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comments+xml" PartName="/ppt/comments/comment1.xml"/>
  <Override ContentType="application/vnd.openxmlformats-officedocument.presentationml.notesSlide+xml" PartName="/ppt/notesSlides/notesSlide42.xml"/>
  <Override ContentType="application/vnd.openxmlformats-officedocument.presentationml.comments+xml" PartName="/ppt/comments/comment2.xml"/>
  <Override ContentType="application/vnd.openxmlformats-officedocument.presentationml.notesSlide+xml" PartName="/ppt/notesSlides/notesSlide43.xml"/>
  <Override ContentType="application/vnd.openxmlformats-officedocument.presentationml.comments+xml" PartName="/ppt/comments/comment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8"/>
  </p:notesMasterIdLst>
  <p:sldIdLst>
    <p:sldId id="256" r:id="rId2"/>
    <p:sldId id="297" r:id="rId3"/>
    <p:sldId id="258" r:id="rId4"/>
    <p:sldId id="257" r:id="rId5"/>
    <p:sldId id="298" r:id="rId6"/>
    <p:sldId id="264" r:id="rId7"/>
    <p:sldId id="334" r:id="rId8"/>
    <p:sldId id="335" r:id="rId9"/>
    <p:sldId id="347" r:id="rId10"/>
    <p:sldId id="338" r:id="rId11"/>
    <p:sldId id="350" r:id="rId12"/>
    <p:sldId id="349" r:id="rId13"/>
    <p:sldId id="357" r:id="rId14"/>
    <p:sldId id="324" r:id="rId15"/>
    <p:sldId id="358" r:id="rId16"/>
    <p:sldId id="359" r:id="rId17"/>
    <p:sldId id="341" r:id="rId18"/>
    <p:sldId id="326" r:id="rId19"/>
    <p:sldId id="360" r:id="rId20"/>
    <p:sldId id="328" r:id="rId21"/>
    <p:sldId id="361" r:id="rId22"/>
    <p:sldId id="322" r:id="rId23"/>
    <p:sldId id="362" r:id="rId24"/>
    <p:sldId id="330" r:id="rId25"/>
    <p:sldId id="363" r:id="rId26"/>
    <p:sldId id="329" r:id="rId27"/>
    <p:sldId id="364" r:id="rId28"/>
    <p:sldId id="331" r:id="rId29"/>
    <p:sldId id="365" r:id="rId30"/>
    <p:sldId id="352" r:id="rId31"/>
    <p:sldId id="366" r:id="rId32"/>
    <p:sldId id="351" r:id="rId33"/>
    <p:sldId id="332" r:id="rId34"/>
    <p:sldId id="367" r:id="rId35"/>
    <p:sldId id="318" r:id="rId36"/>
    <p:sldId id="345" r:id="rId37"/>
    <p:sldId id="369" r:id="rId38"/>
    <p:sldId id="368" r:id="rId39"/>
    <p:sldId id="353" r:id="rId40"/>
    <p:sldId id="348" r:id="rId41"/>
    <p:sldId id="300" r:id="rId42"/>
    <p:sldId id="354" r:id="rId43"/>
    <p:sldId id="356" r:id="rId44"/>
    <p:sldId id="355" r:id="rId45"/>
    <p:sldId id="280" r:id="rId46"/>
    <p:sldId id="277" r:id="rId47"/>
    <p:sldId id="287" r:id="rId48"/>
    <p:sldId id="346" r:id="rId49"/>
    <p:sldId id="320" r:id="rId50"/>
    <p:sldId id="291" r:id="rId51"/>
    <p:sldId id="296" r:id="rId52"/>
    <p:sldId id="337" r:id="rId53"/>
    <p:sldId id="344" r:id="rId54"/>
    <p:sldId id="370" r:id="rId55"/>
    <p:sldId id="313" r:id="rId56"/>
    <p:sldId id="273"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son Mpinganjira" initials="TM" lastIdx="4" clrIdx="0">
    <p:extLst>
      <p:ext uri="{19B8F6BF-5375-455C-9EA6-DF929625EA0E}">
        <p15:presenceInfo xmlns:p15="http://schemas.microsoft.com/office/powerpoint/2012/main" userId="S-1-5-21-2661869419-219416864-2036180092-2066" providerId="AD"/>
      </p:ext>
    </p:extLst>
  </p:cmAuthor>
  <p:cmAuthor id="2" name="Levie Nkunika" initials="LN" lastIdx="0" clrIdx="1">
    <p:extLst>
      <p:ext uri="{19B8F6BF-5375-455C-9EA6-DF929625EA0E}">
        <p15:presenceInfo xmlns:p15="http://schemas.microsoft.com/office/powerpoint/2012/main" userId="S-1-5-21-2661869419-219416864-2036180092-8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87"/>
  </p:normalViewPr>
  <p:slideViewPr>
    <p:cSldViewPr snapToGrid="0">
      <p:cViewPr varScale="1">
        <p:scale>
          <a:sx n="62" d="100"/>
          <a:sy n="62" d="100"/>
        </p:scale>
        <p:origin x="192" y="28"/>
      </p:cViewPr>
      <p:guideLst>
        <p:guide orient="horz" pos="2160"/>
        <p:guide pos="3840"/>
      </p:guideLst>
    </p:cSldViewPr>
  </p:slideViewPr>
  <p:notesTextViewPr>
    <p:cViewPr>
      <p:scale>
        <a:sx n="1" d="1"/>
        <a:sy n="1" d="1"/>
      </p:scale>
      <p:origin x="0" y="0"/>
    </p:cViewPr>
  </p:notesTextViewPr>
  <p:sorterViewPr>
    <p:cViewPr>
      <p:scale>
        <a:sx n="52" d="100"/>
        <a:sy n="52" d="100"/>
      </p:scale>
      <p:origin x="0" y="-24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4T09:23:11.840" idx="1">
    <p:pos x="7680" y="0"/>
    <p:text>Levie include 1. Marietta, Cancer Ward HDU, Malamulo Paedriatric Ward HDU in addition to this one. Add the slides since it is not taliking points.</p:text>
    <p:extLst>
      <p:ext uri="{C676402C-5697-4E1C-873F-D02D1690AC5C}">
        <p15:threadingInfo xmlns:p15="http://schemas.microsoft.com/office/powerpoint/2012/main" timeZoneBias="-120"/>
      </p:ext>
    </p:extLst>
  </p:cm>
  <p:cm authorId="1" dt="2019-06-24T09:26:00.458" idx="2">
    <p:pos x="7816" y="136"/>
    <p:text>SROI also includes principally supporting God's work. Tithing, Offerings, Projects that achieve the Great Commission in Matthew 28: 19-20 and quote the verse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24T09:23:11.840" idx="1">
    <p:pos x="7680" y="0"/>
    <p:text>Levie include 1. Marietta, Cancer Ward HDU, Malamulo Paedriatric Ward HDU in addition to this one. Add the slides since it is not taliking points.</p:text>
    <p:extLst>
      <p:ext uri="{C676402C-5697-4E1C-873F-D02D1690AC5C}">
        <p15:threadingInfo xmlns:p15="http://schemas.microsoft.com/office/powerpoint/2012/main" timeZoneBias="-120"/>
      </p:ext>
    </p:extLst>
  </p:cm>
  <p:cm authorId="1" dt="2019-06-24T09:26:00.458" idx="2">
    <p:pos x="7816" y="136"/>
    <p:text>SROI also includes principally supporting God's work. Tithing, Offerings, Projects that achieve the Great Commission in Matthew 28: 19-20 and quote the verse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6-24T09:23:11.840" idx="1">
    <p:pos x="7680" y="0"/>
    <p:text>Levie include 1. Marietta, Cancer Ward HDU, Malamulo Paedriatric Ward HDU in addition to this one. Add the slides since it is not taliking points.</p:text>
    <p:extLst>
      <p:ext uri="{C676402C-5697-4E1C-873F-D02D1690AC5C}">
        <p15:threadingInfo xmlns:p15="http://schemas.microsoft.com/office/powerpoint/2012/main" timeZoneBias="-120"/>
      </p:ext>
    </p:extLst>
  </p:cm>
  <p:cm authorId="1" dt="2019-06-24T09:26:00.458" idx="2">
    <p:pos x="7816" y="136"/>
    <p:text>SROI also includes principally supporting God's work. Tithing, Offerings, Projects that achieve the Great Commission in Matthew 28: 19-20 and quote the verse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7003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12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0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66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36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804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879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5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04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01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2328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94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907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35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89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721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084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289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877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2212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155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818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779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64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662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801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295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536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686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242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347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89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5607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2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218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836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959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742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624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599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563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15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814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996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0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2281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2418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616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0604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17356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561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169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7" name="Google Shape;2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51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05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95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7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2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10.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13.jpeg" Type="http://schemas.openxmlformats.org/officeDocument/2006/relationships/image"/><Relationship Id="rId4" Target="../media/hdphoto3.wdp" Type="http://schemas.microsoft.com/office/2007/relationships/hdphoto"/></Relationships>
</file>

<file path=ppt/slides/_rels/slide11.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11.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14.jpeg" Type="http://schemas.openxmlformats.org/officeDocument/2006/relationships/image"/><Relationship Id="rId4" Target="../media/hdphoto3.wdp" Type="http://schemas.microsoft.com/office/2007/relationships/hdphoto"/></Relationships>
</file>

<file path=ppt/slides/_rels/slide12.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12.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15.jpeg" Type="http://schemas.openxmlformats.org/officeDocument/2006/relationships/image"/><Relationship Id="rId4" Target="../media/hdphoto3.wdp" Type="http://schemas.microsoft.com/office/2007/relationships/hdphoto"/></Relationships>
</file>

<file path=ppt/slides/_rels/slide13.xml.rels><?xml version="1.0" encoding="UTF-8" standalone="yes" ?><Relationships xmlns="http://schemas.openxmlformats.org/package/2006/relationships"><Relationship Id="rId3" Target="../media/image16.jpeg" Type="http://schemas.openxmlformats.org/officeDocument/2006/relationships/image"/><Relationship Id="rId7" Target="../media/hdphoto2.wdp" Type="http://schemas.microsoft.com/office/2007/relationships/hdphoto"/><Relationship Id="rId2" Target="../notesSlides/notesSlide13.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s>
</file>

<file path=ppt/slides/_rels/slide14.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14.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17.jpeg" Type="http://schemas.openxmlformats.org/officeDocument/2006/relationships/image"/><Relationship Id="rId4" Target="../media/hdphoto3.wdp" Type="http://schemas.microsoft.com/office/2007/relationships/hdphoto"/></Relationships>
</file>

<file path=ppt/slides/_rels/slide15.xml.rels><?xml version="1.0" encoding="UTF-8" standalone="yes" ?><Relationships xmlns="http://schemas.openxmlformats.org/package/2006/relationships"><Relationship Id="rId3" Target="../media/image8.pn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 Id="rId6" Target="../media/image19.jpeg" Type="http://schemas.openxmlformats.org/officeDocument/2006/relationships/image"/><Relationship Id="rId5" Target="../media/image18.jpeg" Type="http://schemas.openxmlformats.org/officeDocument/2006/relationships/image"/><Relationship Id="rId4" Target="../media/hdphoto3.wdp" Type="http://schemas.microsoft.com/office/2007/relationships/hdphoto"/></Relationships>
</file>

<file path=ppt/slides/_rels/slide16.xml.rels><?xml version="1.0" encoding="UTF-8" standalone="yes" ?><Relationships xmlns="http://schemas.openxmlformats.org/package/2006/relationships"><Relationship Id="rId8" Target="../media/image4.png" Type="http://schemas.openxmlformats.org/officeDocument/2006/relationships/image"/><Relationship Id="rId3" Target="../media/image20.jpeg" Type="http://schemas.openxmlformats.org/officeDocument/2006/relationships/image"/><Relationship Id="rId7" Target="../media/image22.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 Id="rId6" Target="../media/image21.jpe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 Id="rId9" Target="../media/hdphoto2.wdp" Type="http://schemas.microsoft.com/office/2007/relationships/hdphoto"/></Relationships>
</file>

<file path=ppt/slides/_rels/slide17.xml.rels><?xml version="1.0" encoding="UTF-8" standalone="yes" ?><Relationships xmlns="http://schemas.openxmlformats.org/package/2006/relationships"><Relationship Id="rId8" Target="../media/image4.png" Type="http://schemas.openxmlformats.org/officeDocument/2006/relationships/image"/><Relationship Id="rId3" Target="../media/image20.jpeg" Type="http://schemas.openxmlformats.org/officeDocument/2006/relationships/image"/><Relationship Id="rId7" Target="../media/image24.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 Id="rId6" Target="../media/image23.jpe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 Id="rId9" Target="../media/hdphoto2.wdp" Type="http://schemas.microsoft.com/office/2007/relationships/hdphoto"/></Relationships>
</file>

<file path=ppt/slides/_rels/slide18.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18.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25.jpeg" Type="http://schemas.openxmlformats.org/officeDocument/2006/relationships/image"/><Relationship Id="rId4" Target="../media/hdphoto3.wdp" Type="http://schemas.microsoft.com/office/2007/relationships/hdphoto"/></Relationships>
</file>

<file path=ppt/slides/_rels/slide19.xml.rels><?xml version="1.0" encoding="UTF-8" standalone="yes" ?><Relationships xmlns="http://schemas.openxmlformats.org/package/2006/relationships"><Relationship Id="rId8" Target="../media/image29.jpeg" Type="http://schemas.openxmlformats.org/officeDocument/2006/relationships/image"/><Relationship Id="rId3" Target="../media/image8.png" Type="http://schemas.openxmlformats.org/officeDocument/2006/relationships/image"/><Relationship Id="rId7" Target="../media/image28.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6" Target="../media/image27.jpeg" Type="http://schemas.openxmlformats.org/officeDocument/2006/relationships/image"/><Relationship Id="rId5" Target="../media/image26.png" Type="http://schemas.openxmlformats.org/officeDocument/2006/relationships/image"/><Relationship Id="rId10" Target="../media/hdphoto2.wdp" Type="http://schemas.microsoft.com/office/2007/relationships/hdphoto"/><Relationship Id="rId4" Target="../media/hdphoto3.wdp" Type="http://schemas.microsoft.com/office/2007/relationships/hdphoto"/><Relationship Id="rId9" Target="../media/image4.png" Type="http://schemas.openxmlformats.org/officeDocument/2006/relationships/image"/></Relationships>
</file>

<file path=ppt/slides/_rels/slide2.xml.rels><?xml version="1.0" encoding="UTF-8" standalone="yes" ?><Relationships xmlns="http://schemas.openxmlformats.org/package/2006/relationships"><Relationship Id="rId3" Target="../media/image2.png" Type="http://schemas.openxmlformats.org/officeDocument/2006/relationships/image"/><Relationship Id="rId7" Target="../media/hdphoto2.wdp" Type="http://schemas.microsoft.com/office/2007/relationships/hdphoto"/><Relationship Id="rId2" Target="../notesSlides/notesSlide2.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3.jpeg" Type="http://schemas.openxmlformats.org/officeDocument/2006/relationships/image"/><Relationship Id="rId4" Target="../media/hdphoto1.wdp" Type="http://schemas.microsoft.com/office/2007/relationships/hdphoto"/></Relationships>
</file>

<file path=ppt/slides/_rels/slide20.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20.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30.jpeg" Type="http://schemas.openxmlformats.org/officeDocument/2006/relationships/image"/><Relationship Id="rId4" Target="../media/hdphoto3.wdp" Type="http://schemas.microsoft.com/office/2007/relationships/hdphoto"/></Relationships>
</file>

<file path=ppt/slides/_rels/slide21.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21.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31.jpeg" Type="http://schemas.openxmlformats.org/officeDocument/2006/relationships/image"/><Relationship Id="rId4" Target="../media/hdphoto3.wdp" Type="http://schemas.microsoft.com/office/2007/relationships/hdphoto"/></Relationships>
</file>

<file path=ppt/slides/_rels/slide22.xml.rels><?xml version="1.0" encoding="UTF-8" standalone="yes" ?><Relationships xmlns="http://schemas.openxmlformats.org/package/2006/relationships"><Relationship Id="rId8" Target="../media/hdphoto2.wdp" Type="http://schemas.microsoft.com/office/2007/relationships/hdphoto"/><Relationship Id="rId3" Target="../media/image8.png" Type="http://schemas.openxmlformats.org/officeDocument/2006/relationships/image"/><Relationship Id="rId7" Target="../media/image4.pn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 Id="rId6" Target="../media/image33.jpeg" Type="http://schemas.openxmlformats.org/officeDocument/2006/relationships/image"/><Relationship Id="rId5" Target="../media/image32.jpeg" Type="http://schemas.openxmlformats.org/officeDocument/2006/relationships/image"/><Relationship Id="rId4" Target="../media/hdphoto3.wdp" Type="http://schemas.microsoft.com/office/2007/relationships/hdphoto"/></Relationships>
</file>

<file path=ppt/slides/_rels/slide23.xml.rels><?xml version="1.0" encoding="UTF-8" standalone="yes" ?><Relationships xmlns="http://schemas.openxmlformats.org/package/2006/relationships"><Relationship Id="rId8" Target="../media/hdphoto2.wdp" Type="http://schemas.microsoft.com/office/2007/relationships/hdphoto"/><Relationship Id="rId3" Target="../media/image8.png" Type="http://schemas.openxmlformats.org/officeDocument/2006/relationships/image"/><Relationship Id="rId7" Target="../media/image4.pn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 Id="rId6" Target="../media/image35.jpeg" Type="http://schemas.openxmlformats.org/officeDocument/2006/relationships/image"/><Relationship Id="rId5" Target="../media/image34.jpeg" Type="http://schemas.openxmlformats.org/officeDocument/2006/relationships/image"/><Relationship Id="rId4" Target="../media/hdphoto3.wdp" Type="http://schemas.microsoft.com/office/2007/relationships/hdphoto"/></Relationships>
</file>

<file path=ppt/slides/_rels/slide24.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24.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36.jpeg" Type="http://schemas.openxmlformats.org/officeDocument/2006/relationships/image"/><Relationship Id="rId4" Target="../media/hdphoto3.wdp" Type="http://schemas.microsoft.com/office/2007/relationships/hdphoto"/></Relationships>
</file>

<file path=ppt/slides/_rels/slide25.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25.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37.jpeg" Type="http://schemas.openxmlformats.org/officeDocument/2006/relationships/image"/><Relationship Id="rId4" Target="../media/hdphoto3.wdp" Type="http://schemas.microsoft.com/office/2007/relationships/hdphoto"/></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8.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9.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28.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40.jpeg" Type="http://schemas.openxmlformats.org/officeDocument/2006/relationships/image"/><Relationship Id="rId4" Target="../media/hdphoto3.wdp" Type="http://schemas.microsoft.com/office/2007/relationships/hdphoto"/></Relationships>
</file>

<file path=ppt/slides/_rels/slide29.xml.rels><?xml version="1.0" encoding="UTF-8" standalone="yes" ?><Relationships xmlns="http://schemas.openxmlformats.org/package/2006/relationships"><Relationship Id="rId8" Target="../media/hdphoto2.wdp" Type="http://schemas.microsoft.com/office/2007/relationships/hdphoto"/><Relationship Id="rId3" Target="../media/image8.png" Type="http://schemas.openxmlformats.org/officeDocument/2006/relationships/image"/><Relationship Id="rId7" Target="../media/image4.pn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 Id="rId6" Target="../media/image42.png" Type="http://schemas.openxmlformats.org/officeDocument/2006/relationships/image"/><Relationship Id="rId5" Target="../media/image41.jpeg" Type="http://schemas.openxmlformats.org/officeDocument/2006/relationships/image"/><Relationship Id="rId4" Target="../media/hdphoto3.wdp" Type="http://schemas.microsoft.com/office/2007/relationships/hdphoto"/></Relationships>
</file>

<file path=ppt/slides/_rels/slide3.xml.rels><?xml version="1.0" encoding="UTF-8" standalone="yes" ?><Relationships xmlns="http://schemas.openxmlformats.org/package/2006/relationships"><Relationship Id="rId3" Target="../media/image2.png" Type="http://schemas.openxmlformats.org/officeDocument/2006/relationships/image"/><Relationship Id="rId7" Target="../media/image5.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6" Target="../media/hdphoto2.wdp" Type="http://schemas.microsoft.com/office/2007/relationships/hdphoto"/><Relationship Id="rId5" Target="../media/image4.png" Type="http://schemas.openxmlformats.org/officeDocument/2006/relationships/image"/><Relationship Id="rId4" Target="../media/hdphoto1.wdp" Type="http://schemas.microsoft.com/office/2007/relationships/hdphoto"/></Relationships>
</file>

<file path=ppt/slides/_rels/slide30.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30.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43.jpeg" Type="http://schemas.openxmlformats.org/officeDocument/2006/relationships/image"/><Relationship Id="rId4" Target="../media/hdphoto3.wdp" Type="http://schemas.microsoft.com/office/2007/relationships/hdphoto"/></Relationships>
</file>

<file path=ppt/slides/_rels/slide31.xml.rels><?xml version="1.0" encoding="UTF-8" standalone="yes" ?><Relationships xmlns="http://schemas.openxmlformats.org/package/2006/relationships"><Relationship Id="rId3" Target="../media/image44.jpeg" Type="http://schemas.openxmlformats.org/officeDocument/2006/relationships/image"/><Relationship Id="rId7" Target="../media/hdphoto2.wdp" Type="http://schemas.microsoft.com/office/2007/relationships/hdphoto"/><Relationship Id="rId2" Target="../notesSlides/notesSlide31.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s>
</file>

<file path=ppt/slides/_rels/slide32.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32.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16.jpeg" Type="http://schemas.openxmlformats.org/officeDocument/2006/relationships/image"/><Relationship Id="rId4" Target="../media/hdphoto3.wdp" Type="http://schemas.microsoft.com/office/2007/relationships/hdphoto"/></Relationships>
</file>

<file path=ppt/slides/_rels/slide33.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33.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45.jpeg" Type="http://schemas.openxmlformats.org/officeDocument/2006/relationships/image"/><Relationship Id="rId4" Target="../media/hdphoto3.wdp" Type="http://schemas.microsoft.com/office/2007/relationships/hdphoto"/></Relationships>
</file>

<file path=ppt/slides/_rels/slide34.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34.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46.jpeg" Type="http://schemas.openxmlformats.org/officeDocument/2006/relationships/image"/><Relationship Id="rId4" Target="../media/hdphoto3.wdp" Type="http://schemas.microsoft.com/office/2007/relationships/hdphoto"/></Relationships>
</file>

<file path=ppt/slides/_rels/slide35.xml.rels><?xml version="1.0" encoding="UTF-8" standalone="yes" ?><Relationships xmlns="http://schemas.openxmlformats.org/package/2006/relationships"><Relationship Id="rId8" Target="../media/hdphoto2.wdp" Type="http://schemas.microsoft.com/office/2007/relationships/hdphoto"/><Relationship Id="rId3" Target="../media/image47.jpeg" Type="http://schemas.openxmlformats.org/officeDocument/2006/relationships/image"/><Relationship Id="rId7" Target="../media/image4.png" Type="http://schemas.openxmlformats.org/officeDocument/2006/relationships/image"/><Relationship Id="rId2" Target="../notesSlides/notesSlide35.xml" Type="http://schemas.openxmlformats.org/officeDocument/2006/relationships/notesSlide"/><Relationship Id="rId1" Target="../slideLayouts/slideLayout2.xml" Type="http://schemas.openxmlformats.org/officeDocument/2006/relationships/slideLayout"/><Relationship Id="rId6" Target="../media/image48.pn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s>
</file>

<file path=ppt/slides/_rels/slide36.xml.rels><?xml version="1.0" encoding="UTF-8" standalone="yes" ?><Relationships xmlns="http://schemas.openxmlformats.org/package/2006/relationships"><Relationship Id="rId8" Target="../media/image4.png" Type="http://schemas.openxmlformats.org/officeDocument/2006/relationships/image"/><Relationship Id="rId3" Target="../media/image49.jpeg" Type="http://schemas.openxmlformats.org/officeDocument/2006/relationships/image"/><Relationship Id="rId7" Target="../media/image51.jpe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 Id="rId6" Target="../media/image50.pn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 Id="rId9" Target="../media/hdphoto2.wdp" Type="http://schemas.microsoft.com/office/2007/relationships/hdphoto"/></Relationships>
</file>

<file path=ppt/slides/_rels/slide37.xml.rels><?xml version="1.0" encoding="UTF-8" standalone="yes" ?><Relationships xmlns="http://schemas.openxmlformats.org/package/2006/relationships"><Relationship Id="rId8" Target="../media/image4.png" Type="http://schemas.openxmlformats.org/officeDocument/2006/relationships/image"/><Relationship Id="rId3" Target="../media/image49.jpeg" Type="http://schemas.openxmlformats.org/officeDocument/2006/relationships/image"/><Relationship Id="rId7" Target="../media/image52.jpeg" Type="http://schemas.openxmlformats.org/officeDocument/2006/relationships/image"/><Relationship Id="rId2" Target="../notesSlides/notesSlide37.xml" Type="http://schemas.openxmlformats.org/officeDocument/2006/relationships/notesSlide"/><Relationship Id="rId1" Target="../slideLayouts/slideLayout2.xml" Type="http://schemas.openxmlformats.org/officeDocument/2006/relationships/slideLayout"/><Relationship Id="rId6" Target="../media/image51.jpe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 Id="rId9" Target="../media/hdphoto2.wdp" Type="http://schemas.microsoft.com/office/2007/relationships/hdphoto"/></Relationships>
</file>

<file path=ppt/slides/_rels/slide38.xml.rels><?xml version="1.0" encoding="UTF-8" standalone="yes" ?><Relationships xmlns="http://schemas.openxmlformats.org/package/2006/relationships"><Relationship Id="rId8" Target="../media/image4.png" Type="http://schemas.openxmlformats.org/officeDocument/2006/relationships/image"/><Relationship Id="rId3" Target="../media/image49.jpeg" Type="http://schemas.openxmlformats.org/officeDocument/2006/relationships/image"/><Relationship Id="rId7" Target="../media/image53.jpe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 Id="rId6" Target="../media/image51.jpe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 Id="rId9" Target="../media/hdphoto2.wdp" Type="http://schemas.microsoft.com/office/2007/relationships/hdphoto"/></Relationships>
</file>

<file path=ppt/slides/_rels/slide39.xml.rels><?xml version="1.0" encoding="UTF-8" standalone="yes" ?><Relationships xmlns="http://schemas.openxmlformats.org/package/2006/relationships"><Relationship Id="rId3" Target="../media/image11.png" Type="http://schemas.openxmlformats.org/officeDocument/2006/relationships/image"/><Relationship Id="rId7" Target="../media/image54.jpeg" Type="http://schemas.openxmlformats.org/officeDocument/2006/relationships/image"/><Relationship Id="rId2" Target="../notesSlides/notesSlide39.xml" Type="http://schemas.openxmlformats.org/officeDocument/2006/relationships/notesSlide"/><Relationship Id="rId1" Target="../slideLayouts/slideLayout2.xml" Type="http://schemas.openxmlformats.org/officeDocument/2006/relationships/slideLayout"/><Relationship Id="rId6" Target="../media/hdphoto2.wdp" Type="http://schemas.microsoft.com/office/2007/relationships/hdphoto"/><Relationship Id="rId5" Target="../media/image4.png" Type="http://schemas.openxmlformats.org/officeDocument/2006/relationships/image"/><Relationship Id="rId4" Target="../media/hdphoto4.wdp" Type="http://schemas.microsoft.com/office/2007/relationships/hdphoto"/></Relationships>
</file>

<file path=ppt/slides/_rels/slide4.xml.rels><?xml version="1.0" encoding="UTF-8" standalone="yes" ?><Relationships xmlns="http://schemas.openxmlformats.org/package/2006/relationships"><Relationship Id="rId3" Target="../media/image6.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5" Target="../media/hdphoto2.wdp" Type="http://schemas.microsoft.com/office/2007/relationships/hdphoto"/><Relationship Id="rId4" Target="../media/image4.png" Type="http://schemas.openxmlformats.org/officeDocument/2006/relationships/image"/></Relationships>
</file>

<file path=ppt/slides/_rels/slide40.xml.rels><?xml version="1.0" encoding="UTF-8" standalone="yes" ?><Relationships xmlns="http://schemas.openxmlformats.org/package/2006/relationships"><Relationship Id="rId3" Target="../media/image55.jpeg" Type="http://schemas.openxmlformats.org/officeDocument/2006/relationships/image"/><Relationship Id="rId7" Target="../media/hdphoto2.wdp" Type="http://schemas.microsoft.com/office/2007/relationships/hdphoto"/><Relationship Id="rId2" Target="../notesSlides/notesSlide40.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hdphoto4.wdp" Type="http://schemas.microsoft.com/office/2007/relationships/hdphoto"/><Relationship Id="rId4" Target="../media/image11.png" Type="http://schemas.openxmlformats.org/officeDocument/2006/relationships/image"/></Relationships>
</file>

<file path=ppt/slides/_rels/slide41.xml.rels><?xml version="1.0" encoding="UTF-8" standalone="yes" ?><Relationships xmlns="http://schemas.openxmlformats.org/package/2006/relationships"><Relationship Id="rId8" Target="../comments/comment1.xml" Type="http://schemas.openxmlformats.org/officeDocument/2006/relationships/comments"/><Relationship Id="rId3" Target="../media/image11.png" Type="http://schemas.openxmlformats.org/officeDocument/2006/relationships/image"/><Relationship Id="rId7" Target="../media/image56.jpeg" Type="http://schemas.openxmlformats.org/officeDocument/2006/relationships/image"/><Relationship Id="rId2" Target="../notesSlides/notesSlide41.xml" Type="http://schemas.openxmlformats.org/officeDocument/2006/relationships/notesSlide"/><Relationship Id="rId1" Target="../slideLayouts/slideLayout2.xml" Type="http://schemas.openxmlformats.org/officeDocument/2006/relationships/slideLayout"/><Relationship Id="rId6" Target="../media/hdphoto2.wdp" Type="http://schemas.microsoft.com/office/2007/relationships/hdphoto"/><Relationship Id="rId5" Target="../media/image4.png" Type="http://schemas.openxmlformats.org/officeDocument/2006/relationships/image"/><Relationship Id="rId4" Target="../media/hdphoto4.wdp" Type="http://schemas.microsoft.com/office/2007/relationships/hdphoto"/></Relationships>
</file>

<file path=ppt/slides/_rels/slide42.xml.rels><?xml version="1.0" encoding="UTF-8" standalone="yes" ?><Relationships xmlns="http://schemas.openxmlformats.org/package/2006/relationships"><Relationship Id="rId8" Target="../comments/comment2.xml" Type="http://schemas.openxmlformats.org/officeDocument/2006/relationships/comments"/><Relationship Id="rId3" Target="../media/image11.png" Type="http://schemas.openxmlformats.org/officeDocument/2006/relationships/image"/><Relationship Id="rId7" Target="../media/image57.jpeg" Type="http://schemas.openxmlformats.org/officeDocument/2006/relationships/image"/><Relationship Id="rId2" Target="../notesSlides/notesSlide42.xml" Type="http://schemas.openxmlformats.org/officeDocument/2006/relationships/notesSlide"/><Relationship Id="rId1" Target="../slideLayouts/slideLayout2.xml" Type="http://schemas.openxmlformats.org/officeDocument/2006/relationships/slideLayout"/><Relationship Id="rId6" Target="../media/hdphoto2.wdp" Type="http://schemas.microsoft.com/office/2007/relationships/hdphoto"/><Relationship Id="rId5" Target="../media/image4.png" Type="http://schemas.openxmlformats.org/officeDocument/2006/relationships/image"/><Relationship Id="rId4" Target="../media/hdphoto4.wdp" Type="http://schemas.microsoft.com/office/2007/relationships/hdphoto"/></Relationships>
</file>

<file path=ppt/slides/_rels/slide43.xml.rels><?xml version="1.0" encoding="UTF-8" standalone="yes" ?><Relationships xmlns="http://schemas.openxmlformats.org/package/2006/relationships"><Relationship Id="rId8" Target="../media/image59.jpeg" Type="http://schemas.openxmlformats.org/officeDocument/2006/relationships/image"/><Relationship Id="rId3" Target="../media/image11.png" Type="http://schemas.openxmlformats.org/officeDocument/2006/relationships/image"/><Relationship Id="rId7" Target="../media/image58.jpeg" Type="http://schemas.openxmlformats.org/officeDocument/2006/relationships/image"/><Relationship Id="rId2" Target="../notesSlides/notesSlide43.xml" Type="http://schemas.openxmlformats.org/officeDocument/2006/relationships/notesSlide"/><Relationship Id="rId1" Target="../slideLayouts/slideLayout2.xml" Type="http://schemas.openxmlformats.org/officeDocument/2006/relationships/slideLayout"/><Relationship Id="rId6" Target="../media/hdphoto2.wdp" Type="http://schemas.microsoft.com/office/2007/relationships/hdphoto"/><Relationship Id="rId5" Target="../media/image4.png" Type="http://schemas.openxmlformats.org/officeDocument/2006/relationships/image"/><Relationship Id="rId4" Target="../media/hdphoto4.wdp" Type="http://schemas.microsoft.com/office/2007/relationships/hdphoto"/><Relationship Id="rId9" Target="../comments/comment3.xml" Type="http://schemas.openxmlformats.org/officeDocument/2006/relationships/comments"/></Relationships>
</file>

<file path=ppt/slides/_rels/slide44.xml.rels><?xml version="1.0" encoding="UTF-8" standalone="yes" ?><Relationships xmlns="http://schemas.openxmlformats.org/package/2006/relationships"><Relationship Id="rId3" Target="../media/image60.jpeg" Type="http://schemas.openxmlformats.org/officeDocument/2006/relationships/image"/><Relationship Id="rId7" Target="../media/hdphoto2.wdp" Type="http://schemas.microsoft.com/office/2007/relationships/hdphoto"/><Relationship Id="rId2" Target="../notesSlides/notesSlide44.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hdphoto4.wdp" Type="http://schemas.microsoft.com/office/2007/relationships/hdphoto"/><Relationship Id="rId4" Target="../media/image11.png" Type="http://schemas.openxmlformats.org/officeDocument/2006/relationships/image"/></Relationships>
</file>

<file path=ppt/slides/_rels/slide45.xml.rels><?xml version="1.0" encoding="UTF-8" standalone="yes"?>
<Relationships xmlns="http://schemas.openxmlformats.org/package/2006/relationships"><Relationship Id="rId3" Type="http://schemas.openxmlformats.org/officeDocument/2006/relationships/image" Target="../media/image61.jpg"/><Relationship Id="rId7" Type="http://schemas.microsoft.com/office/2007/relationships/hdphoto" Target="../media/hdphoto2.wdp"/><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62.jpg"/><Relationship Id="rId7" Type="http://schemas.microsoft.com/office/2007/relationships/hdphoto" Target="../media/hdphoto2.wdp"/><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3.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arget="../media/image64.jpeg" Type="http://schemas.openxmlformats.org/officeDocument/2006/relationships/image"/><Relationship Id="rId7" Target="../media/hdphoto2.wdp" Type="http://schemas.microsoft.com/office/2007/relationships/hdphoto"/><Relationship Id="rId2" Target="../notesSlides/notesSlide48.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hdphoto3.wdp" Type="http://schemas.microsoft.com/office/2007/relationships/hdphoto"/><Relationship Id="rId4" Target="../media/image8.png" Type="http://schemas.openxmlformats.org/officeDocument/2006/relationships/image"/></Relationships>
</file>

<file path=ppt/slides/_rels/slide49.xml.rels><?xml version="1.0" encoding="UTF-8" standalone="yes" ?><Relationships xmlns="http://schemas.openxmlformats.org/package/2006/relationships"><Relationship Id="rId8" Target="../media/hdphoto2.wdp" Type="http://schemas.microsoft.com/office/2007/relationships/hdphoto"/><Relationship Id="rId3" Target="../media/image65.jpeg" Type="http://schemas.openxmlformats.org/officeDocument/2006/relationships/image"/><Relationship Id="rId7" Target="../media/image4.png" Type="http://schemas.openxmlformats.org/officeDocument/2006/relationships/image"/><Relationship Id="rId2" Target="../notesSlides/notesSlide49.xml" Type="http://schemas.openxmlformats.org/officeDocument/2006/relationships/notesSlide"/><Relationship Id="rId1" Target="../slideLayouts/slideLayout2.xml" Type="http://schemas.openxmlformats.org/officeDocument/2006/relationships/slideLayout"/><Relationship Id="rId6" Target="../media/hdphoto3.wdp" Type="http://schemas.microsoft.com/office/2007/relationships/hdphoto"/><Relationship Id="rId5" Target="../media/image8.png" Type="http://schemas.openxmlformats.org/officeDocument/2006/relationships/image"/><Relationship Id="rId4" Target="../media/image66.jpeg" Type="http://schemas.openxmlformats.org/officeDocument/2006/relationships/image"/></Relationships>
</file>

<file path=ppt/slides/_rels/slide5.xml.rels><?xml version="1.0" encoding="UTF-8" standalone="yes" ?><Relationships xmlns="http://schemas.openxmlformats.org/package/2006/relationships"><Relationship Id="rId3" Target="../media/image2.png" Type="http://schemas.openxmlformats.org/officeDocument/2006/relationships/image"/><Relationship Id="rId7" Target="../media/hdphoto2.wdp" Type="http://schemas.microsoft.com/office/2007/relationships/hdphoto"/><Relationship Id="rId2" Target="../notesSlides/notesSlide5.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7.jpeg" Type="http://schemas.openxmlformats.org/officeDocument/2006/relationships/image"/><Relationship Id="rId4" Target="../media/hdphoto1.wdp" Type="http://schemas.microsoft.com/office/2007/relationships/hdphoto"/></Relationships>
</file>

<file path=ppt/slides/_rels/slide50.xml.rels><?xml version="1.0" encoding="UTF-8" standalone="yes"?>
<Relationships xmlns="http://schemas.openxmlformats.org/package/2006/relationships"><Relationship Id="rId3" Type="http://schemas.openxmlformats.org/officeDocument/2006/relationships/image" Target="../media/image67.jpg"/><Relationship Id="rId7" Type="http://schemas.microsoft.com/office/2007/relationships/hdphoto" Target="../media/hdphoto2.wdp"/><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7" Type="http://schemas.microsoft.com/office/2007/relationships/hdphoto" Target="../media/hdphoto2.wdp"/><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arget="../media/image69.jpeg" Type="http://schemas.openxmlformats.org/officeDocument/2006/relationships/image"/><Relationship Id="rId7" Target="../media/hdphoto2.wdp" Type="http://schemas.microsoft.com/office/2007/relationships/hdphoto"/><Relationship Id="rId2" Target="../notesSlides/notesSlide52.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hdphoto4.wdp" Type="http://schemas.microsoft.com/office/2007/relationships/hdphoto"/><Relationship Id="rId4" Target="../media/image11.png" Type="http://schemas.openxmlformats.org/officeDocument/2006/relationships/image"/></Relationships>
</file>

<file path=ppt/slides/_rels/slide53.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53.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70.jpeg" Type="http://schemas.openxmlformats.org/officeDocument/2006/relationships/image"/><Relationship Id="rId4" Target="../media/hdphoto3.wdp" Type="http://schemas.microsoft.com/office/2007/relationships/hdphoto"/></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1.png"/><Relationship Id="rId4" Type="http://schemas.microsoft.com/office/2007/relationships/hdphoto" Target="../media/hdphoto3.wdp"/></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7" Type="http://schemas.microsoft.com/office/2007/relationships/hdphoto" Target="../media/hdphoto2.wdp"/><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arget="../media/image73.jpeg" Type="http://schemas.openxmlformats.org/officeDocument/2006/relationships/image"/><Relationship Id="rId2" Target="../notesSlides/notesSlide56.xml" Type="http://schemas.openxmlformats.org/officeDocument/2006/relationships/notesSlide"/><Relationship Id="rId1" Target="../slideLayouts/slideLayout2.xml" Type="http://schemas.openxmlformats.org/officeDocument/2006/relationships/slideLayout"/><Relationship Id="rId4" Target="../media/image74.png" Type="http://schemas.openxmlformats.org/officeDocument/2006/relationships/image"/></Relationships>
</file>

<file path=ppt/slides/_rels/slide6.xml.rels><?xml version="1.0" encoding="UTF-8" standalone="yes" ?><Relationships xmlns="http://schemas.openxmlformats.org/package/2006/relationships"><Relationship Id="rId3" Target="../media/image8.png" Type="http://schemas.openxmlformats.org/officeDocument/2006/relationships/image"/><Relationship Id="rId7" Target="../media/image9.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 Id="rId6" Target="../media/hdphoto2.wdp" Type="http://schemas.microsoft.com/office/2007/relationships/hdphoto"/><Relationship Id="rId5" Target="../media/image4.png" Type="http://schemas.openxmlformats.org/officeDocument/2006/relationships/image"/><Relationship Id="rId4" Target="../media/hdphoto3.wdp" Type="http://schemas.microsoft.com/office/2007/relationships/hdphoto"/></Relationships>
</file>

<file path=ppt/slides/_rels/slide7.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7.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10.jpeg" Type="http://schemas.openxmlformats.org/officeDocument/2006/relationships/image"/><Relationship Id="rId4" Target="../media/hdphoto3.wdp" Type="http://schemas.microsoft.com/office/2007/relationships/hdphoto"/></Relationships>
</file>

<file path=ppt/slides/_rels/slide8.xml.rels><?xml version="1.0" encoding="UTF-8" standalone="yes" ?><Relationships xmlns="http://schemas.openxmlformats.org/package/2006/relationships"><Relationship Id="rId3" Target="../media/image8.png" Type="http://schemas.openxmlformats.org/officeDocument/2006/relationships/image"/><Relationship Id="rId7" Target="../media/hdphoto2.wdp" Type="http://schemas.microsoft.com/office/2007/relationships/hdphoto"/><Relationship Id="rId2" Target="../notesSlides/notesSlide8.xml" Type="http://schemas.openxmlformats.org/officeDocument/2006/relationships/notesSlide"/><Relationship Id="rId1" Target="../slideLayouts/slideLayout2.xml" Type="http://schemas.openxmlformats.org/officeDocument/2006/relationships/slideLayout"/><Relationship Id="rId6" Target="../media/image4.png" Type="http://schemas.openxmlformats.org/officeDocument/2006/relationships/image"/><Relationship Id="rId5" Target="../media/image10.jpeg" Type="http://schemas.openxmlformats.org/officeDocument/2006/relationships/image"/><Relationship Id="rId4" Target="../media/hdphoto3.wdp" Type="http://schemas.microsoft.com/office/2007/relationships/hdphoto"/></Relationships>
</file>

<file path=ppt/slides/_rels/slide9.xml.rels><?xml version="1.0" encoding="UTF-8" standalone="yes" ?><Relationships xmlns="http://schemas.openxmlformats.org/package/2006/relationships"><Relationship Id="rId3" Target="../media/image4.png" Type="http://schemas.openxmlformats.org/officeDocument/2006/relationships/image"/><Relationship Id="rId7" Target="../media/image12.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6" Target="../media/hdphoto4.wdp" Type="http://schemas.microsoft.com/office/2007/relationships/hdphoto"/><Relationship Id="rId5" Target="../media/image11.png" Type="http://schemas.openxmlformats.org/officeDocument/2006/relationships/image"/><Relationship Id="rId4" Target="../media/hdphoto2.wdp" Type="http://schemas.microsoft.com/office/2007/relationships/hdphoto"/></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rot="3833573">
            <a:off x="1055878" y="-1690068"/>
            <a:ext cx="4915372" cy="5399549"/>
          </a:xfrm>
          <a:prstGeom prst="triangle">
            <a:avLst>
              <a:gd name="adj" fmla="val 53885"/>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5" name="Google Shape;85;p13"/>
          <p:cNvSpPr/>
          <p:nvPr/>
        </p:nvSpPr>
        <p:spPr>
          <a:xfrm rot="-8164518">
            <a:off x="3864849" y="-2133604"/>
            <a:ext cx="2733442" cy="8405651"/>
          </a:xfrm>
          <a:custGeom>
            <a:avLst/>
            <a:gdLst/>
            <a:ahLst/>
            <a:cxnLst/>
            <a:rect l="l" t="t" r="r" b="b"/>
            <a:pathLst>
              <a:path w="2733442" h="8737087" extrusionOk="0">
                <a:moveTo>
                  <a:pt x="0" y="0"/>
                </a:moveTo>
                <a:lnTo>
                  <a:pt x="2733442" y="0"/>
                </a:lnTo>
                <a:lnTo>
                  <a:pt x="2673627" y="6046586"/>
                </a:lnTo>
                <a:lnTo>
                  <a:pt x="0" y="87370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 </a:t>
            </a:r>
            <a:endParaRPr sz="1800" b="0" i="0" u="none" strike="noStrike" cap="none" dirty="0">
              <a:solidFill>
                <a:schemeClr val="lt1"/>
              </a:solidFill>
              <a:latin typeface="Calibri"/>
              <a:ea typeface="Calibri"/>
              <a:cs typeface="Calibri"/>
              <a:sym typeface="Calibri"/>
            </a:endParaRPr>
          </a:p>
        </p:txBody>
      </p:sp>
      <p:sp>
        <p:nvSpPr>
          <p:cNvPr id="86" name="Google Shape;86;p13"/>
          <p:cNvSpPr/>
          <p:nvPr/>
        </p:nvSpPr>
        <p:spPr>
          <a:xfrm rot="5400000">
            <a:off x="-2025348" y="2002155"/>
            <a:ext cx="6542106" cy="2499695"/>
          </a:xfrm>
          <a:prstGeom prst="triangle">
            <a:avLst>
              <a:gd name="adj" fmla="val 69954"/>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7" name="Google Shape;87;p13"/>
          <p:cNvSpPr/>
          <p:nvPr/>
        </p:nvSpPr>
        <p:spPr>
          <a:xfrm>
            <a:off x="1563020" y="2038663"/>
            <a:ext cx="4019834" cy="401983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8" name="Google Shape;88;p13"/>
          <p:cNvPicPr preferRelativeResize="0"/>
          <p:nvPr/>
        </p:nvPicPr>
        <p:blipFill rotWithShape="1">
          <a:blip r:embed="rId3">
            <a:alphaModFix/>
          </a:blip>
          <a:srcRect l="16650" t="-196" r="16649" b="-197"/>
          <a:stretch/>
        </p:blipFill>
        <p:spPr>
          <a:xfrm>
            <a:off x="1451484" y="2057396"/>
            <a:ext cx="4242905" cy="4242905"/>
          </a:xfrm>
          <a:prstGeom prst="flowChartConnector">
            <a:avLst/>
          </a:prstGeom>
          <a:noFill/>
          <a:ln>
            <a:noFill/>
          </a:ln>
        </p:spPr>
      </p:pic>
      <p:sp>
        <p:nvSpPr>
          <p:cNvPr id="89" name="Google Shape;89;p13"/>
          <p:cNvSpPr txBox="1"/>
          <p:nvPr/>
        </p:nvSpPr>
        <p:spPr>
          <a:xfrm>
            <a:off x="6035714" y="3040625"/>
            <a:ext cx="656867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dirty="0" smtClean="0">
                <a:solidFill>
                  <a:srgbClr val="757070"/>
                </a:solidFill>
                <a:latin typeface="Arial"/>
                <a:ea typeface="Arial"/>
                <a:cs typeface="Arial"/>
                <a:sym typeface="Arial"/>
              </a:rPr>
              <a:t>DR. </a:t>
            </a:r>
            <a:r>
              <a:rPr lang="en-US" sz="2000" b="1" i="0" u="none" strike="noStrike" cap="none" dirty="0">
                <a:solidFill>
                  <a:srgbClr val="757070"/>
                </a:solidFill>
                <a:latin typeface="Arial"/>
                <a:ea typeface="Arial"/>
                <a:cs typeface="Arial"/>
                <a:sym typeface="Arial"/>
              </a:rPr>
              <a:t>THOMSON FRANK MPINGANJIRA</a:t>
            </a:r>
            <a:endParaRPr sz="2000" b="1" dirty="0">
              <a:solidFill>
                <a:srgbClr val="757070"/>
              </a:solidFill>
              <a:latin typeface="Arial"/>
              <a:ea typeface="Arial"/>
              <a:cs typeface="Arial"/>
              <a:sym typeface="Arial"/>
            </a:endParaRPr>
          </a:p>
        </p:txBody>
      </p:sp>
      <p:sp>
        <p:nvSpPr>
          <p:cNvPr id="90" name="Google Shape;90;p13"/>
          <p:cNvSpPr txBox="1"/>
          <p:nvPr/>
        </p:nvSpPr>
        <p:spPr>
          <a:xfrm>
            <a:off x="6035714" y="3507964"/>
            <a:ext cx="464418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2F5496"/>
                </a:solidFill>
                <a:latin typeface="Montserrat Medium"/>
                <a:ea typeface="Montserrat Medium"/>
                <a:cs typeface="Montserrat Medium"/>
                <a:sym typeface="Montserrat Medium"/>
              </a:rPr>
              <a:t>Group Chief Executive Officer </a:t>
            </a:r>
            <a:endParaRPr sz="1800" dirty="0">
              <a:solidFill>
                <a:srgbClr val="2F5496"/>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800" dirty="0">
                <a:solidFill>
                  <a:srgbClr val="2F5496"/>
                </a:solidFill>
                <a:latin typeface="Montserrat Medium"/>
                <a:ea typeface="Montserrat Medium"/>
                <a:cs typeface="Montserrat Medium"/>
                <a:sym typeface="Montserrat Medium"/>
              </a:rPr>
              <a:t>FDH Financial Holdings Limited</a:t>
            </a:r>
            <a:endParaRPr sz="1800" dirty="0">
              <a:solidFill>
                <a:srgbClr val="2F5496"/>
              </a:solidFill>
              <a:latin typeface="Montserrat Medium"/>
              <a:ea typeface="Montserrat Medium"/>
              <a:cs typeface="Montserrat Medium"/>
              <a:sym typeface="Montserrat Medium"/>
            </a:endParaRPr>
          </a:p>
        </p:txBody>
      </p:sp>
      <p:sp>
        <p:nvSpPr>
          <p:cNvPr id="91" name="Google Shape;91;p13"/>
          <p:cNvSpPr txBox="1"/>
          <p:nvPr/>
        </p:nvSpPr>
        <p:spPr>
          <a:xfrm>
            <a:off x="6035714" y="4241562"/>
            <a:ext cx="4973507"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smtClean="0">
                <a:solidFill>
                  <a:srgbClr val="2F5496"/>
                </a:solidFill>
                <a:latin typeface="Arial"/>
                <a:ea typeface="Arial"/>
                <a:cs typeface="Arial"/>
                <a:sym typeface="Arial"/>
              </a:rPr>
              <a:t>SUBSIDIARIES</a:t>
            </a:r>
            <a:r>
              <a:rPr lang="en-US" sz="1800" dirty="0" smtClean="0">
                <a:solidFill>
                  <a:srgbClr val="2F5496"/>
                </a:solidFill>
                <a:latin typeface="Montserrat Medium"/>
                <a:ea typeface="Montserrat Medium"/>
                <a:cs typeface="Montserrat Medium"/>
                <a:sym typeface="Montserrat Medium"/>
              </a:rPr>
              <a:t> </a:t>
            </a:r>
            <a:endParaRPr sz="1800" dirty="0">
              <a:solidFill>
                <a:srgbClr val="2F5496"/>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200" dirty="0">
                <a:solidFill>
                  <a:srgbClr val="2F5496"/>
                </a:solidFill>
                <a:latin typeface="Montserrat Medium"/>
                <a:ea typeface="Montserrat Medium"/>
                <a:cs typeface="Montserrat Medium"/>
                <a:sym typeface="Montserrat Medium"/>
              </a:rPr>
              <a:t>FDH Bank Limited </a:t>
            </a:r>
            <a:endParaRPr sz="1200" dirty="0">
              <a:solidFill>
                <a:srgbClr val="2F5496"/>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200" dirty="0">
                <a:solidFill>
                  <a:srgbClr val="2F5496"/>
                </a:solidFill>
                <a:latin typeface="Montserrat Medium"/>
                <a:ea typeface="Montserrat Medium"/>
                <a:cs typeface="Montserrat Medium"/>
                <a:sym typeface="Montserrat Medium"/>
              </a:rPr>
              <a:t>First Discount House Limited </a:t>
            </a:r>
            <a:endParaRPr sz="1200" dirty="0">
              <a:solidFill>
                <a:srgbClr val="2F5496"/>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200" dirty="0">
                <a:solidFill>
                  <a:srgbClr val="2F5496"/>
                </a:solidFill>
                <a:latin typeface="Montserrat Medium"/>
                <a:ea typeface="Montserrat Medium"/>
                <a:cs typeface="Montserrat Medium"/>
                <a:sym typeface="Montserrat Medium"/>
              </a:rPr>
              <a:t>FDH Money Bureau Limited </a:t>
            </a:r>
            <a:endParaRPr sz="1200" dirty="0">
              <a:solidFill>
                <a:srgbClr val="2F5496"/>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200" dirty="0">
                <a:solidFill>
                  <a:srgbClr val="2F5496"/>
                </a:solidFill>
                <a:latin typeface="Montserrat Medium"/>
                <a:ea typeface="Montserrat Medium"/>
                <a:cs typeface="Montserrat Medium"/>
                <a:sym typeface="Montserrat Medium"/>
              </a:rPr>
              <a:t>FDH Financial </a:t>
            </a:r>
            <a:r>
              <a:rPr lang="en-US" sz="1200" dirty="0" smtClean="0">
                <a:solidFill>
                  <a:srgbClr val="2F5496"/>
                </a:solidFill>
                <a:latin typeface="Montserrat Medium"/>
                <a:ea typeface="Montserrat Medium"/>
                <a:cs typeface="Montserrat Medium"/>
                <a:sym typeface="Montserrat Medium"/>
              </a:rPr>
              <a:t>Advisory Services Limited</a:t>
            </a:r>
          </a:p>
          <a:p>
            <a:pPr marL="0" marR="0" lvl="0" indent="0" algn="l" rtl="0">
              <a:spcBef>
                <a:spcPts val="0"/>
              </a:spcBef>
              <a:spcAft>
                <a:spcPts val="0"/>
              </a:spcAft>
              <a:buNone/>
            </a:pPr>
            <a:r>
              <a:rPr lang="en-US" sz="1200" dirty="0" smtClean="0">
                <a:solidFill>
                  <a:srgbClr val="2F5496"/>
                </a:solidFill>
                <a:latin typeface="Montserrat Medium"/>
                <a:ea typeface="Montserrat Medium"/>
                <a:cs typeface="Montserrat Medium"/>
                <a:sym typeface="Montserrat Medium"/>
              </a:rPr>
              <a:t>MSB Properties Limited</a:t>
            </a:r>
            <a:endParaRPr sz="1200" dirty="0">
              <a:solidFill>
                <a:srgbClr val="2F5496"/>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800" dirty="0">
                <a:solidFill>
                  <a:srgbClr val="2F5496"/>
                </a:solidFill>
                <a:latin typeface="Montserrat Medium"/>
                <a:ea typeface="Montserrat Medium"/>
                <a:cs typeface="Montserrat Medium"/>
                <a:sym typeface="Montserrat Medium"/>
              </a:rPr>
              <a:t/>
            </a:r>
            <a:br>
              <a:rPr lang="en-US" sz="1800" dirty="0">
                <a:solidFill>
                  <a:srgbClr val="2F5496"/>
                </a:solidFill>
                <a:latin typeface="Montserrat Medium"/>
                <a:ea typeface="Montserrat Medium"/>
                <a:cs typeface="Montserrat Medium"/>
                <a:sym typeface="Montserrat Medium"/>
              </a:rPr>
            </a:br>
            <a:endParaRPr sz="1800" dirty="0">
              <a:solidFill>
                <a:srgbClr val="2F5496"/>
              </a:solidFill>
              <a:latin typeface="Montserrat Medium"/>
              <a:ea typeface="Montserrat Medium"/>
              <a:cs typeface="Montserrat Medium"/>
              <a:sym typeface="Montserrat Medium"/>
            </a:endParaRPr>
          </a:p>
        </p:txBody>
      </p:sp>
      <p:cxnSp>
        <p:nvCxnSpPr>
          <p:cNvPr id="92" name="Google Shape;92;p13"/>
          <p:cNvCxnSpPr/>
          <p:nvPr/>
        </p:nvCxnSpPr>
        <p:spPr>
          <a:xfrm>
            <a:off x="6071482" y="3440735"/>
            <a:ext cx="4781002" cy="0"/>
          </a:xfrm>
          <a:prstGeom prst="straightConnector1">
            <a:avLst/>
          </a:prstGeom>
          <a:noFill/>
          <a:ln w="9525" cap="flat" cmpd="sng">
            <a:solidFill>
              <a:schemeClr val="accent1"/>
            </a:solidFill>
            <a:prstDash val="solid"/>
            <a:miter lim="800000"/>
            <a:headEnd type="none" w="sm" len="sm"/>
            <a:tailEnd type="none" w="sm" len="sm"/>
          </a:ln>
        </p:spPr>
      </p:cxnSp>
      <p:sp>
        <p:nvSpPr>
          <p:cNvPr id="94" name="Google Shape;94;p13"/>
          <p:cNvSpPr txBox="1"/>
          <p:nvPr/>
        </p:nvSpPr>
        <p:spPr>
          <a:xfrm>
            <a:off x="-199434" y="1120396"/>
            <a:ext cx="12470296"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dirty="0" smtClean="0">
                <a:solidFill>
                  <a:schemeClr val="dk1"/>
                </a:solidFill>
                <a:latin typeface="Montserrat"/>
                <a:ea typeface="Montserrat"/>
                <a:cs typeface="Montserrat"/>
                <a:sym typeface="Montserrat"/>
              </a:rPr>
              <a:t>Building a Business Empire: What it takes</a:t>
            </a:r>
            <a:endParaRPr sz="4000" b="1" dirty="0">
              <a:solidFill>
                <a:schemeClr val="dk1"/>
              </a:solidFill>
              <a:latin typeface="Montserrat"/>
              <a:ea typeface="Montserrat"/>
              <a:cs typeface="Montserrat"/>
              <a:sym typeface="Montserrat"/>
            </a:endParaRPr>
          </a:p>
        </p:txBody>
      </p:sp>
      <p:sp>
        <p:nvSpPr>
          <p:cNvPr id="95" name="Google Shape;95;p13"/>
          <p:cNvSpPr txBox="1"/>
          <p:nvPr/>
        </p:nvSpPr>
        <p:spPr>
          <a:xfrm>
            <a:off x="5569188" y="5687469"/>
            <a:ext cx="6844954" cy="7811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dirty="0" smtClean="0">
                <a:solidFill>
                  <a:srgbClr val="666666"/>
                </a:solidFill>
                <a:latin typeface="Montserrat"/>
                <a:ea typeface="Montserrat"/>
                <a:cs typeface="Montserrat"/>
                <a:sym typeface="Montserrat"/>
              </a:rPr>
              <a:t>“Building Enduring Organisations: Where We Stand, Where We Go” </a:t>
            </a:r>
          </a:p>
          <a:p>
            <a:pPr marL="0" marR="0" lvl="0" indent="0" algn="l" rtl="0">
              <a:spcBef>
                <a:spcPts val="0"/>
              </a:spcBef>
              <a:spcAft>
                <a:spcPts val="0"/>
              </a:spcAft>
              <a:buNone/>
            </a:pPr>
            <a:r>
              <a:rPr lang="en-US" sz="1500" b="1" dirty="0">
                <a:solidFill>
                  <a:srgbClr val="666666"/>
                </a:solidFill>
                <a:latin typeface="Montserrat"/>
                <a:ea typeface="Montserrat"/>
                <a:cs typeface="Montserrat"/>
                <a:sym typeface="Montserrat"/>
              </a:rPr>
              <a:t>I</a:t>
            </a:r>
            <a:r>
              <a:rPr lang="en-US" sz="1500" b="1" dirty="0" smtClean="0">
                <a:solidFill>
                  <a:srgbClr val="666666"/>
                </a:solidFill>
                <a:latin typeface="Montserrat"/>
                <a:ea typeface="Montserrat"/>
                <a:cs typeface="Montserrat"/>
                <a:sym typeface="Montserrat"/>
              </a:rPr>
              <a:t>CAM Corporate Gurus Conference,</a:t>
            </a:r>
          </a:p>
          <a:p>
            <a:pPr marL="0" marR="0" lvl="0" indent="0" algn="l" rtl="0">
              <a:spcBef>
                <a:spcPts val="0"/>
              </a:spcBef>
              <a:spcAft>
                <a:spcPts val="0"/>
              </a:spcAft>
              <a:buNone/>
            </a:pPr>
            <a:r>
              <a:rPr lang="en-US" sz="1500" b="1" dirty="0" smtClean="0">
                <a:solidFill>
                  <a:srgbClr val="666666"/>
                </a:solidFill>
                <a:latin typeface="Montserrat"/>
                <a:ea typeface="Montserrat"/>
                <a:cs typeface="Montserrat"/>
                <a:sym typeface="Montserrat"/>
              </a:rPr>
              <a:t>26 June 2019,</a:t>
            </a:r>
          </a:p>
          <a:p>
            <a:pPr marL="0" marR="0" lvl="0" indent="0" algn="l" rtl="0">
              <a:spcBef>
                <a:spcPts val="0"/>
              </a:spcBef>
              <a:spcAft>
                <a:spcPts val="0"/>
              </a:spcAft>
              <a:buNone/>
            </a:pPr>
            <a:r>
              <a:rPr lang="en-US" sz="1500" b="1" dirty="0" smtClean="0">
                <a:solidFill>
                  <a:srgbClr val="666666"/>
                </a:solidFill>
                <a:latin typeface="Montserrat"/>
                <a:ea typeface="Montserrat"/>
                <a:cs typeface="Montserrat"/>
                <a:sym typeface="Montserrat"/>
              </a:rPr>
              <a:t>BICC, Lilongwe.</a:t>
            </a:r>
          </a:p>
          <a:p>
            <a:pPr marL="0" marR="0" lvl="0" indent="0" algn="l" rtl="0">
              <a:spcBef>
                <a:spcPts val="0"/>
              </a:spcBef>
              <a:spcAft>
                <a:spcPts val="0"/>
              </a:spcAft>
              <a:buNone/>
            </a:pPr>
            <a:endParaRPr sz="1500" b="1" dirty="0">
              <a:solidFill>
                <a:srgbClr val="666666"/>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discount house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381000" y="1538923"/>
            <a:ext cx="11430000" cy="3858974"/>
          </a:xfrm>
          <a:prstGeom prst="rect">
            <a:avLst/>
          </a:prstGeom>
          <a:noFill/>
          <a:ln>
            <a:noFill/>
          </a:ln>
        </p:spPr>
        <p:txBody>
          <a:bodyPr spcFirstLastPara="1" wrap="square" lIns="91425" tIns="45700" rIns="91425" bIns="45700" anchor="t" anchorCtr="0">
            <a:noAutofit/>
          </a:bodyPr>
          <a:lstStyle/>
          <a:p>
            <a:r>
              <a:rPr lang="en-US" sz="2400" dirty="0" smtClean="0"/>
              <a:t>My </a:t>
            </a:r>
            <a:r>
              <a:rPr lang="en-US" sz="2400" dirty="0"/>
              <a:t>involvement with Stockbrokers Malawi and Malawi Stock Exchange revealed to me that there were vast opportunities and </a:t>
            </a:r>
            <a:r>
              <a:rPr lang="en-US" sz="2400" dirty="0" smtClean="0"/>
              <a:t>money </a:t>
            </a:r>
            <a:r>
              <a:rPr lang="en-US" sz="2400" dirty="0"/>
              <a:t>to be made in the financial services sector in Malawi. </a:t>
            </a:r>
            <a:endParaRPr lang="en-US" sz="2400" dirty="0" smtClean="0"/>
          </a:p>
          <a:p>
            <a:r>
              <a:rPr lang="en-US" sz="2400" dirty="0" smtClean="0"/>
              <a:t>I </a:t>
            </a:r>
            <a:r>
              <a:rPr lang="en-US" sz="2400" dirty="0"/>
              <a:t>started the process of setting up a </a:t>
            </a:r>
            <a:r>
              <a:rPr lang="en-US" sz="2400" dirty="0" smtClean="0"/>
              <a:t>Discount House </a:t>
            </a:r>
            <a:r>
              <a:rPr lang="en-US" sz="2400" dirty="0"/>
              <a:t>while in full time employment </a:t>
            </a:r>
            <a:r>
              <a:rPr lang="en-US" sz="2400" dirty="0" smtClean="0"/>
              <a:t>at the Stockbrokers Malawi and Malawi Stock Exchange in December 1999 after chancing upon an opportunity following a discussion with my brother, Dr Peter Mpinganjira.</a:t>
            </a:r>
          </a:p>
          <a:p>
            <a:pPr marL="50800" indent="0">
              <a:buNone/>
            </a:pPr>
            <a:r>
              <a:rPr lang="en-US" sz="2400" dirty="0" smtClean="0"/>
              <a:t> </a:t>
            </a:r>
            <a:endParaRPr lang="en-US" sz="2400" dirty="0"/>
          </a:p>
          <a:p>
            <a:pPr marL="50800" indent="0">
              <a:buNone/>
            </a:pPr>
            <a:endParaRPr lang="en-US" sz="2000" dirty="0" smtClean="0"/>
          </a:p>
          <a:p>
            <a:pPr marL="50800" indent="0">
              <a:buNone/>
            </a:pPr>
            <a:endParaRPr lang="en-US" sz="2000" dirty="0"/>
          </a:p>
          <a:p>
            <a:pPr marL="50800" indent="0">
              <a:buNone/>
            </a:pPr>
            <a:endParaRPr lang="en-US" sz="2000" dirty="0"/>
          </a:p>
          <a:p>
            <a:pPr marL="285750" marR="0" lvl="0" indent="-260350" algn="l" rtl="0">
              <a:lnSpc>
                <a:spcPct val="100000"/>
              </a:lnSpc>
              <a:spcBef>
                <a:spcPts val="1000"/>
              </a:spcBef>
              <a:spcAft>
                <a:spcPts val="0"/>
              </a:spcAft>
              <a:buClr>
                <a:srgbClr val="FFFFFF"/>
              </a:buClr>
              <a:buSzPts val="2000"/>
              <a:buFont typeface="Montserrat"/>
              <a:buChar char="•"/>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189" name="Google Shape;189;p21"/>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19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4005199" y="4121834"/>
            <a:ext cx="2809875" cy="1751069"/>
          </a:xfrm>
          <a:prstGeom prst="rect">
            <a:avLst/>
          </a:prstGeom>
        </p:spPr>
      </p:pic>
      <p:pic>
        <p:nvPicPr>
          <p:cNvPr id="10"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332017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711116" y="145682"/>
            <a:ext cx="8753473"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b="1" dirty="0" smtClean="0">
                <a:solidFill>
                  <a:srgbClr val="002060"/>
                </a:solidFill>
                <a:latin typeface="Montserrat"/>
                <a:ea typeface="Montserrat"/>
                <a:cs typeface="Montserrat"/>
                <a:sym typeface="Montserrat"/>
              </a:rPr>
              <a:t/>
            </a:r>
            <a:br>
              <a:rPr lang="en-US" b="1" dirty="0" smtClean="0">
                <a:solidFill>
                  <a:srgbClr val="002060"/>
                </a:solidFill>
                <a:latin typeface="Montserrat"/>
                <a:ea typeface="Montserrat"/>
                <a:cs typeface="Montserrat"/>
                <a:sym typeface="Montserrat"/>
              </a:rPr>
            </a:br>
            <a:r>
              <a:rPr lang="en-US" sz="3200" b="1" dirty="0">
                <a:solidFill>
                  <a:srgbClr val="002060"/>
                </a:solidFill>
                <a:latin typeface="Montserrat"/>
                <a:ea typeface="Montserrat"/>
                <a:cs typeface="Montserrat"/>
                <a:sym typeface="Montserrat"/>
              </a:rPr>
              <a:t>Setting up a discount </a:t>
            </a:r>
            <a:r>
              <a:rPr lang="en-US" sz="3200" b="1" dirty="0" smtClean="0">
                <a:solidFill>
                  <a:srgbClr val="002060"/>
                </a:solidFill>
                <a:latin typeface="Montserrat"/>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381000" y="1538923"/>
            <a:ext cx="11811000" cy="414224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400" dirty="0" smtClean="0"/>
              <a:t>Setting </a:t>
            </a:r>
            <a:r>
              <a:rPr lang="en-US" sz="2400" dirty="0"/>
              <a:t>up of a financial services business </a:t>
            </a:r>
            <a:r>
              <a:rPr lang="en-US" sz="2400" dirty="0" smtClean="0"/>
              <a:t>and running one is </a:t>
            </a:r>
            <a:r>
              <a:rPr lang="en-US" sz="2400" dirty="0"/>
              <a:t>a very </a:t>
            </a:r>
            <a:r>
              <a:rPr lang="en-US" sz="2400" dirty="0" smtClean="0"/>
              <a:t>involving, nightmarish </a:t>
            </a:r>
            <a:r>
              <a:rPr lang="en-US" sz="2400" dirty="0"/>
              <a:t>adventure. </a:t>
            </a:r>
            <a:endParaRPr lang="en-US" sz="2400" dirty="0" smtClean="0"/>
          </a:p>
          <a:p>
            <a:pPr>
              <a:buFont typeface="Arial" panose="020B0604020202020204" pitchFamily="34" charset="0"/>
              <a:buChar char="•"/>
            </a:pPr>
            <a:r>
              <a:rPr lang="en-US" sz="2400" dirty="0" smtClean="0"/>
              <a:t>All </a:t>
            </a:r>
            <a:r>
              <a:rPr lang="en-US" sz="2400" dirty="0"/>
              <a:t>financial services entities are regulated by the Banking Act and supervised by the Reserve Bank of Malawi</a:t>
            </a:r>
            <a:r>
              <a:rPr lang="en-US" sz="2400" dirty="0" smtClean="0"/>
              <a:t>. </a:t>
            </a:r>
          </a:p>
          <a:p>
            <a:pPr>
              <a:buFont typeface="Arial" panose="020B0604020202020204" pitchFamily="34" charset="0"/>
              <a:buChar char="•"/>
            </a:pPr>
            <a:r>
              <a:rPr lang="en-US" sz="2400" dirty="0" smtClean="0"/>
              <a:t>The capital and licensing requirements are a tall order. </a:t>
            </a:r>
          </a:p>
          <a:p>
            <a:pPr>
              <a:buFont typeface="Arial" panose="020B0604020202020204" pitchFamily="34" charset="0"/>
              <a:buChar char="•"/>
            </a:pPr>
            <a:r>
              <a:rPr lang="en-US" sz="2400" dirty="0" smtClean="0"/>
              <a:t>In 1999 the minimum capital requirement was US$1.5 million in Malawi Kwacha equivalent.  </a:t>
            </a:r>
          </a:p>
          <a:p>
            <a:pPr>
              <a:buFont typeface="Arial" panose="020B0604020202020204" pitchFamily="34" charset="0"/>
              <a:buChar char="•"/>
            </a:pPr>
            <a:r>
              <a:rPr lang="en-US" sz="2400" dirty="0" smtClean="0"/>
              <a:t>At Mwk46.6667:USD1 the total was Mwk70,000,000.00. At todays rate of Mwk770 to USD1 the equivalent is Mwk1,155,000,000 or Mwk1.155 billion.</a:t>
            </a:r>
            <a:endParaRPr lang="en-US" sz="2400" dirty="0"/>
          </a:p>
          <a:p>
            <a:pPr marL="50800" indent="0">
              <a:buNone/>
            </a:pPr>
            <a:endParaRPr lang="en-US" sz="2000" dirty="0" smtClean="0"/>
          </a:p>
          <a:p>
            <a:endParaRPr lang="en-US" sz="2000" dirty="0"/>
          </a:p>
          <a:p>
            <a:pPr marL="50800" indent="0">
              <a:buNone/>
            </a:pPr>
            <a:endParaRPr lang="en-US" sz="2000" dirty="0"/>
          </a:p>
          <a:p>
            <a:pPr marL="285750" marR="0" lvl="0" indent="-260350" algn="l" rtl="0">
              <a:lnSpc>
                <a:spcPct val="100000"/>
              </a:lnSpc>
              <a:spcBef>
                <a:spcPts val="1000"/>
              </a:spcBef>
              <a:spcAft>
                <a:spcPts val="0"/>
              </a:spcAft>
              <a:buClr>
                <a:srgbClr val="FFFFFF"/>
              </a:buClr>
              <a:buSzPts val="2000"/>
              <a:buFont typeface="Montserrat"/>
              <a:buChar char="•"/>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0" name="Google Shape;189;p21"/>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9920166" y="0"/>
            <a:ext cx="2305050" cy="1789696"/>
          </a:xfrm>
          <a:prstGeom prst="rect">
            <a:avLst/>
          </a:prstGeom>
        </p:spPr>
      </p:pic>
      <p:pic>
        <p:nvPicPr>
          <p:cNvPr id="12"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947665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561939" y="1207118"/>
            <a:ext cx="11430000" cy="4178488"/>
          </a:xfrm>
          <a:prstGeom prst="rect">
            <a:avLst/>
          </a:prstGeom>
          <a:noFill/>
          <a:ln>
            <a:noFill/>
          </a:ln>
        </p:spPr>
        <p:txBody>
          <a:bodyPr spcFirstLastPara="1" wrap="square" lIns="91425" tIns="45700" rIns="91425" bIns="45700" anchor="t" anchorCtr="0">
            <a:noAutofit/>
          </a:bodyPr>
          <a:lstStyle/>
          <a:p>
            <a:pPr marL="368300" indent="-342900">
              <a:lnSpc>
                <a:spcPct val="100000"/>
              </a:lnSpc>
              <a:buClrTx/>
              <a:buSzPts val="2000"/>
            </a:pPr>
            <a:r>
              <a:rPr lang="en-US" sz="2400" dirty="0" smtClean="0"/>
              <a:t>I invited four friends to join me so we were five of us to pool our resources and raise the USD1.5m capital. </a:t>
            </a:r>
          </a:p>
          <a:p>
            <a:pPr marL="368300" indent="-342900">
              <a:lnSpc>
                <a:spcPct val="100000"/>
              </a:lnSpc>
              <a:buClrTx/>
              <a:buSzPts val="2000"/>
            </a:pPr>
            <a:r>
              <a:rPr lang="en-US" sz="2400" dirty="0" smtClean="0"/>
              <a:t>Next I approached Malawi Development Corporation (MDC) to be our anchor institutional investor whose Board approved that MDC should partner FDH. </a:t>
            </a:r>
          </a:p>
          <a:p>
            <a:pPr marL="368300" indent="-342900">
              <a:lnSpc>
                <a:spcPct val="100000"/>
              </a:lnSpc>
              <a:buClrTx/>
              <a:buSzPts val="2000"/>
            </a:pPr>
            <a:r>
              <a:rPr lang="en-US" sz="2400" dirty="0" smtClean="0"/>
              <a:t>I hired my young brother, Dr Peter Mpinganjira, to put together a comprehensive business proposal. I </a:t>
            </a:r>
            <a:r>
              <a:rPr lang="en-US" sz="2400" dirty="0"/>
              <a:t>paid him Mwk1,500,000 at the time.</a:t>
            </a:r>
          </a:p>
          <a:p>
            <a:pPr marL="368300" indent="-342900">
              <a:lnSpc>
                <a:spcPct val="100000"/>
              </a:lnSpc>
              <a:buClrTx/>
              <a:buSzPts val="2000"/>
            </a:pPr>
            <a:r>
              <a:rPr lang="en-US" sz="2400" dirty="0" smtClean="0"/>
              <a:t>This </a:t>
            </a:r>
            <a:r>
              <a:rPr lang="en-US" sz="2400" dirty="0"/>
              <a:t>was needed in order to attract institutional </a:t>
            </a:r>
            <a:r>
              <a:rPr lang="en-US" sz="2400" dirty="0" smtClean="0"/>
              <a:t>investors including MDC. </a:t>
            </a:r>
            <a:endParaRPr lang="en-US" sz="2000" dirty="0"/>
          </a:p>
          <a:p>
            <a:pPr marL="285750" marR="0" lvl="0" indent="-260350" algn="l" rtl="0">
              <a:lnSpc>
                <a:spcPct val="100000"/>
              </a:lnSpc>
              <a:spcBef>
                <a:spcPts val="1000"/>
              </a:spcBef>
              <a:spcAft>
                <a:spcPts val="0"/>
              </a:spcAft>
              <a:buClr>
                <a:srgbClr val="FFFFFF"/>
              </a:buClr>
              <a:buSzPts val="2000"/>
              <a:buFont typeface="Montserrat"/>
              <a:buChar char="•"/>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4" name="Picture 3"/>
          <p:cNvPicPr>
            <a:picLocks noChangeAspect="1"/>
          </p:cNvPicPr>
          <p:nvPr/>
        </p:nvPicPr>
        <p:blipFill>
          <a:blip r:embed="rId5"/>
          <a:stretch>
            <a:fillRect/>
          </a:stretch>
        </p:blipFill>
        <p:spPr>
          <a:xfrm>
            <a:off x="4246537" y="4386020"/>
            <a:ext cx="3750588" cy="1732153"/>
          </a:xfrm>
          <a:prstGeom prst="rect">
            <a:avLst/>
          </a:prstGeom>
        </p:spPr>
      </p:pic>
      <p:pic>
        <p:nvPicPr>
          <p:cNvPr id="10"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470324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530942" y="1317439"/>
            <a:ext cx="11430000" cy="4178488"/>
          </a:xfrm>
          <a:prstGeom prst="rect">
            <a:avLst/>
          </a:prstGeom>
          <a:noFill/>
          <a:ln>
            <a:noFill/>
          </a:ln>
        </p:spPr>
        <p:txBody>
          <a:bodyPr spcFirstLastPara="1" wrap="square" lIns="91425" tIns="45700" rIns="91425" bIns="45700" anchor="t" anchorCtr="0">
            <a:noAutofit/>
          </a:bodyPr>
          <a:lstStyle/>
          <a:p>
            <a:pPr marL="368300" indent="-342900">
              <a:lnSpc>
                <a:spcPct val="100000"/>
              </a:lnSpc>
              <a:buClrTx/>
              <a:buSzPts val="2000"/>
            </a:pPr>
            <a:r>
              <a:rPr lang="en-US" sz="2400" dirty="0" smtClean="0"/>
              <a:t>On 6 </a:t>
            </a:r>
            <a:r>
              <a:rPr lang="en-US" sz="2400" dirty="0"/>
              <a:t>March 2000 First Discount House was </a:t>
            </a:r>
            <a:r>
              <a:rPr lang="en-US" sz="2400" dirty="0" smtClean="0"/>
              <a:t>registered.</a:t>
            </a:r>
          </a:p>
          <a:p>
            <a:pPr marL="368300" indent="-342900">
              <a:lnSpc>
                <a:spcPct val="100000"/>
              </a:lnSpc>
              <a:buClrTx/>
              <a:buSzPts val="2000"/>
            </a:pPr>
            <a:r>
              <a:rPr lang="en-US" sz="2400" dirty="0" smtClean="0"/>
              <a:t>The next step was to apply for a license from the Reserve Bank of Malawi.</a:t>
            </a:r>
          </a:p>
          <a:p>
            <a:pPr marL="368300" indent="-342900">
              <a:lnSpc>
                <a:spcPct val="100000"/>
              </a:lnSpc>
              <a:buClrTx/>
              <a:buSzPts val="2000"/>
            </a:pPr>
            <a:r>
              <a:rPr lang="en-US" sz="2400" dirty="0" smtClean="0"/>
              <a:t>Between December 1999 and March 2000, for </a:t>
            </a:r>
            <a:r>
              <a:rPr lang="en-US" sz="2400" dirty="0"/>
              <a:t>one reason or </a:t>
            </a:r>
            <a:r>
              <a:rPr lang="en-US" sz="2400" dirty="0" smtClean="0"/>
              <a:t>another, three of the four colleagues had  </a:t>
            </a:r>
            <a:r>
              <a:rPr lang="en-US" sz="2400" dirty="0"/>
              <a:t>bowed out of the idea. </a:t>
            </a:r>
            <a:r>
              <a:rPr lang="en-US" sz="2400" dirty="0" smtClean="0"/>
              <a:t>We were only two of us left.  </a:t>
            </a:r>
          </a:p>
          <a:p>
            <a:pPr marL="368300" indent="-342900">
              <a:lnSpc>
                <a:spcPct val="100000"/>
              </a:lnSpc>
              <a:buClrTx/>
              <a:buSzPts val="2000"/>
            </a:pPr>
            <a:r>
              <a:rPr lang="en-US" sz="2400" dirty="0" smtClean="0"/>
              <a:t>By September 2000 I was left all alone.</a:t>
            </a:r>
            <a:endParaRPr lang="en-US" sz="2400" dirty="0"/>
          </a:p>
          <a:p>
            <a:endParaRPr lang="en-US" sz="2000" dirty="0"/>
          </a:p>
          <a:p>
            <a:pPr marL="285750" marR="0" lvl="0" indent="-260350" algn="l" rtl="0">
              <a:lnSpc>
                <a:spcPct val="100000"/>
              </a:lnSpc>
              <a:spcBef>
                <a:spcPts val="1000"/>
              </a:spcBef>
              <a:spcAft>
                <a:spcPts val="0"/>
              </a:spcAft>
              <a:buClr>
                <a:srgbClr val="FFFFFF"/>
              </a:buClr>
              <a:buSzPts val="2000"/>
              <a:buFont typeface="Montserrat"/>
              <a:buChar char="•"/>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2" name="Picture 1"/>
          <p:cNvPicPr>
            <a:picLocks noChangeAspect="1"/>
          </p:cNvPicPr>
          <p:nvPr/>
        </p:nvPicPr>
        <p:blipFill>
          <a:blip r:embed="rId3"/>
          <a:stretch>
            <a:fillRect/>
          </a:stretch>
        </p:blipFill>
        <p:spPr>
          <a:xfrm>
            <a:off x="3304466" y="3943294"/>
            <a:ext cx="3913971" cy="2048434"/>
          </a:xfrm>
          <a:prstGeom prst="rect">
            <a:avLst/>
          </a:prstGeom>
        </p:spPr>
      </p:pic>
      <p:pic>
        <p:nvPicPr>
          <p:cNvPr id="12"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10"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560392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discount house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1097332" y="1314275"/>
            <a:ext cx="11094668" cy="6527558"/>
          </a:xfrm>
          <a:prstGeom prst="rect">
            <a:avLst/>
          </a:prstGeom>
          <a:noFill/>
          <a:ln>
            <a:noFill/>
          </a:ln>
        </p:spPr>
        <p:txBody>
          <a:bodyPr spcFirstLastPara="1" wrap="square" lIns="91425" tIns="45700" rIns="91425" bIns="45700" anchor="t" anchorCtr="0">
            <a:noAutofit/>
          </a:bodyPr>
          <a:lstStyle/>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In </a:t>
            </a:r>
            <a:r>
              <a:rPr lang="en-US" sz="2000" dirty="0">
                <a:solidFill>
                  <a:schemeClr val="tx1"/>
                </a:solidFill>
                <a:latin typeface="Calibri" panose="020F0502020204030204" pitchFamily="34" charset="0"/>
                <a:ea typeface="Montserrat"/>
                <a:cs typeface="Montserrat"/>
                <a:sym typeface="Montserrat"/>
              </a:rPr>
              <a:t>November </a:t>
            </a:r>
            <a:r>
              <a:rPr lang="en-US" sz="2000" dirty="0" smtClean="0">
                <a:solidFill>
                  <a:schemeClr val="tx1"/>
                </a:solidFill>
                <a:latin typeface="Calibri" panose="020F0502020204030204" pitchFamily="34" charset="0"/>
                <a:ea typeface="Montserrat"/>
                <a:cs typeface="Montserrat"/>
                <a:sym typeface="Montserrat"/>
              </a:rPr>
              <a:t>2000 I submitted the Licence application. MDC </a:t>
            </a:r>
            <a:r>
              <a:rPr lang="en-US" sz="2000" dirty="0">
                <a:solidFill>
                  <a:schemeClr val="tx1"/>
                </a:solidFill>
                <a:latin typeface="Calibri" panose="020F0502020204030204" pitchFamily="34" charset="0"/>
                <a:ea typeface="Montserrat"/>
                <a:cs typeface="Montserrat"/>
                <a:sym typeface="Montserrat"/>
              </a:rPr>
              <a:t>agreed to take up 55% of the shareholding while I remained with 45%. </a:t>
            </a:r>
            <a:endParaRPr lang="en-US" sz="2000" dirty="0" smtClean="0">
              <a:solidFill>
                <a:schemeClr val="tx1"/>
              </a:solidFill>
              <a:latin typeface="Calibri" panose="020F0502020204030204" pitchFamily="34" charset="0"/>
              <a:ea typeface="Montserrat"/>
              <a:cs typeface="Montserrat"/>
              <a:sym typeface="Montserrat"/>
            </a:endParaRP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The original plan had been that MDC takes 25% and the five of us take 15% each. </a:t>
            </a: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You can begin to understand just how terribly wrong the plan was going.</a:t>
            </a: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For </a:t>
            </a:r>
            <a:r>
              <a:rPr lang="en-US" sz="2000" dirty="0">
                <a:solidFill>
                  <a:schemeClr val="tx1"/>
                </a:solidFill>
                <a:latin typeface="Calibri" panose="020F0502020204030204" pitchFamily="34" charset="0"/>
                <a:ea typeface="Montserrat"/>
                <a:cs typeface="Montserrat"/>
                <a:sym typeface="Montserrat"/>
              </a:rPr>
              <a:t>over </a:t>
            </a:r>
            <a:r>
              <a:rPr lang="en-US" sz="2000" dirty="0" smtClean="0">
                <a:solidFill>
                  <a:schemeClr val="tx1"/>
                </a:solidFill>
                <a:latin typeface="Calibri" panose="020F0502020204030204" pitchFamily="34" charset="0"/>
                <a:ea typeface="Montserrat"/>
                <a:cs typeface="Montserrat"/>
                <a:sym typeface="Montserrat"/>
              </a:rPr>
              <a:t>four months </a:t>
            </a:r>
            <a:r>
              <a:rPr lang="en-US" sz="2000" dirty="0">
                <a:solidFill>
                  <a:schemeClr val="tx1"/>
                </a:solidFill>
                <a:latin typeface="Calibri" panose="020F0502020204030204" pitchFamily="34" charset="0"/>
                <a:ea typeface="Montserrat"/>
                <a:cs typeface="Montserrat"/>
                <a:sym typeface="Montserrat"/>
              </a:rPr>
              <a:t>following that, there was to and fro correspondence between me and the Reserve </a:t>
            </a:r>
            <a:r>
              <a:rPr lang="en-US" sz="2000" dirty="0" smtClean="0">
                <a:solidFill>
                  <a:schemeClr val="tx1"/>
                </a:solidFill>
                <a:latin typeface="Calibri" panose="020F0502020204030204" pitchFamily="34" charset="0"/>
                <a:ea typeface="Montserrat"/>
                <a:cs typeface="Montserrat"/>
                <a:sym typeface="Montserrat"/>
              </a:rPr>
              <a:t>Bank, as they sought to be satisfied that the application met the requirements. </a:t>
            </a: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I </a:t>
            </a:r>
            <a:r>
              <a:rPr lang="en-US" sz="2000" dirty="0">
                <a:solidFill>
                  <a:schemeClr val="tx1"/>
                </a:solidFill>
                <a:latin typeface="Calibri" panose="020F0502020204030204" pitchFamily="34" charset="0"/>
                <a:ea typeface="Montserrat"/>
                <a:cs typeface="Montserrat"/>
                <a:sym typeface="Montserrat"/>
              </a:rPr>
              <a:t>have files and files full of letters</a:t>
            </a:r>
            <a:r>
              <a:rPr lang="en-US" sz="2000" dirty="0">
                <a:solidFill>
                  <a:schemeClr val="tx1"/>
                </a:solidFill>
                <a:latin typeface="Montserrat"/>
                <a:ea typeface="Montserrat"/>
                <a:cs typeface="Montserrat"/>
                <a:sym typeface="Montserrat"/>
              </a:rPr>
              <a:t>. </a:t>
            </a:r>
          </a:p>
          <a:p>
            <a:pPr marL="285750" lvl="0" indent="-260350">
              <a:lnSpc>
                <a:spcPct val="100000"/>
              </a:lnSpc>
              <a:buClr>
                <a:srgbClr val="FFFFFF"/>
              </a:buClr>
              <a:buSzPts val="2000"/>
              <a:buFont typeface="Montserrat"/>
              <a:buChar char="•"/>
            </a:pPr>
            <a:endParaRPr lang="en-US" sz="2000" dirty="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0"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695745" y="173949"/>
            <a:ext cx="1140325" cy="955091"/>
          </a:xfrm>
          <a:prstGeom prst="rect">
            <a:avLst/>
          </a:prstGeom>
          <a:noFill/>
          <a:ln>
            <a:noFill/>
          </a:ln>
        </p:spPr>
      </p:pic>
      <p:pic>
        <p:nvPicPr>
          <p:cNvPr id="2" name="Picture 1"/>
          <p:cNvPicPr>
            <a:picLocks noChangeAspect="1"/>
          </p:cNvPicPr>
          <p:nvPr/>
        </p:nvPicPr>
        <p:blipFill>
          <a:blip r:embed="rId5"/>
          <a:stretch>
            <a:fillRect/>
          </a:stretch>
        </p:blipFill>
        <p:spPr>
          <a:xfrm>
            <a:off x="5517397" y="3936569"/>
            <a:ext cx="4302676" cy="2055159"/>
          </a:xfrm>
          <a:prstGeom prst="rect">
            <a:avLst/>
          </a:prstGeom>
        </p:spPr>
      </p:pic>
      <p:pic>
        <p:nvPicPr>
          <p:cNvPr id="12"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96669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711116" y="476939"/>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discount house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1097332" y="1499513"/>
            <a:ext cx="11094668" cy="6527558"/>
          </a:xfrm>
          <a:prstGeom prst="rect">
            <a:avLst/>
          </a:prstGeom>
          <a:noFill/>
          <a:ln>
            <a:noFill/>
          </a:ln>
        </p:spPr>
        <p:txBody>
          <a:bodyPr spcFirstLastPara="1" wrap="square" lIns="91425" tIns="45700" rIns="91425" bIns="45700" anchor="t" anchorCtr="0">
            <a:noAutofit/>
          </a:bodyPr>
          <a:lstStyle/>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After the </a:t>
            </a:r>
            <a:r>
              <a:rPr lang="en-US" sz="2000" dirty="0">
                <a:solidFill>
                  <a:schemeClr val="tx1"/>
                </a:solidFill>
                <a:latin typeface="Calibri" panose="020F0502020204030204" pitchFamily="34" charset="0"/>
                <a:ea typeface="Montserrat"/>
                <a:cs typeface="Montserrat"/>
                <a:sym typeface="Montserrat"/>
              </a:rPr>
              <a:t>long drawn out </a:t>
            </a:r>
            <a:r>
              <a:rPr lang="en-US" sz="2000" dirty="0" smtClean="0">
                <a:solidFill>
                  <a:schemeClr val="tx1"/>
                </a:solidFill>
                <a:latin typeface="Calibri" panose="020F0502020204030204" pitchFamily="34" charset="0"/>
                <a:ea typeface="Montserrat"/>
                <a:cs typeface="Montserrat"/>
                <a:sym typeface="Montserrat"/>
              </a:rPr>
              <a:t>discussion </a:t>
            </a:r>
            <a:r>
              <a:rPr lang="en-US" sz="2000" dirty="0">
                <a:solidFill>
                  <a:schemeClr val="tx1"/>
                </a:solidFill>
                <a:latin typeface="Calibri" panose="020F0502020204030204" pitchFamily="34" charset="0"/>
                <a:ea typeface="Montserrat"/>
                <a:cs typeface="Montserrat"/>
                <a:sym typeface="Montserrat"/>
              </a:rPr>
              <a:t>the Reserve Bank approved the license in principle. </a:t>
            </a:r>
            <a:endParaRPr lang="en-US" sz="2000" dirty="0" smtClean="0">
              <a:solidFill>
                <a:schemeClr val="tx1"/>
              </a:solidFill>
              <a:latin typeface="Calibri" panose="020F0502020204030204" pitchFamily="34" charset="0"/>
              <a:ea typeface="Montserrat"/>
              <a:cs typeface="Montserrat"/>
              <a:sym typeface="Montserrat"/>
            </a:endParaRP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As </a:t>
            </a:r>
            <a:r>
              <a:rPr lang="en-US" sz="2000" dirty="0">
                <a:solidFill>
                  <a:schemeClr val="tx1"/>
                </a:solidFill>
                <a:latin typeface="Calibri" panose="020F0502020204030204" pitchFamily="34" charset="0"/>
                <a:ea typeface="Montserrat"/>
                <a:cs typeface="Montserrat"/>
                <a:sym typeface="Montserrat"/>
              </a:rPr>
              <a:t>per the </a:t>
            </a:r>
            <a:r>
              <a:rPr lang="en-US" sz="2000" dirty="0" smtClean="0">
                <a:solidFill>
                  <a:schemeClr val="tx1"/>
                </a:solidFill>
                <a:latin typeface="Calibri" panose="020F0502020204030204" pitchFamily="34" charset="0"/>
                <a:ea typeface="Montserrat"/>
                <a:cs typeface="Montserrat"/>
                <a:sym typeface="Montserrat"/>
              </a:rPr>
              <a:t>Law, </a:t>
            </a:r>
            <a:r>
              <a:rPr lang="en-US" sz="2000" dirty="0">
                <a:solidFill>
                  <a:schemeClr val="tx1"/>
                </a:solidFill>
                <a:latin typeface="Calibri" panose="020F0502020204030204" pitchFamily="34" charset="0"/>
                <a:ea typeface="Montserrat"/>
                <a:cs typeface="Montserrat"/>
                <a:sym typeface="Montserrat"/>
              </a:rPr>
              <a:t>the Minister of Finance </a:t>
            </a:r>
            <a:r>
              <a:rPr lang="en-US" sz="2000" dirty="0" smtClean="0">
                <a:solidFill>
                  <a:schemeClr val="tx1"/>
                </a:solidFill>
                <a:latin typeface="Calibri" panose="020F0502020204030204" pitchFamily="34" charset="0"/>
                <a:ea typeface="Montserrat"/>
                <a:cs typeface="Montserrat"/>
                <a:sym typeface="Montserrat"/>
              </a:rPr>
              <a:t>had to give final approval of the licence. </a:t>
            </a: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On 5 April 2001, the </a:t>
            </a:r>
            <a:r>
              <a:rPr lang="en-US" sz="2000" dirty="0">
                <a:solidFill>
                  <a:schemeClr val="tx1"/>
                </a:solidFill>
                <a:latin typeface="Calibri" panose="020F0502020204030204" pitchFamily="34" charset="0"/>
                <a:ea typeface="Montserrat"/>
                <a:cs typeface="Montserrat"/>
                <a:sym typeface="Montserrat"/>
              </a:rPr>
              <a:t>then Minister of Finance, Dr. Matthews </a:t>
            </a:r>
            <a:r>
              <a:rPr lang="en-US" sz="2000" dirty="0" smtClean="0">
                <a:solidFill>
                  <a:schemeClr val="tx1"/>
                </a:solidFill>
                <a:latin typeface="Calibri" panose="020F0502020204030204" pitchFamily="34" charset="0"/>
                <a:ea typeface="Montserrat"/>
                <a:cs typeface="Montserrat"/>
                <a:sym typeface="Montserrat"/>
              </a:rPr>
              <a:t>Chikaonda (now Late, MHSRIP), </a:t>
            </a:r>
            <a:r>
              <a:rPr lang="en-US" sz="2000" dirty="0">
                <a:solidFill>
                  <a:schemeClr val="tx1"/>
                </a:solidFill>
                <a:latin typeface="Calibri" panose="020F0502020204030204" pitchFamily="34" charset="0"/>
                <a:ea typeface="Montserrat"/>
                <a:cs typeface="Montserrat"/>
                <a:sym typeface="Montserrat"/>
              </a:rPr>
              <a:t>rejected the application on the grounds that the Government of Malawi had agreed with the IMF and World Bank to get out of the financial services sector, </a:t>
            </a:r>
            <a:r>
              <a:rPr lang="en-US" sz="2000" dirty="0" smtClean="0">
                <a:solidFill>
                  <a:schemeClr val="tx1"/>
                </a:solidFill>
                <a:latin typeface="Calibri" panose="020F0502020204030204" pitchFamily="34" charset="0"/>
                <a:ea typeface="Montserrat"/>
                <a:cs typeface="Montserrat"/>
                <a:sym typeface="Montserrat"/>
              </a:rPr>
              <a:t>MDC was therefore not allowed to get into </a:t>
            </a:r>
            <a:r>
              <a:rPr lang="en-US" sz="2000" dirty="0">
                <a:solidFill>
                  <a:schemeClr val="tx1"/>
                </a:solidFill>
                <a:latin typeface="Calibri" panose="020F0502020204030204" pitchFamily="34" charset="0"/>
                <a:ea typeface="Montserrat"/>
                <a:cs typeface="Montserrat"/>
                <a:sym typeface="Montserrat"/>
              </a:rPr>
              <a:t>this new </a:t>
            </a:r>
            <a:r>
              <a:rPr lang="en-US" sz="2000" dirty="0" smtClean="0">
                <a:solidFill>
                  <a:schemeClr val="tx1"/>
                </a:solidFill>
                <a:latin typeface="Calibri" panose="020F0502020204030204" pitchFamily="34" charset="0"/>
                <a:ea typeface="Montserrat"/>
                <a:cs typeface="Montserrat"/>
                <a:sym typeface="Montserrat"/>
              </a:rPr>
              <a:t>venture with me. </a:t>
            </a: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It </a:t>
            </a:r>
            <a:r>
              <a:rPr lang="en-US" sz="2000" dirty="0">
                <a:solidFill>
                  <a:schemeClr val="tx1"/>
                </a:solidFill>
                <a:latin typeface="Calibri" panose="020F0502020204030204" pitchFamily="34" charset="0"/>
                <a:ea typeface="Montserrat"/>
                <a:cs typeface="Montserrat"/>
                <a:sym typeface="Montserrat"/>
              </a:rPr>
              <a:t>was a </a:t>
            </a:r>
            <a:r>
              <a:rPr lang="en-US" sz="2000" dirty="0" smtClean="0">
                <a:solidFill>
                  <a:schemeClr val="tx1"/>
                </a:solidFill>
                <a:latin typeface="Calibri" panose="020F0502020204030204" pitchFamily="34" charset="0"/>
                <a:ea typeface="Montserrat"/>
                <a:cs typeface="Montserrat"/>
                <a:sym typeface="Montserrat"/>
              </a:rPr>
              <a:t>deal breaker. </a:t>
            </a: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I was devastated. </a:t>
            </a:r>
          </a:p>
          <a:p>
            <a:pPr marL="285750" lvl="0" indent="-260350">
              <a:lnSpc>
                <a:spcPct val="100000"/>
              </a:lnSpc>
              <a:buClrTx/>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Having toiled from December 1999.</a:t>
            </a:r>
          </a:p>
          <a:p>
            <a:pPr marL="285750" lvl="0" indent="-260350">
              <a:lnSpc>
                <a:spcPct val="100000"/>
              </a:lnSpc>
              <a:buClr>
                <a:srgbClr val="FFFFFF"/>
              </a:buClr>
              <a:buSzPts val="2000"/>
              <a:buFont typeface="Montserrat"/>
              <a:buChar char="•"/>
            </a:pPr>
            <a:endParaRPr lang="en-US" sz="2000" dirty="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0"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6059838" y="3711728"/>
            <a:ext cx="5636216" cy="2279997"/>
          </a:xfrm>
          <a:prstGeom prst="rect">
            <a:avLst/>
          </a:prstGeom>
        </p:spPr>
      </p:pic>
      <p:pic>
        <p:nvPicPr>
          <p:cNvPr id="3" name="Picture 2"/>
          <p:cNvPicPr>
            <a:picLocks noChangeAspect="1"/>
          </p:cNvPicPr>
          <p:nvPr/>
        </p:nvPicPr>
        <p:blipFill>
          <a:blip r:embed="rId6"/>
          <a:stretch>
            <a:fillRect/>
          </a:stretch>
        </p:blipFill>
        <p:spPr>
          <a:xfrm>
            <a:off x="9212825" y="0"/>
            <a:ext cx="2844856" cy="1314275"/>
          </a:xfrm>
          <a:prstGeom prst="rect">
            <a:avLst/>
          </a:prstGeom>
        </p:spPr>
      </p:pic>
    </p:spTree>
    <p:extLst>
      <p:ext uri="{BB962C8B-B14F-4D97-AF65-F5344CB8AC3E}">
        <p14:creationId xmlns:p14="http://schemas.microsoft.com/office/powerpoint/2010/main" val="1168491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711116" y="299741"/>
            <a:ext cx="7843501"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838200" y="1488225"/>
            <a:ext cx="11094668" cy="6295242"/>
          </a:xfrm>
          <a:prstGeom prst="rect">
            <a:avLst/>
          </a:prstGeom>
          <a:noFill/>
          <a:ln>
            <a:noFill/>
          </a:ln>
        </p:spPr>
        <p:txBody>
          <a:bodyPr spcFirstLastPara="1" wrap="square" lIns="91425" tIns="45700" rIns="91425" bIns="45700" anchor="t" anchorCtr="0">
            <a:noAutofit/>
          </a:bodyPr>
          <a:lstStyle/>
          <a:p>
            <a:pPr marL="285750" lvl="0" indent="-260350">
              <a:lnSpc>
                <a:spcPct val="100000"/>
              </a:lnSpc>
              <a:buClr>
                <a:schemeClr val="tx1"/>
              </a:buClr>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The General Manager at RBM at the time said to me: </a:t>
            </a:r>
          </a:p>
          <a:p>
            <a:pPr marL="25400" lvl="0" indent="0">
              <a:lnSpc>
                <a:spcPct val="100000"/>
              </a:lnSpc>
              <a:buClr>
                <a:schemeClr val="tx1"/>
              </a:buClr>
              <a:buSzPts val="2000"/>
              <a:buNone/>
            </a:pPr>
            <a:endParaRPr lang="en-US" sz="2000" dirty="0">
              <a:solidFill>
                <a:schemeClr val="tx1"/>
              </a:solidFill>
              <a:latin typeface="Calibri" panose="020F0502020204030204" pitchFamily="34" charset="0"/>
              <a:ea typeface="Montserrat"/>
              <a:cs typeface="Montserrat"/>
              <a:sym typeface="Montserrat"/>
            </a:endParaRPr>
          </a:p>
          <a:p>
            <a:pPr marL="482600" lvl="1" indent="0">
              <a:lnSpc>
                <a:spcPct val="100000"/>
              </a:lnSpc>
              <a:buClr>
                <a:schemeClr val="tx1"/>
              </a:buClr>
              <a:buSzPts val="2000"/>
              <a:buNone/>
            </a:pPr>
            <a:r>
              <a:rPr lang="en-US" dirty="0" smtClean="0">
                <a:solidFill>
                  <a:srgbClr val="00B050"/>
                </a:solidFill>
                <a:latin typeface="Calibri" panose="020F0502020204030204" pitchFamily="34" charset="0"/>
                <a:ea typeface="Montserrat"/>
                <a:cs typeface="Montserrat"/>
                <a:sym typeface="Montserrat"/>
              </a:rPr>
              <a:t>“ Don’t </a:t>
            </a:r>
            <a:r>
              <a:rPr lang="en-US" dirty="0">
                <a:solidFill>
                  <a:srgbClr val="00B050"/>
                </a:solidFill>
                <a:latin typeface="Calibri" panose="020F0502020204030204" pitchFamily="34" charset="0"/>
                <a:ea typeface="Montserrat"/>
                <a:cs typeface="Montserrat"/>
                <a:sym typeface="Montserrat"/>
              </a:rPr>
              <a:t>give up! Look across the borders as well. Don’t limit yourself to </a:t>
            </a:r>
            <a:r>
              <a:rPr lang="en-US" dirty="0" smtClean="0">
                <a:solidFill>
                  <a:srgbClr val="00B050"/>
                </a:solidFill>
                <a:latin typeface="Calibri" panose="020F0502020204030204" pitchFamily="34" charset="0"/>
                <a:ea typeface="Montserrat"/>
                <a:cs typeface="Montserrat"/>
                <a:sym typeface="Montserrat"/>
              </a:rPr>
              <a:t>Malawi</a:t>
            </a:r>
            <a:r>
              <a:rPr lang="en-US" dirty="0">
                <a:solidFill>
                  <a:srgbClr val="00B050"/>
                </a:solidFill>
                <a:latin typeface="Calibri" panose="020F0502020204030204" pitchFamily="34" charset="0"/>
                <a:ea typeface="Montserrat"/>
                <a:cs typeface="Montserrat"/>
                <a:sym typeface="Montserrat"/>
              </a:rPr>
              <a:t> </a:t>
            </a:r>
            <a:r>
              <a:rPr lang="en-US" dirty="0" smtClean="0">
                <a:solidFill>
                  <a:srgbClr val="00B050"/>
                </a:solidFill>
                <a:latin typeface="Calibri" panose="020F0502020204030204" pitchFamily="34" charset="0"/>
                <a:ea typeface="Montserrat"/>
                <a:cs typeface="Montserrat"/>
                <a:sym typeface="Montserrat"/>
              </a:rPr>
              <a:t>“</a:t>
            </a:r>
          </a:p>
          <a:p>
            <a:pPr marL="482600" lvl="1" indent="0">
              <a:lnSpc>
                <a:spcPct val="100000"/>
              </a:lnSpc>
              <a:buClr>
                <a:schemeClr val="tx1"/>
              </a:buClr>
              <a:buSzPts val="2000"/>
              <a:buNone/>
            </a:pPr>
            <a:endParaRPr lang="en-US" dirty="0" smtClean="0">
              <a:solidFill>
                <a:srgbClr val="00B050"/>
              </a:solidFill>
              <a:latin typeface="Calibri" panose="020F0502020204030204" pitchFamily="34" charset="0"/>
              <a:ea typeface="Montserrat"/>
              <a:cs typeface="Montserrat"/>
              <a:sym typeface="Montserrat"/>
            </a:endParaRPr>
          </a:p>
          <a:p>
            <a:pPr marL="285750" indent="-260350">
              <a:lnSpc>
                <a:spcPct val="100000"/>
              </a:lnSpc>
              <a:buClr>
                <a:schemeClr val="tx1"/>
              </a:buClr>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The RBM were very keen to have a second Discount House in Malawi, as at that stage there was only Continental Discount House. </a:t>
            </a:r>
          </a:p>
          <a:p>
            <a:pPr marL="285750" lvl="0" indent="-260350">
              <a:lnSpc>
                <a:spcPct val="100000"/>
              </a:lnSpc>
              <a:buClr>
                <a:schemeClr val="tx1"/>
              </a:buClr>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By </a:t>
            </a:r>
            <a:r>
              <a:rPr lang="en-US" sz="2000" dirty="0">
                <a:solidFill>
                  <a:schemeClr val="tx1"/>
                </a:solidFill>
                <a:latin typeface="Calibri" panose="020F0502020204030204" pitchFamily="34" charset="0"/>
                <a:ea typeface="Montserrat"/>
                <a:cs typeface="Montserrat"/>
                <a:sym typeface="Montserrat"/>
              </a:rPr>
              <a:t>this time I had spent K5.4 Million cash from my personal money. </a:t>
            </a:r>
            <a:r>
              <a:rPr lang="en-US" sz="2000" dirty="0" smtClean="0">
                <a:solidFill>
                  <a:schemeClr val="tx1"/>
                </a:solidFill>
                <a:latin typeface="Calibri" panose="020F0502020204030204" pitchFamily="34" charset="0"/>
                <a:ea typeface="Montserrat"/>
                <a:cs typeface="Montserrat"/>
                <a:sym typeface="Montserrat"/>
              </a:rPr>
              <a:t>Equivalent to Mwk89 Million today.</a:t>
            </a:r>
          </a:p>
          <a:p>
            <a:pPr marL="25400" lvl="0" indent="0">
              <a:lnSpc>
                <a:spcPct val="100000"/>
              </a:lnSpc>
              <a:buClr>
                <a:srgbClr val="FFFFFF"/>
              </a:buClr>
              <a:buSzPts val="2000"/>
              <a:buNone/>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flipH="1">
            <a:off x="9701938" y="173950"/>
            <a:ext cx="2230927" cy="1994139"/>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3" name="Picture 2"/>
          <p:cNvPicPr>
            <a:picLocks noChangeAspect="1"/>
          </p:cNvPicPr>
          <p:nvPr/>
        </p:nvPicPr>
        <p:blipFill>
          <a:blip r:embed="rId6"/>
          <a:stretch>
            <a:fillRect/>
          </a:stretch>
        </p:blipFill>
        <p:spPr>
          <a:xfrm>
            <a:off x="6886753" y="4900097"/>
            <a:ext cx="2276475" cy="1257013"/>
          </a:xfrm>
          <a:prstGeom prst="rect">
            <a:avLst/>
          </a:prstGeom>
        </p:spPr>
      </p:pic>
      <p:pic>
        <p:nvPicPr>
          <p:cNvPr id="5" name="Picture 4"/>
          <p:cNvPicPr>
            <a:picLocks noChangeAspect="1"/>
          </p:cNvPicPr>
          <p:nvPr/>
        </p:nvPicPr>
        <p:blipFill>
          <a:blip r:embed="rId7"/>
          <a:stretch>
            <a:fillRect/>
          </a:stretch>
        </p:blipFill>
        <p:spPr>
          <a:xfrm>
            <a:off x="2977062" y="4890719"/>
            <a:ext cx="2280102" cy="1255885"/>
          </a:xfrm>
          <a:prstGeom prst="rect">
            <a:avLst/>
          </a:prstGeom>
        </p:spPr>
      </p:pic>
      <p:pic>
        <p:nvPicPr>
          <p:cNvPr id="6" name="Picture 5"/>
          <p:cNvPicPr>
            <a:picLocks noChangeAspect="1"/>
          </p:cNvPicPr>
          <p:nvPr/>
        </p:nvPicPr>
        <p:blipFill>
          <a:blip r:embed="rId7"/>
          <a:stretch>
            <a:fillRect/>
          </a:stretch>
        </p:blipFill>
        <p:spPr>
          <a:xfrm>
            <a:off x="4821264" y="4901225"/>
            <a:ext cx="2280102" cy="1255885"/>
          </a:xfrm>
          <a:prstGeom prst="rect">
            <a:avLst/>
          </a:prstGeom>
        </p:spPr>
      </p:pic>
      <p:pic>
        <p:nvPicPr>
          <p:cNvPr id="7" name="Picture 6"/>
          <p:cNvPicPr>
            <a:picLocks noChangeAspect="1"/>
          </p:cNvPicPr>
          <p:nvPr/>
        </p:nvPicPr>
        <p:blipFill>
          <a:blip r:embed="rId7"/>
          <a:stretch>
            <a:fillRect/>
          </a:stretch>
        </p:blipFill>
        <p:spPr>
          <a:xfrm>
            <a:off x="8902719" y="4890719"/>
            <a:ext cx="2280102" cy="1255885"/>
          </a:xfrm>
          <a:prstGeom prst="rect">
            <a:avLst/>
          </a:prstGeom>
        </p:spPr>
      </p:pic>
      <p:pic>
        <p:nvPicPr>
          <p:cNvPr id="15" name="Google Shape;283;p29"/>
          <p:cNvPicPr preferRelativeResize="0"/>
          <p:nvPr/>
        </p:nvPicPr>
        <p:blipFill>
          <a:blip r:embed="rId8">
            <a:alphaModFix amt="22000"/>
            <a:biLevel thresh="75000"/>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754833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734386" y="294098"/>
            <a:ext cx="7843501"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838200" y="1488225"/>
            <a:ext cx="11094668" cy="6295242"/>
          </a:xfrm>
          <a:prstGeom prst="rect">
            <a:avLst/>
          </a:prstGeom>
          <a:noFill/>
          <a:ln>
            <a:noFill/>
          </a:ln>
        </p:spPr>
        <p:txBody>
          <a:bodyPr spcFirstLastPara="1" wrap="square" lIns="91425" tIns="45700" rIns="91425" bIns="45700" anchor="t" anchorCtr="0">
            <a:noAutofit/>
          </a:bodyPr>
          <a:lstStyle/>
          <a:p>
            <a:pPr marL="285750" lvl="0" indent="-260350">
              <a:lnSpc>
                <a:spcPct val="100000"/>
              </a:lnSpc>
              <a:buClr>
                <a:schemeClr val="tx1"/>
              </a:buClr>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The </a:t>
            </a:r>
            <a:r>
              <a:rPr lang="en-US" sz="2000" dirty="0">
                <a:solidFill>
                  <a:schemeClr val="tx1"/>
                </a:solidFill>
                <a:latin typeface="Calibri" panose="020F0502020204030204" pitchFamily="34" charset="0"/>
                <a:ea typeface="Montserrat"/>
                <a:cs typeface="Montserrat"/>
                <a:sym typeface="Montserrat"/>
              </a:rPr>
              <a:t>search for investors started </a:t>
            </a:r>
            <a:r>
              <a:rPr lang="en-US" sz="2000" dirty="0" smtClean="0">
                <a:solidFill>
                  <a:schemeClr val="tx1"/>
                </a:solidFill>
                <a:latin typeface="Calibri" panose="020F0502020204030204" pitchFamily="34" charset="0"/>
                <a:ea typeface="Montserrat"/>
                <a:cs typeface="Montserrat"/>
                <a:sym typeface="Montserrat"/>
              </a:rPr>
              <a:t>again in earnest in April 2001.</a:t>
            </a:r>
          </a:p>
          <a:p>
            <a:pPr marL="285750" indent="-260350">
              <a:lnSpc>
                <a:spcPct val="100000"/>
              </a:lnSpc>
              <a:buClr>
                <a:schemeClr val="tx1"/>
              </a:buClr>
              <a:buSzPts val="2000"/>
              <a:buFont typeface="Montserrat"/>
              <a:buChar char="•"/>
            </a:pPr>
            <a:r>
              <a:rPr lang="en-US" sz="2000" b="1" i="1" dirty="0" smtClean="0">
                <a:solidFill>
                  <a:srgbClr val="00B050"/>
                </a:solidFill>
                <a:latin typeface="Calibri" panose="020F0502020204030204" pitchFamily="34" charset="0"/>
              </a:rPr>
              <a:t>First I </a:t>
            </a:r>
            <a:r>
              <a:rPr lang="en-US" sz="2000" b="1" i="1" dirty="0">
                <a:solidFill>
                  <a:srgbClr val="00B050"/>
                </a:solidFill>
                <a:latin typeface="Calibri" panose="020F0502020204030204" pitchFamily="34" charset="0"/>
              </a:rPr>
              <a:t>approached Old </a:t>
            </a:r>
            <a:r>
              <a:rPr lang="en-US" sz="2000" b="1" i="1" dirty="0" smtClean="0">
                <a:solidFill>
                  <a:srgbClr val="00B050"/>
                </a:solidFill>
                <a:latin typeface="Calibri" panose="020F0502020204030204" pitchFamily="34" charset="0"/>
              </a:rPr>
              <a:t>Mutual Malawi and Press </a:t>
            </a:r>
            <a:r>
              <a:rPr lang="en-US" sz="2000" b="1" i="1" dirty="0">
                <a:solidFill>
                  <a:srgbClr val="00B050"/>
                </a:solidFill>
                <a:latin typeface="Calibri" panose="020F0502020204030204" pitchFamily="34" charset="0"/>
              </a:rPr>
              <a:t>Corporation </a:t>
            </a:r>
            <a:r>
              <a:rPr lang="en-US" sz="2000" b="1" i="1" dirty="0" smtClean="0">
                <a:solidFill>
                  <a:srgbClr val="00B050"/>
                </a:solidFill>
                <a:latin typeface="Calibri" panose="020F0502020204030204" pitchFamily="34" charset="0"/>
              </a:rPr>
              <a:t>in Malawi to partner with me but both turned </a:t>
            </a:r>
            <a:r>
              <a:rPr lang="en-US" sz="2000" b="1" i="1" dirty="0">
                <a:solidFill>
                  <a:srgbClr val="00B050"/>
                </a:solidFill>
                <a:latin typeface="Calibri" panose="020F0502020204030204" pitchFamily="34" charset="0"/>
              </a:rPr>
              <a:t>me down. It was frustrating</a:t>
            </a:r>
            <a:r>
              <a:rPr lang="en-US" sz="2000" b="1" i="1" dirty="0" smtClean="0">
                <a:solidFill>
                  <a:srgbClr val="00B050"/>
                </a:solidFill>
                <a:latin typeface="Calibri" panose="020F0502020204030204" pitchFamily="34" charset="0"/>
              </a:rPr>
              <a:t>! </a:t>
            </a:r>
            <a:endParaRPr lang="en-US" sz="2000" b="1" i="1" dirty="0">
              <a:solidFill>
                <a:srgbClr val="00B050"/>
              </a:solidFill>
              <a:latin typeface="Calibri" panose="020F0502020204030204" pitchFamily="34" charset="0"/>
            </a:endParaRPr>
          </a:p>
          <a:p>
            <a:pPr marL="285750" lvl="0" indent="-260350">
              <a:lnSpc>
                <a:spcPct val="100000"/>
              </a:lnSpc>
              <a:buClr>
                <a:schemeClr val="tx1"/>
              </a:buClr>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Giving </a:t>
            </a:r>
            <a:r>
              <a:rPr lang="en-US" sz="2000" dirty="0">
                <a:solidFill>
                  <a:schemeClr val="tx1"/>
                </a:solidFill>
                <a:latin typeface="Calibri" panose="020F0502020204030204" pitchFamily="34" charset="0"/>
                <a:ea typeface="Montserrat"/>
                <a:cs typeface="Montserrat"/>
                <a:sym typeface="Montserrat"/>
              </a:rPr>
              <a:t>up was not an option! I searched vigorously from Germany, South Africa, Zimbabwe, and all over. </a:t>
            </a:r>
            <a:endParaRPr lang="en-US" sz="2000" dirty="0" smtClean="0">
              <a:solidFill>
                <a:schemeClr val="tx1"/>
              </a:solidFill>
              <a:latin typeface="Calibri" panose="020F0502020204030204" pitchFamily="34" charset="0"/>
              <a:ea typeface="Montserrat"/>
              <a:cs typeface="Montserrat"/>
              <a:sym typeface="Montserrat"/>
            </a:endParaRPr>
          </a:p>
          <a:p>
            <a:pPr marL="285750" lvl="0" indent="-260350">
              <a:lnSpc>
                <a:spcPct val="100000"/>
              </a:lnSpc>
              <a:buClr>
                <a:schemeClr val="tx1"/>
              </a:buClr>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I turned to my Stockbroking and Stock Exchange SADC and overseas contacts and these networks </a:t>
            </a:r>
            <a:r>
              <a:rPr lang="en-US" sz="2000" dirty="0">
                <a:solidFill>
                  <a:schemeClr val="tx1"/>
                </a:solidFill>
                <a:latin typeface="Calibri" panose="020F0502020204030204" pitchFamily="34" charset="0"/>
                <a:ea typeface="Montserrat"/>
                <a:cs typeface="Montserrat"/>
                <a:sym typeface="Montserrat"/>
              </a:rPr>
              <a:t>yielded results. </a:t>
            </a:r>
            <a:endParaRPr lang="en-US" sz="2000" dirty="0" smtClean="0">
              <a:solidFill>
                <a:schemeClr val="tx1"/>
              </a:solidFill>
              <a:latin typeface="Calibri" panose="020F0502020204030204" pitchFamily="34" charset="0"/>
              <a:ea typeface="Montserrat"/>
              <a:cs typeface="Montserrat"/>
              <a:sym typeface="Montserrat"/>
            </a:endParaRPr>
          </a:p>
          <a:p>
            <a:pPr marL="285750" lvl="0" indent="-260350">
              <a:lnSpc>
                <a:spcPct val="100000"/>
              </a:lnSpc>
              <a:buClr>
                <a:schemeClr val="tx1"/>
              </a:buClr>
              <a:buSzPts val="2000"/>
              <a:buFont typeface="Montserrat"/>
              <a:buChar char="•"/>
            </a:pPr>
            <a:r>
              <a:rPr lang="en-US" sz="2000" dirty="0" smtClean="0">
                <a:solidFill>
                  <a:schemeClr val="tx1"/>
                </a:solidFill>
                <a:latin typeface="Calibri" panose="020F0502020204030204" pitchFamily="34" charset="0"/>
                <a:ea typeface="Montserrat"/>
                <a:cs typeface="Montserrat"/>
                <a:sym typeface="Montserrat"/>
              </a:rPr>
              <a:t>There </a:t>
            </a:r>
            <a:r>
              <a:rPr lang="en-US" sz="2000" dirty="0">
                <a:solidFill>
                  <a:schemeClr val="tx1"/>
                </a:solidFill>
                <a:latin typeface="Calibri" panose="020F0502020204030204" pitchFamily="34" charset="0"/>
                <a:ea typeface="Montserrat"/>
                <a:cs typeface="Montserrat"/>
                <a:sym typeface="Montserrat"/>
              </a:rPr>
              <a:t>is power in networking. </a:t>
            </a:r>
            <a:endParaRPr lang="en-US" sz="2000" dirty="0" smtClean="0">
              <a:solidFill>
                <a:schemeClr val="tx1"/>
              </a:solidFill>
              <a:latin typeface="Calibri" panose="020F0502020204030204" pitchFamily="34" charset="0"/>
              <a:ea typeface="Montserrat"/>
              <a:cs typeface="Montserrat"/>
              <a:sym typeface="Montserrat"/>
            </a:endParaRPr>
          </a:p>
          <a:p>
            <a:pPr marL="25400" lvl="0" indent="0">
              <a:lnSpc>
                <a:spcPct val="100000"/>
              </a:lnSpc>
              <a:buClr>
                <a:schemeClr val="tx1"/>
              </a:buClr>
              <a:buSzPts val="2000"/>
              <a:buNone/>
            </a:pPr>
            <a:endParaRPr lang="en-US" sz="2000" dirty="0">
              <a:solidFill>
                <a:schemeClr val="tx1"/>
              </a:solidFill>
              <a:latin typeface="Montserrat"/>
              <a:ea typeface="Montserrat"/>
              <a:cs typeface="Montserrat"/>
              <a:sym typeface="Montserrat"/>
            </a:endParaRPr>
          </a:p>
          <a:p>
            <a:pPr marL="285750" lvl="0" indent="-260350">
              <a:lnSpc>
                <a:spcPct val="100000"/>
              </a:lnSpc>
              <a:buClr>
                <a:schemeClr val="tx1"/>
              </a:buClr>
              <a:buSzPts val="2000"/>
              <a:buFont typeface="Montserrat"/>
              <a:buChar char="•"/>
            </a:pPr>
            <a:endParaRPr lang="en-US" sz="2000" dirty="0" smtClean="0">
              <a:solidFill>
                <a:schemeClr val="tx1"/>
              </a:solidFill>
              <a:latin typeface="Montserrat"/>
              <a:ea typeface="Montserrat"/>
              <a:cs typeface="Montserrat"/>
              <a:sym typeface="Montserrat"/>
            </a:endParaRPr>
          </a:p>
          <a:p>
            <a:pPr marL="25400" lvl="0" indent="0">
              <a:lnSpc>
                <a:spcPct val="100000"/>
              </a:lnSpc>
              <a:buClr>
                <a:srgbClr val="FFFFFF"/>
              </a:buClr>
              <a:buSzPts val="2000"/>
              <a:buNone/>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flipH="1">
            <a:off x="9659744" y="98016"/>
            <a:ext cx="2490059" cy="1462644"/>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5" name="Picture 4"/>
          <p:cNvPicPr>
            <a:picLocks noChangeAspect="1"/>
          </p:cNvPicPr>
          <p:nvPr/>
        </p:nvPicPr>
        <p:blipFill>
          <a:blip r:embed="rId6"/>
          <a:stretch>
            <a:fillRect/>
          </a:stretch>
        </p:blipFill>
        <p:spPr>
          <a:xfrm>
            <a:off x="8434762" y="4173454"/>
            <a:ext cx="2143125" cy="2143125"/>
          </a:xfrm>
          <a:prstGeom prst="rect">
            <a:avLst/>
          </a:prstGeom>
        </p:spPr>
      </p:pic>
      <p:pic>
        <p:nvPicPr>
          <p:cNvPr id="6" name="Picture 5"/>
          <p:cNvPicPr>
            <a:picLocks noChangeAspect="1"/>
          </p:cNvPicPr>
          <p:nvPr/>
        </p:nvPicPr>
        <p:blipFill>
          <a:blip r:embed="rId7"/>
          <a:stretch>
            <a:fillRect/>
          </a:stretch>
        </p:blipFill>
        <p:spPr>
          <a:xfrm>
            <a:off x="2762250" y="4877120"/>
            <a:ext cx="4524375" cy="1009650"/>
          </a:xfrm>
          <a:prstGeom prst="rect">
            <a:avLst/>
          </a:prstGeom>
        </p:spPr>
      </p:pic>
      <p:pic>
        <p:nvPicPr>
          <p:cNvPr id="14" name="Google Shape;283;p29"/>
          <p:cNvPicPr preferRelativeResize="0"/>
          <p:nvPr/>
        </p:nvPicPr>
        <p:blipFill>
          <a:blip r:embed="rId8">
            <a:alphaModFix amt="22000"/>
            <a:biLevel thresh="75000"/>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112453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855846" y="1499513"/>
            <a:ext cx="11094668" cy="6665867"/>
          </a:xfrm>
          <a:prstGeom prst="rect">
            <a:avLst/>
          </a:prstGeom>
          <a:noFill/>
          <a:ln>
            <a:noFill/>
          </a:ln>
        </p:spPr>
        <p:txBody>
          <a:bodyPr spcFirstLastPara="1" wrap="square" lIns="91425" tIns="45700" rIns="91425" bIns="45700" anchor="t" anchorCtr="0">
            <a:noAutofit/>
          </a:bodyPr>
          <a:lstStyle/>
          <a:p>
            <a:pPr marL="368300"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First, I had a powerful proposal. </a:t>
            </a:r>
          </a:p>
          <a:p>
            <a:pPr marL="368300"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Second, the fact that MDC had accepted the deal gave the proposal a lot of strength and credibility such that international organisations were interested to come in. </a:t>
            </a:r>
          </a:p>
          <a:p>
            <a:pPr marL="368300"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So when </a:t>
            </a:r>
            <a:r>
              <a:rPr lang="en-US" sz="2000" dirty="0">
                <a:solidFill>
                  <a:schemeClr val="tx1"/>
                </a:solidFill>
                <a:latin typeface="Calibri" panose="020F0502020204030204" pitchFamily="34" charset="0"/>
                <a:ea typeface="Montserrat"/>
                <a:cs typeface="Montserrat"/>
                <a:sym typeface="Montserrat"/>
              </a:rPr>
              <a:t>I emailed the proposal to Kingdom Financial Holdings </a:t>
            </a:r>
            <a:r>
              <a:rPr lang="en-US" sz="2000" dirty="0" smtClean="0">
                <a:solidFill>
                  <a:schemeClr val="tx1"/>
                </a:solidFill>
                <a:latin typeface="Calibri" panose="020F0502020204030204" pitchFamily="34" charset="0"/>
                <a:ea typeface="Montserrat"/>
                <a:cs typeface="Montserrat"/>
                <a:sym typeface="Montserrat"/>
              </a:rPr>
              <a:t>Limited (Kingdom) in </a:t>
            </a:r>
            <a:r>
              <a:rPr lang="en-US" sz="2000" dirty="0">
                <a:solidFill>
                  <a:schemeClr val="tx1"/>
                </a:solidFill>
                <a:latin typeface="Calibri" panose="020F0502020204030204" pitchFamily="34" charset="0"/>
                <a:ea typeface="Montserrat"/>
                <a:cs typeface="Montserrat"/>
                <a:sym typeface="Montserrat"/>
              </a:rPr>
              <a:t>Zimbabwe and Old Mutual in Cape Town, they answered me the same </a:t>
            </a:r>
            <a:r>
              <a:rPr lang="en-US" sz="2000" dirty="0" smtClean="0">
                <a:solidFill>
                  <a:schemeClr val="tx1"/>
                </a:solidFill>
                <a:latin typeface="Calibri" panose="020F0502020204030204" pitchFamily="34" charset="0"/>
                <a:ea typeface="Montserrat"/>
                <a:cs typeface="Montserrat"/>
                <a:sym typeface="Montserrat"/>
              </a:rPr>
              <a:t>day and said they were interested.  </a:t>
            </a:r>
          </a:p>
          <a:p>
            <a:pPr marL="368300"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They </a:t>
            </a:r>
            <a:r>
              <a:rPr lang="en-US" sz="2000" dirty="0">
                <a:solidFill>
                  <a:schemeClr val="tx1"/>
                </a:solidFill>
                <a:latin typeface="Calibri" panose="020F0502020204030204" pitchFamily="34" charset="0"/>
                <a:ea typeface="Montserrat"/>
                <a:cs typeface="Montserrat"/>
                <a:sym typeface="Montserrat"/>
              </a:rPr>
              <a:t>immediately agreed to visit </a:t>
            </a:r>
            <a:r>
              <a:rPr lang="en-US" sz="2000" dirty="0" smtClean="0">
                <a:solidFill>
                  <a:schemeClr val="tx1"/>
                </a:solidFill>
                <a:latin typeface="Calibri" panose="020F0502020204030204" pitchFamily="34" charset="0"/>
                <a:ea typeface="Montserrat"/>
                <a:cs typeface="Montserrat"/>
                <a:sym typeface="Montserrat"/>
              </a:rPr>
              <a:t>Malawi scheduling meetings within </a:t>
            </a:r>
            <a:r>
              <a:rPr lang="en-US" sz="2000" dirty="0">
                <a:solidFill>
                  <a:schemeClr val="tx1"/>
                </a:solidFill>
                <a:latin typeface="Calibri" panose="020F0502020204030204" pitchFamily="34" charset="0"/>
                <a:ea typeface="Montserrat"/>
                <a:cs typeface="Montserrat"/>
                <a:sym typeface="Montserrat"/>
              </a:rPr>
              <a:t>30 </a:t>
            </a:r>
            <a:r>
              <a:rPr lang="en-US" sz="2000" dirty="0" smtClean="0">
                <a:solidFill>
                  <a:schemeClr val="tx1"/>
                </a:solidFill>
                <a:latin typeface="Calibri" panose="020F0502020204030204" pitchFamily="34" charset="0"/>
                <a:ea typeface="Montserrat"/>
                <a:cs typeface="Montserrat"/>
                <a:sym typeface="Montserrat"/>
              </a:rPr>
              <a:t>days.</a:t>
            </a: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4419277" y="4290174"/>
            <a:ext cx="2857500" cy="1600200"/>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746677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855846" y="1134642"/>
            <a:ext cx="11094668" cy="6665867"/>
          </a:xfrm>
          <a:prstGeom prst="rect">
            <a:avLst/>
          </a:prstGeom>
          <a:noFill/>
          <a:ln>
            <a:noFill/>
          </a:ln>
        </p:spPr>
        <p:txBody>
          <a:bodyPr spcFirstLastPara="1" wrap="square" lIns="91425" tIns="45700" rIns="91425" bIns="45700" anchor="t" anchorCtr="0">
            <a:noAutofit/>
          </a:bodyPr>
          <a:lstStyle/>
          <a:p>
            <a:pPr marL="368300"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The </a:t>
            </a:r>
            <a:r>
              <a:rPr lang="en-US" sz="2000" dirty="0">
                <a:solidFill>
                  <a:schemeClr val="tx1"/>
                </a:solidFill>
                <a:latin typeface="Calibri" panose="020F0502020204030204" pitchFamily="34" charset="0"/>
                <a:ea typeface="Montserrat"/>
                <a:cs typeface="Montserrat"/>
                <a:sym typeface="Montserrat"/>
              </a:rPr>
              <a:t>shareholding and management arrangements were agreed. </a:t>
            </a:r>
            <a:endParaRPr lang="en-US" sz="2000" dirty="0" smtClean="0">
              <a:solidFill>
                <a:schemeClr val="tx1"/>
              </a:solidFill>
              <a:latin typeface="Calibri" panose="020F0502020204030204" pitchFamily="34" charset="0"/>
              <a:ea typeface="Montserrat"/>
              <a:cs typeface="Montserrat"/>
              <a:sym typeface="Montserrat"/>
            </a:endParaRPr>
          </a:p>
          <a:p>
            <a:pPr marL="368300"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Old </a:t>
            </a:r>
            <a:r>
              <a:rPr lang="en-US" sz="2000" dirty="0">
                <a:solidFill>
                  <a:schemeClr val="tx1"/>
                </a:solidFill>
                <a:latin typeface="Calibri" panose="020F0502020204030204" pitchFamily="34" charset="0"/>
                <a:ea typeface="Montserrat"/>
                <a:cs typeface="Montserrat"/>
                <a:sym typeface="Montserrat"/>
              </a:rPr>
              <a:t>M</a:t>
            </a:r>
            <a:r>
              <a:rPr lang="en-US" sz="2000" dirty="0" smtClean="0">
                <a:solidFill>
                  <a:schemeClr val="tx1"/>
                </a:solidFill>
                <a:latin typeface="Calibri" panose="020F0502020204030204" pitchFamily="34" charset="0"/>
                <a:ea typeface="Montserrat"/>
                <a:cs typeface="Montserrat"/>
                <a:sym typeface="Montserrat"/>
              </a:rPr>
              <a:t>utual insisted on bringing in Press </a:t>
            </a:r>
            <a:r>
              <a:rPr lang="en-US" sz="2000" dirty="0">
                <a:solidFill>
                  <a:schemeClr val="tx1"/>
                </a:solidFill>
                <a:latin typeface="Calibri" panose="020F0502020204030204" pitchFamily="34" charset="0"/>
                <a:ea typeface="Montserrat"/>
                <a:cs typeface="Montserrat"/>
                <a:sym typeface="Montserrat"/>
              </a:rPr>
              <a:t>Corporation on </a:t>
            </a:r>
            <a:r>
              <a:rPr lang="en-US" sz="2000" dirty="0" smtClean="0">
                <a:solidFill>
                  <a:schemeClr val="tx1"/>
                </a:solidFill>
                <a:latin typeface="Calibri" panose="020F0502020204030204" pitchFamily="34" charset="0"/>
                <a:ea typeface="Montserrat"/>
                <a:cs typeface="Montserrat"/>
                <a:sym typeface="Montserrat"/>
              </a:rPr>
              <a:t>board but also on condition that I bring in Kingdom on board as a Technical partner seeing that neither me nor Old Mutual had run a Discount House before. </a:t>
            </a:r>
          </a:p>
          <a:p>
            <a:pPr marL="368300"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So </a:t>
            </a:r>
            <a:r>
              <a:rPr lang="en-US" sz="2000" dirty="0">
                <a:solidFill>
                  <a:schemeClr val="tx1"/>
                </a:solidFill>
                <a:latin typeface="Calibri" panose="020F0502020204030204" pitchFamily="34" charset="0"/>
                <a:ea typeface="Montserrat"/>
                <a:cs typeface="Montserrat"/>
                <a:sym typeface="Montserrat"/>
              </a:rPr>
              <a:t>we ended up with </a:t>
            </a:r>
            <a:r>
              <a:rPr lang="en-US" sz="2000" dirty="0" smtClean="0">
                <a:solidFill>
                  <a:schemeClr val="tx1"/>
                </a:solidFill>
                <a:latin typeface="Calibri" panose="020F0502020204030204" pitchFamily="34" charset="0"/>
                <a:ea typeface="Montserrat"/>
                <a:cs typeface="Montserrat"/>
                <a:sym typeface="Montserrat"/>
              </a:rPr>
              <a:t>myself (24.9%), </a:t>
            </a:r>
            <a:r>
              <a:rPr lang="en-US" sz="2000" dirty="0">
                <a:solidFill>
                  <a:schemeClr val="tx1"/>
                </a:solidFill>
                <a:latin typeface="Calibri" panose="020F0502020204030204" pitchFamily="34" charset="0"/>
                <a:ea typeface="Montserrat"/>
                <a:cs typeface="Montserrat"/>
                <a:sym typeface="Montserrat"/>
              </a:rPr>
              <a:t>Old </a:t>
            </a:r>
            <a:r>
              <a:rPr lang="en-US" sz="2000" dirty="0" smtClean="0">
                <a:solidFill>
                  <a:schemeClr val="tx1"/>
                </a:solidFill>
                <a:latin typeface="Calibri" panose="020F0502020204030204" pitchFamily="34" charset="0"/>
                <a:ea typeface="Montserrat"/>
                <a:cs typeface="Montserrat"/>
                <a:sym typeface="Montserrat"/>
              </a:rPr>
              <a:t>Mutual (20%), Kingdom (25.1%), </a:t>
            </a:r>
            <a:r>
              <a:rPr lang="en-US" sz="2000" dirty="0">
                <a:solidFill>
                  <a:schemeClr val="tx1"/>
                </a:solidFill>
                <a:latin typeface="Calibri" panose="020F0502020204030204" pitchFamily="34" charset="0"/>
                <a:ea typeface="Montserrat"/>
                <a:cs typeface="Montserrat"/>
                <a:sym typeface="Montserrat"/>
              </a:rPr>
              <a:t>and Press </a:t>
            </a:r>
            <a:r>
              <a:rPr lang="en-US" sz="2000" dirty="0" smtClean="0">
                <a:solidFill>
                  <a:schemeClr val="tx1"/>
                </a:solidFill>
                <a:latin typeface="Calibri" panose="020F0502020204030204" pitchFamily="34" charset="0"/>
                <a:ea typeface="Montserrat"/>
                <a:cs typeface="Montserrat"/>
                <a:sym typeface="Montserrat"/>
              </a:rPr>
              <a:t>Corporation (30%). </a:t>
            </a:r>
          </a:p>
          <a:p>
            <a:pPr marL="368300"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There was very serious haggling to arrive at this split.</a:t>
            </a:r>
          </a:p>
          <a:p>
            <a:pPr marL="368300" indent="-342900">
              <a:lnSpc>
                <a:spcPct val="100000"/>
              </a:lnSpc>
              <a:buClrTx/>
              <a:buSzPts val="2000"/>
            </a:pPr>
            <a:r>
              <a:rPr lang="en-US" sz="2000" i="0" u="none" strike="noStrike" cap="none" dirty="0" smtClean="0">
                <a:solidFill>
                  <a:schemeClr val="tx1"/>
                </a:solidFill>
                <a:latin typeface="Calibri" panose="020F0502020204030204" pitchFamily="34" charset="0"/>
                <a:ea typeface="Montserrat"/>
                <a:cs typeface="Montserrat"/>
                <a:sym typeface="Montserrat"/>
              </a:rPr>
              <a:t>The irony is that both Old Mutual Malawi and Press Corporation in Malawi rejected me but at the behest of Cape Town they came on Board</a:t>
            </a:r>
            <a:r>
              <a:rPr lang="en-US" sz="2000" i="0" u="none" strike="noStrike" cap="none" dirty="0" smtClean="0">
                <a:solidFill>
                  <a:schemeClr val="tx1"/>
                </a:solidFill>
                <a:latin typeface="Montserrat"/>
                <a:ea typeface="Montserrat"/>
                <a:cs typeface="Montserrat"/>
                <a:sym typeface="Montserrat"/>
              </a:rPr>
              <a:t>.</a:t>
            </a: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34260" y="91608"/>
            <a:ext cx="1140325" cy="1140325"/>
          </a:xfrm>
          <a:prstGeom prst="rect">
            <a:avLst/>
          </a:prstGeom>
          <a:noFill/>
          <a:ln>
            <a:noFill/>
          </a:ln>
        </p:spPr>
      </p:pic>
      <p:pic>
        <p:nvPicPr>
          <p:cNvPr id="3" name="Picture 2"/>
          <p:cNvPicPr>
            <a:picLocks noChangeAspect="1"/>
          </p:cNvPicPr>
          <p:nvPr/>
        </p:nvPicPr>
        <p:blipFill>
          <a:blip r:embed="rId5"/>
          <a:stretch>
            <a:fillRect/>
          </a:stretch>
        </p:blipFill>
        <p:spPr>
          <a:xfrm>
            <a:off x="10429925" y="-30302"/>
            <a:ext cx="1715200" cy="1697954"/>
          </a:xfrm>
          <a:prstGeom prst="rect">
            <a:avLst/>
          </a:prstGeom>
        </p:spPr>
      </p:pic>
      <p:pic>
        <p:nvPicPr>
          <p:cNvPr id="5" name="Picture 4"/>
          <p:cNvPicPr>
            <a:picLocks noChangeAspect="1"/>
          </p:cNvPicPr>
          <p:nvPr/>
        </p:nvPicPr>
        <p:blipFill>
          <a:blip r:embed="rId6"/>
          <a:stretch>
            <a:fillRect/>
          </a:stretch>
        </p:blipFill>
        <p:spPr>
          <a:xfrm>
            <a:off x="1196939" y="4652963"/>
            <a:ext cx="2749669" cy="1524000"/>
          </a:xfrm>
          <a:prstGeom prst="rect">
            <a:avLst/>
          </a:prstGeom>
        </p:spPr>
      </p:pic>
      <p:pic>
        <p:nvPicPr>
          <p:cNvPr id="6" name="Picture 5"/>
          <p:cNvPicPr>
            <a:picLocks noChangeAspect="1"/>
          </p:cNvPicPr>
          <p:nvPr/>
        </p:nvPicPr>
        <p:blipFill>
          <a:blip r:embed="rId7"/>
          <a:stretch>
            <a:fillRect/>
          </a:stretch>
        </p:blipFill>
        <p:spPr>
          <a:xfrm>
            <a:off x="7409244" y="4808538"/>
            <a:ext cx="4523624" cy="1012024"/>
          </a:xfrm>
          <a:prstGeom prst="rect">
            <a:avLst/>
          </a:prstGeom>
        </p:spPr>
      </p:pic>
      <p:pic>
        <p:nvPicPr>
          <p:cNvPr id="7" name="Picture 6"/>
          <p:cNvPicPr>
            <a:picLocks noChangeAspect="1"/>
          </p:cNvPicPr>
          <p:nvPr/>
        </p:nvPicPr>
        <p:blipFill>
          <a:blip r:embed="rId8"/>
          <a:stretch>
            <a:fillRect/>
          </a:stretch>
        </p:blipFill>
        <p:spPr>
          <a:xfrm>
            <a:off x="4773953" y="4640242"/>
            <a:ext cx="2145978" cy="1421268"/>
          </a:xfrm>
          <a:prstGeom prst="rect">
            <a:avLst/>
          </a:prstGeom>
        </p:spPr>
      </p:pic>
      <p:pic>
        <p:nvPicPr>
          <p:cNvPr id="14" name="Google Shape;283;p29"/>
          <p:cNvPicPr preferRelativeResize="0"/>
          <p:nvPr/>
        </p:nvPicPr>
        <p:blipFill>
          <a:blip r:embed="rId9">
            <a:alphaModFix amt="22000"/>
            <a:biLevel thresh="75000"/>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730376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5"/>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4" name="Google Shape;114;p15"/>
          <p:cNvSpPr txBox="1">
            <a:spLocks noGrp="1"/>
          </p:cNvSpPr>
          <p:nvPr>
            <p:ph type="title"/>
          </p:nvPr>
        </p:nvSpPr>
        <p:spPr>
          <a:xfrm>
            <a:off x="1099986" y="431739"/>
            <a:ext cx="9738166"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Montserrat"/>
              <a:buNone/>
            </a:pPr>
            <a:r>
              <a:rPr lang="en-US" sz="3200" b="1" i="0" u="none" strike="noStrike" cap="none" dirty="0" smtClean="0">
                <a:solidFill>
                  <a:srgbClr val="002060"/>
                </a:solidFill>
                <a:latin typeface="Calibri" panose="020F0502020204030204" pitchFamily="34" charset="0"/>
                <a:ea typeface="Montserrat"/>
                <a:cs typeface="Montserrat"/>
                <a:sym typeface="Montserrat"/>
              </a:rPr>
              <a:t>Building a business empire </a:t>
            </a:r>
            <a:br>
              <a:rPr lang="en-US" sz="3200" b="1" i="0" u="none" strike="noStrike" cap="none" dirty="0" smtClean="0">
                <a:solidFill>
                  <a:srgbClr val="002060"/>
                </a:solidFill>
                <a:latin typeface="Calibri" panose="020F0502020204030204" pitchFamily="34" charset="0"/>
                <a:ea typeface="Montserrat"/>
                <a:cs typeface="Montserrat"/>
                <a:sym typeface="Montserrat"/>
              </a:rPr>
            </a:br>
            <a:r>
              <a:rPr lang="en-US" sz="3200" b="1" dirty="0" smtClean="0">
                <a:solidFill>
                  <a:srgbClr val="002060"/>
                </a:solidFill>
                <a:latin typeface="Calibri" panose="020F0502020204030204" pitchFamily="34" charset="0"/>
                <a:ea typeface="Montserrat"/>
                <a:cs typeface="Montserrat"/>
                <a:sym typeface="Montserrat"/>
              </a:rPr>
              <a:t/>
            </a:r>
            <a:br>
              <a:rPr lang="en-US" sz="3200" b="1" dirty="0" smtClean="0">
                <a:solidFill>
                  <a:srgbClr val="002060"/>
                </a:solidFill>
                <a:latin typeface="Calibri" panose="020F0502020204030204" pitchFamily="34" charset="0"/>
                <a:ea typeface="Montserrat"/>
                <a:cs typeface="Montserrat"/>
                <a:sym typeface="Montserrat"/>
              </a:rPr>
            </a:br>
            <a:r>
              <a:rPr lang="en-US" sz="4000" b="1" i="0" u="none" strike="noStrike" cap="none" dirty="0" smtClean="0">
                <a:solidFill>
                  <a:schemeClr val="tx1"/>
                </a:solidFill>
                <a:latin typeface="Calibri" panose="020F0502020204030204" pitchFamily="34" charset="0"/>
                <a:ea typeface="Montserrat"/>
                <a:cs typeface="Montserrat"/>
                <a:sym typeface="Montserrat"/>
              </a:rPr>
              <a:t>Introduction</a:t>
            </a:r>
            <a:r>
              <a:rPr lang="en-US" sz="4000" b="1" i="0" u="none" strike="noStrike" cap="none" dirty="0" smtClean="0">
                <a:solidFill>
                  <a:srgbClr val="002060"/>
                </a:solidFill>
                <a:latin typeface="Calibri" panose="020F0502020204030204" pitchFamily="34" charset="0"/>
                <a:ea typeface="Montserrat"/>
                <a:cs typeface="Montserrat"/>
                <a:sym typeface="Montserrat"/>
              </a:rPr>
              <a:t> </a:t>
            </a:r>
            <a:endParaRPr sz="4000" b="1" i="0" u="none" strike="noStrike" cap="none" dirty="0">
              <a:solidFill>
                <a:srgbClr val="002060"/>
              </a:solidFill>
              <a:latin typeface="Calibri" panose="020F0502020204030204" pitchFamily="34" charset="0"/>
              <a:ea typeface="Montserrat"/>
              <a:cs typeface="Montserrat"/>
              <a:sym typeface="Montserrat"/>
            </a:endParaRPr>
          </a:p>
        </p:txBody>
      </p:sp>
      <p:sp>
        <p:nvSpPr>
          <p:cNvPr id="115" name="Google Shape;115;p15"/>
          <p:cNvSpPr txBox="1">
            <a:spLocks noGrp="1"/>
          </p:cNvSpPr>
          <p:nvPr>
            <p:ph type="body" idx="1"/>
          </p:nvPr>
        </p:nvSpPr>
        <p:spPr>
          <a:xfrm>
            <a:off x="1099986" y="2169109"/>
            <a:ext cx="10722000" cy="4134300"/>
          </a:xfrm>
          <a:prstGeom prst="rect">
            <a:avLst/>
          </a:prstGeom>
          <a:noFill/>
          <a:ln>
            <a:noFill/>
          </a:ln>
        </p:spPr>
        <p:txBody>
          <a:bodyPr spcFirstLastPara="1" wrap="square" lIns="91425" tIns="45700" rIns="91425" bIns="45700" anchor="t" anchorCtr="0">
            <a:noAutofit/>
          </a:bodyPr>
          <a:lstStyle/>
          <a:p>
            <a:pPr marL="285750" marR="0" lvl="0" indent="-222250" algn="l" rtl="0">
              <a:lnSpc>
                <a:spcPct val="100000"/>
              </a:lnSpc>
              <a:spcBef>
                <a:spcPts val="0"/>
              </a:spcBef>
              <a:spcAft>
                <a:spcPts val="0"/>
              </a:spcAft>
              <a:buClrTx/>
              <a:buSzPts val="1800"/>
              <a:buFont typeface="Montserrat"/>
              <a:buChar char="•"/>
            </a:pPr>
            <a:r>
              <a:rPr lang="en-US" i="0" u="none" strike="noStrike" cap="none" dirty="0" smtClean="0">
                <a:solidFill>
                  <a:schemeClr val="tx1"/>
                </a:solidFill>
                <a:latin typeface="Calibri" panose="020F0502020204030204" pitchFamily="34" charset="0"/>
                <a:ea typeface="Montserrat"/>
                <a:cs typeface="Montserrat"/>
                <a:sym typeface="Montserrat"/>
              </a:rPr>
              <a:t>The Guest of Honor Mr. </a:t>
            </a:r>
            <a:r>
              <a:rPr lang="en-US" dirty="0" smtClean="0">
                <a:solidFill>
                  <a:schemeClr val="tx1"/>
                </a:solidFill>
                <a:latin typeface="Calibri" panose="020F0502020204030204" pitchFamily="34" charset="0"/>
                <a:ea typeface="Montserrat"/>
                <a:cs typeface="Montserrat"/>
                <a:sym typeface="Montserrat"/>
              </a:rPr>
              <a:t>Siphiwe Moyo</a:t>
            </a:r>
          </a:p>
          <a:p>
            <a:pPr marL="285750" marR="0" lvl="0" indent="-222250" algn="l" rtl="0">
              <a:lnSpc>
                <a:spcPct val="100000"/>
              </a:lnSpc>
              <a:spcBef>
                <a:spcPts val="0"/>
              </a:spcBef>
              <a:spcAft>
                <a:spcPts val="0"/>
              </a:spcAft>
              <a:buClrTx/>
              <a:buSzPts val="1800"/>
              <a:buFont typeface="Montserrat"/>
              <a:buChar char="•"/>
            </a:pPr>
            <a:r>
              <a:rPr lang="en-US" i="0" u="none" strike="noStrike" cap="none" dirty="0" smtClean="0">
                <a:solidFill>
                  <a:schemeClr val="tx1"/>
                </a:solidFill>
                <a:latin typeface="Calibri" panose="020F0502020204030204" pitchFamily="34" charset="0"/>
                <a:ea typeface="Montserrat"/>
                <a:cs typeface="Montserrat"/>
                <a:sym typeface="Montserrat"/>
              </a:rPr>
              <a:t>Fellow Speakers</a:t>
            </a:r>
          </a:p>
          <a:p>
            <a:pPr marL="285750" marR="0" lvl="0" indent="-222250" algn="l" rtl="0">
              <a:lnSpc>
                <a:spcPct val="100000"/>
              </a:lnSpc>
              <a:spcBef>
                <a:spcPts val="0"/>
              </a:spcBef>
              <a:spcAft>
                <a:spcPts val="0"/>
              </a:spcAft>
              <a:buClrTx/>
              <a:buSzPts val="1800"/>
              <a:buFont typeface="Montserrat"/>
              <a:buChar char="•"/>
            </a:pPr>
            <a:r>
              <a:rPr lang="en-US" dirty="0" smtClean="0">
                <a:solidFill>
                  <a:schemeClr val="tx1"/>
                </a:solidFill>
                <a:latin typeface="Calibri" panose="020F0502020204030204" pitchFamily="34" charset="0"/>
                <a:ea typeface="Montserrat"/>
                <a:cs typeface="Montserrat"/>
                <a:sym typeface="Montserrat"/>
              </a:rPr>
              <a:t>ICAM CEO Dr. Francis Chinjoka Gondwe</a:t>
            </a:r>
            <a:endParaRPr lang="en-US" i="0" u="none" strike="noStrike" cap="none" dirty="0" smtClean="0">
              <a:solidFill>
                <a:schemeClr val="tx1"/>
              </a:solidFill>
              <a:latin typeface="Calibri" panose="020F0502020204030204" pitchFamily="34" charset="0"/>
              <a:ea typeface="Montserrat"/>
              <a:cs typeface="Montserrat"/>
              <a:sym typeface="Montserrat"/>
            </a:endParaRPr>
          </a:p>
          <a:p>
            <a:pPr marL="285750" marR="0" lvl="0" indent="-222250" algn="l" rtl="0">
              <a:lnSpc>
                <a:spcPct val="100000"/>
              </a:lnSpc>
              <a:spcBef>
                <a:spcPts val="0"/>
              </a:spcBef>
              <a:spcAft>
                <a:spcPts val="0"/>
              </a:spcAft>
              <a:buClrTx/>
              <a:buSzPts val="1800"/>
              <a:buFont typeface="Montserrat"/>
              <a:buChar char="•"/>
            </a:pPr>
            <a:r>
              <a:rPr lang="en-US" dirty="0" smtClean="0">
                <a:solidFill>
                  <a:schemeClr val="tx1"/>
                </a:solidFill>
                <a:latin typeface="Calibri" panose="020F0502020204030204" pitchFamily="34" charset="0"/>
                <a:ea typeface="Montserrat"/>
                <a:cs typeface="Montserrat"/>
                <a:sym typeface="Montserrat"/>
              </a:rPr>
              <a:t>Business Gurus and Participants</a:t>
            </a:r>
          </a:p>
          <a:p>
            <a:pPr marL="285750" marR="0" lvl="0" indent="-222250" algn="l" rtl="0">
              <a:lnSpc>
                <a:spcPct val="100000"/>
              </a:lnSpc>
              <a:spcBef>
                <a:spcPts val="0"/>
              </a:spcBef>
              <a:spcAft>
                <a:spcPts val="0"/>
              </a:spcAft>
              <a:buClrTx/>
              <a:buSzPts val="1800"/>
              <a:buFont typeface="Montserrat"/>
              <a:buChar char="•"/>
            </a:pPr>
            <a:r>
              <a:rPr lang="en-US" i="0" u="none" strike="noStrike" cap="none" dirty="0" smtClean="0">
                <a:solidFill>
                  <a:schemeClr val="tx1"/>
                </a:solidFill>
                <a:latin typeface="Calibri" panose="020F0502020204030204" pitchFamily="34" charset="0"/>
                <a:ea typeface="Montserrat"/>
                <a:cs typeface="Montserrat"/>
                <a:sym typeface="Montserrat"/>
              </a:rPr>
              <a:t>Ladies and Gentlemen</a:t>
            </a:r>
          </a:p>
        </p:txBody>
      </p:sp>
      <p:cxnSp>
        <p:nvCxnSpPr>
          <p:cNvPr id="116" name="Google Shape;116;p15"/>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117" name="Google Shape;117;p15"/>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18" name="Google Shape;118;p15"/>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119" name="Google Shape;119;p15"/>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rot="1890339">
            <a:off x="405711" y="75240"/>
            <a:ext cx="1388550" cy="1388550"/>
          </a:xfrm>
          <a:prstGeom prst="rect">
            <a:avLst/>
          </a:prstGeom>
          <a:noFill/>
          <a:ln>
            <a:noFill/>
          </a:ln>
        </p:spPr>
      </p:pic>
      <p:pic>
        <p:nvPicPr>
          <p:cNvPr id="4" name="Picture 3"/>
          <p:cNvPicPr>
            <a:picLocks noChangeAspect="1"/>
          </p:cNvPicPr>
          <p:nvPr/>
        </p:nvPicPr>
        <p:blipFill>
          <a:blip r:embed="rId5"/>
          <a:stretch>
            <a:fillRect/>
          </a:stretch>
        </p:blipFill>
        <p:spPr>
          <a:xfrm>
            <a:off x="3835469" y="5013287"/>
            <a:ext cx="4267200" cy="762000"/>
          </a:xfrm>
          <a:prstGeom prst="rect">
            <a:avLst/>
          </a:prstGeom>
        </p:spPr>
      </p:pic>
      <p:pic>
        <p:nvPicPr>
          <p:cNvPr id="10"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545785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1161501" y="1178259"/>
            <a:ext cx="11094668" cy="6295242"/>
          </a:xfrm>
          <a:prstGeom prst="rect">
            <a:avLst/>
          </a:prstGeom>
          <a:noFill/>
          <a:ln>
            <a:noFill/>
          </a:ln>
        </p:spPr>
        <p:txBody>
          <a:bodyPr spcFirstLastPara="1" wrap="square" lIns="91425" tIns="45700" rIns="91425" bIns="45700" anchor="t" anchorCtr="0">
            <a:noAutofit/>
          </a:bodyPr>
          <a:lstStyle/>
          <a:p>
            <a:pPr algn="just"/>
            <a:r>
              <a:rPr lang="en-US" sz="2400" dirty="0" smtClean="0">
                <a:solidFill>
                  <a:schemeClr val="tx1"/>
                </a:solidFill>
              </a:rPr>
              <a:t>The resubmission for the application for the license was done on 11 June 2001 with the new shareholders. </a:t>
            </a:r>
          </a:p>
          <a:p>
            <a:pPr algn="just"/>
            <a:r>
              <a:rPr lang="en-US" sz="2400" dirty="0" smtClean="0">
                <a:solidFill>
                  <a:schemeClr val="tx1"/>
                </a:solidFill>
              </a:rPr>
              <a:t>The shareholders were: Dr TF Mpinganjira, Old Mutual, Press Corporation and Kingdom Foundation. </a:t>
            </a:r>
            <a:endParaRPr lang="en-US" sz="2400" dirty="0">
              <a:solidFill>
                <a:schemeClr val="tx1"/>
              </a:solidFill>
            </a:endParaRPr>
          </a:p>
          <a:p>
            <a:pPr algn="just"/>
            <a:r>
              <a:rPr lang="en-US" sz="2400" dirty="0" smtClean="0">
                <a:solidFill>
                  <a:schemeClr val="tx1"/>
                </a:solidFill>
              </a:rPr>
              <a:t>Finally </a:t>
            </a:r>
            <a:r>
              <a:rPr lang="en-US" sz="2400" dirty="0">
                <a:solidFill>
                  <a:schemeClr val="tx1"/>
                </a:solidFill>
              </a:rPr>
              <a:t>o</a:t>
            </a:r>
            <a:r>
              <a:rPr lang="en-US" sz="2400" dirty="0" smtClean="0">
                <a:solidFill>
                  <a:schemeClr val="tx1"/>
                </a:solidFill>
              </a:rPr>
              <a:t>n 20 July 2001, the RBM issued Banking License Number 0017.</a:t>
            </a:r>
          </a:p>
          <a:p>
            <a:pPr algn="just"/>
            <a:r>
              <a:rPr lang="en-US" sz="2400" dirty="0" smtClean="0"/>
              <a:t>The rest is history and, First </a:t>
            </a:r>
            <a:r>
              <a:rPr lang="en-US" sz="2400" dirty="0"/>
              <a:t>Discount House opened </a:t>
            </a:r>
            <a:r>
              <a:rPr lang="en-US" sz="2400" dirty="0" smtClean="0"/>
              <a:t>its doors </a:t>
            </a:r>
            <a:r>
              <a:rPr lang="en-US" sz="2400" dirty="0"/>
              <a:t>on </a:t>
            </a:r>
            <a:r>
              <a:rPr lang="en-US" sz="2400" dirty="0" smtClean="0"/>
              <a:t>8 </a:t>
            </a:r>
            <a:r>
              <a:rPr lang="en-US" sz="2400" dirty="0"/>
              <a:t>April 2002 and did its first trades on 11 April 2002.</a:t>
            </a:r>
          </a:p>
          <a:p>
            <a:pPr marL="25400" lvl="0" indent="0">
              <a:lnSpc>
                <a:spcPct val="100000"/>
              </a:lnSpc>
              <a:buClr>
                <a:srgbClr val="FFFFFF"/>
              </a:buClr>
              <a:buSzPts val="2000"/>
              <a:buNone/>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3737811" y="4004443"/>
            <a:ext cx="4732421" cy="2143125"/>
          </a:xfrm>
          <a:prstGeom prst="rect">
            <a:avLst/>
          </a:prstGeom>
        </p:spPr>
      </p:pic>
      <p:pic>
        <p:nvPicPr>
          <p:cNvPr id="11"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443574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1161501" y="1178259"/>
            <a:ext cx="11094668" cy="6295242"/>
          </a:xfrm>
          <a:prstGeom prst="rect">
            <a:avLst/>
          </a:prstGeom>
          <a:noFill/>
          <a:ln>
            <a:noFill/>
          </a:ln>
        </p:spPr>
        <p:txBody>
          <a:bodyPr spcFirstLastPara="1" wrap="square" lIns="91425" tIns="45700" rIns="91425" bIns="45700" anchor="t" anchorCtr="0">
            <a:noAutofit/>
          </a:bodyPr>
          <a:lstStyle/>
          <a:p>
            <a:pPr algn="just"/>
            <a:r>
              <a:rPr lang="en-US" sz="2400" dirty="0" smtClean="0"/>
              <a:t>At this stage, I </a:t>
            </a:r>
            <a:r>
              <a:rPr lang="en-US" sz="2400" dirty="0"/>
              <a:t>was still in full time employment at the Malawi Stock Exchange</a:t>
            </a:r>
            <a:r>
              <a:rPr lang="en-US" sz="2400" dirty="0" smtClean="0"/>
              <a:t>. </a:t>
            </a:r>
          </a:p>
          <a:p>
            <a:pPr algn="just"/>
            <a:r>
              <a:rPr lang="en-US" sz="2400" dirty="0" smtClean="0"/>
              <a:t>To be able to set up the business while still in full time employment, I had sought and obtained, the Malawi Stock Exchange (MSE) Board’s approval to do so on these conditions: </a:t>
            </a:r>
          </a:p>
          <a:p>
            <a:pPr lvl="2" algn="just"/>
            <a:r>
              <a:rPr lang="en-US" dirty="0" smtClean="0"/>
              <a:t>No trading between MSE and Discount House unless prior approval is sought from the Board.</a:t>
            </a:r>
          </a:p>
          <a:p>
            <a:pPr lvl="2" algn="just"/>
            <a:r>
              <a:rPr lang="en-US" dirty="0" smtClean="0"/>
              <a:t>My involvement in the Discount House would be limited to sitting on the Board only. </a:t>
            </a:r>
          </a:p>
          <a:p>
            <a:pPr algn="just"/>
            <a:r>
              <a:rPr lang="en-US" sz="2400" dirty="0" smtClean="0"/>
              <a:t>We </a:t>
            </a:r>
            <a:r>
              <a:rPr lang="en-US" sz="2400" dirty="0"/>
              <a:t>worked tirelessly and FDH grew rapidly. </a:t>
            </a:r>
          </a:p>
          <a:p>
            <a:pPr marL="25400" lvl="0" indent="0">
              <a:lnSpc>
                <a:spcPct val="100000"/>
              </a:lnSpc>
              <a:buClr>
                <a:srgbClr val="FFFFFF"/>
              </a:buClr>
              <a:buSzPts val="2000"/>
              <a:buNone/>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3680545" y="4325880"/>
            <a:ext cx="4533556" cy="1771650"/>
          </a:xfrm>
          <a:prstGeom prst="rect">
            <a:avLst/>
          </a:prstGeom>
        </p:spPr>
      </p:pic>
      <p:pic>
        <p:nvPicPr>
          <p:cNvPr id="11"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172824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294793" y="98355"/>
            <a:ext cx="10036318"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b="1" dirty="0" smtClean="0">
                <a:solidFill>
                  <a:srgbClr val="002060"/>
                </a:solidFill>
                <a:latin typeface="Montserrat"/>
                <a:ea typeface="Montserrat"/>
                <a:cs typeface="Montserrat"/>
                <a:sym typeface="Montserrat"/>
              </a:rPr>
              <a:t> </a:t>
            </a: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530942" y="1317438"/>
            <a:ext cx="11430000" cy="4047041"/>
          </a:xfrm>
          <a:prstGeom prst="rect">
            <a:avLst/>
          </a:prstGeom>
          <a:noFill/>
          <a:ln>
            <a:noFill/>
          </a:ln>
        </p:spPr>
        <p:txBody>
          <a:bodyPr spcFirstLastPara="1" wrap="square" lIns="91425" tIns="45700" rIns="91425" bIns="45700" anchor="t" anchorCtr="0">
            <a:noAutofit/>
          </a:bodyPr>
          <a:lstStyle/>
          <a:p>
            <a:r>
              <a:rPr lang="en-US" sz="2400" dirty="0" smtClean="0"/>
              <a:t>In </a:t>
            </a:r>
            <a:r>
              <a:rPr lang="en-US" sz="2400" dirty="0"/>
              <a:t>around </a:t>
            </a:r>
            <a:r>
              <a:rPr lang="en-US" sz="2400" dirty="0" smtClean="0"/>
              <a:t>2001, </a:t>
            </a:r>
            <a:r>
              <a:rPr lang="en-US" sz="2400" dirty="0"/>
              <a:t>my cousin Brown Mpinganjira had fallen out of grace with the UDF government. </a:t>
            </a:r>
            <a:endParaRPr lang="en-US" sz="2400" dirty="0" smtClean="0"/>
          </a:p>
          <a:p>
            <a:r>
              <a:rPr lang="en-US" sz="2400" dirty="0" smtClean="0"/>
              <a:t>He </a:t>
            </a:r>
            <a:r>
              <a:rPr lang="en-US" sz="2400" dirty="0"/>
              <a:t>was fired from his job as a cabinet </a:t>
            </a:r>
            <a:r>
              <a:rPr lang="en-US" sz="2400" dirty="0" smtClean="0"/>
              <a:t>minister for leading the anti 3</a:t>
            </a:r>
            <a:r>
              <a:rPr lang="en-US" sz="2400" baseline="30000" dirty="0" smtClean="0"/>
              <a:t>rd</a:t>
            </a:r>
            <a:r>
              <a:rPr lang="en-US" sz="2400" dirty="0" smtClean="0"/>
              <a:t> term Presidential bid. </a:t>
            </a:r>
          </a:p>
          <a:p>
            <a:r>
              <a:rPr lang="en-US" sz="2400" dirty="0" smtClean="0"/>
              <a:t>My </a:t>
            </a:r>
            <a:r>
              <a:rPr lang="en-US" sz="2400" dirty="0"/>
              <a:t>family was </a:t>
            </a:r>
            <a:r>
              <a:rPr lang="en-US" sz="2400" dirty="0" smtClean="0"/>
              <a:t>subsequently targeted</a:t>
            </a:r>
            <a:r>
              <a:rPr lang="en-US" sz="2400" dirty="0"/>
              <a:t>. </a:t>
            </a:r>
            <a:endParaRPr lang="en-US" sz="2400" dirty="0" smtClean="0"/>
          </a:p>
          <a:p>
            <a:r>
              <a:rPr lang="en-US" sz="2400" dirty="0" smtClean="0"/>
              <a:t>My </a:t>
            </a:r>
            <a:r>
              <a:rPr lang="en-US" sz="2400" dirty="0"/>
              <a:t>brother </a:t>
            </a:r>
            <a:r>
              <a:rPr lang="en-US" sz="2400" dirty="0" smtClean="0"/>
              <a:t>Dr Nathan Mpinganjira </a:t>
            </a:r>
            <a:r>
              <a:rPr lang="en-US" sz="2400" dirty="0"/>
              <a:t>was fired from </a:t>
            </a:r>
            <a:r>
              <a:rPr lang="en-US" sz="2400" dirty="0" smtClean="0"/>
              <a:t>MDC at 15 minutes notice. </a:t>
            </a:r>
          </a:p>
          <a:p>
            <a:pPr marL="50800" indent="0">
              <a:buNone/>
            </a:pPr>
            <a:endParaRPr lang="en-US" sz="2000" dirty="0" smtClean="0"/>
          </a:p>
          <a:p>
            <a:pPr marL="285750" marR="0" lvl="0" indent="-260350" algn="l" rtl="0">
              <a:lnSpc>
                <a:spcPct val="100000"/>
              </a:lnSpc>
              <a:spcBef>
                <a:spcPts val="1000"/>
              </a:spcBef>
              <a:spcAft>
                <a:spcPts val="0"/>
              </a:spcAft>
              <a:buClr>
                <a:srgbClr val="FFFFFF"/>
              </a:buClr>
              <a:buSzPts val="2000"/>
              <a:buFont typeface="Montserrat"/>
              <a:buChar char="•"/>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0"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6536513" y="3951241"/>
            <a:ext cx="2684979" cy="2040487"/>
          </a:xfrm>
          <a:prstGeom prst="rect">
            <a:avLst/>
          </a:prstGeom>
        </p:spPr>
      </p:pic>
      <p:pic>
        <p:nvPicPr>
          <p:cNvPr id="3" name="Picture 2"/>
          <p:cNvPicPr>
            <a:picLocks noChangeAspect="1"/>
          </p:cNvPicPr>
          <p:nvPr/>
        </p:nvPicPr>
        <p:blipFill>
          <a:blip r:embed="rId6"/>
          <a:stretch>
            <a:fillRect/>
          </a:stretch>
        </p:blipFill>
        <p:spPr>
          <a:xfrm>
            <a:off x="2458218" y="3913650"/>
            <a:ext cx="3136670" cy="2078078"/>
          </a:xfrm>
          <a:prstGeom prst="rect">
            <a:avLst/>
          </a:prstGeom>
        </p:spPr>
      </p:pic>
      <p:pic>
        <p:nvPicPr>
          <p:cNvPr id="12" name="Google Shape;283;p29"/>
          <p:cNvPicPr preferRelativeResize="0"/>
          <p:nvPr/>
        </p:nvPicPr>
        <p:blipFill>
          <a:blip r:embed="rId7">
            <a:alphaModFix amt="22000"/>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0286997" y="1817648"/>
            <a:ext cx="3810001" cy="3386668"/>
          </a:xfrm>
          <a:prstGeom prst="rect">
            <a:avLst/>
          </a:prstGeom>
          <a:noFill/>
          <a:ln>
            <a:noFill/>
          </a:ln>
        </p:spPr>
      </p:pic>
    </p:spTree>
    <p:extLst>
      <p:ext uri="{BB962C8B-B14F-4D97-AF65-F5344CB8AC3E}">
        <p14:creationId xmlns:p14="http://schemas.microsoft.com/office/powerpoint/2010/main" val="3840430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992652" y="81330"/>
            <a:ext cx="10036318"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b="1" dirty="0" smtClean="0">
                <a:solidFill>
                  <a:srgbClr val="002060"/>
                </a:solidFill>
                <a:latin typeface="Montserrat"/>
                <a:ea typeface="Montserrat"/>
                <a:cs typeface="Montserrat"/>
                <a:sym typeface="Montserrat"/>
              </a:rPr>
              <a:t> </a:t>
            </a: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530942" y="1317438"/>
            <a:ext cx="11430000" cy="4047041"/>
          </a:xfrm>
          <a:prstGeom prst="rect">
            <a:avLst/>
          </a:prstGeom>
          <a:noFill/>
          <a:ln>
            <a:noFill/>
          </a:ln>
        </p:spPr>
        <p:txBody>
          <a:bodyPr spcFirstLastPara="1" wrap="square" lIns="91425" tIns="45700" rIns="91425" bIns="45700" anchor="t" anchorCtr="0">
            <a:noAutofit/>
          </a:bodyPr>
          <a:lstStyle/>
          <a:p>
            <a:r>
              <a:rPr lang="en-US" sz="2400" dirty="0" smtClean="0"/>
              <a:t>My brother Dr Peter Mpinganjira </a:t>
            </a:r>
            <a:r>
              <a:rPr lang="en-US" sz="2400" dirty="0"/>
              <a:t>had his internet </a:t>
            </a:r>
            <a:r>
              <a:rPr lang="en-US" sz="2400" dirty="0" smtClean="0"/>
              <a:t>business, Web and Internet Systems Services (WISS) shut down</a:t>
            </a:r>
            <a:r>
              <a:rPr lang="en-US" sz="2400" dirty="0"/>
              <a:t>. </a:t>
            </a:r>
            <a:endParaRPr lang="en-US" sz="2400" dirty="0" smtClean="0"/>
          </a:p>
          <a:p>
            <a:r>
              <a:rPr lang="en-US" sz="2400" dirty="0" smtClean="0"/>
              <a:t>I </a:t>
            </a:r>
            <a:r>
              <a:rPr lang="en-US" sz="2400" dirty="0"/>
              <a:t>knew I could not sustain my publicly funded job for too long</a:t>
            </a:r>
            <a:r>
              <a:rPr lang="en-US" sz="2400" dirty="0" smtClean="0"/>
              <a:t>.</a:t>
            </a:r>
          </a:p>
          <a:p>
            <a:r>
              <a:rPr lang="en-US" sz="2400" dirty="0" smtClean="0"/>
              <a:t>I </a:t>
            </a:r>
            <a:r>
              <a:rPr lang="en-US" sz="2400" dirty="0"/>
              <a:t>had to get out before I got </a:t>
            </a:r>
            <a:r>
              <a:rPr lang="en-US" sz="2400" dirty="0" smtClean="0"/>
              <a:t>fired</a:t>
            </a:r>
            <a:r>
              <a:rPr lang="en-US" sz="2400" dirty="0"/>
              <a:t> </a:t>
            </a:r>
            <a:r>
              <a:rPr lang="en-US" sz="2400" dirty="0" smtClean="0"/>
              <a:t>so I resigned from my juicy MSE job of CEO and joined First Discount House on 1 June 2002.</a:t>
            </a:r>
          </a:p>
          <a:p>
            <a:r>
              <a:rPr lang="en-US" sz="2400" dirty="0" smtClean="0"/>
              <a:t>The </a:t>
            </a:r>
            <a:r>
              <a:rPr lang="en-US" sz="2400" dirty="0"/>
              <a:t>setting up of First Discount House </a:t>
            </a:r>
            <a:r>
              <a:rPr lang="en-US" sz="2400" dirty="0" smtClean="0"/>
              <a:t>had now became </a:t>
            </a:r>
            <a:r>
              <a:rPr lang="en-US" sz="2400" dirty="0"/>
              <a:t>a </a:t>
            </a:r>
            <a:r>
              <a:rPr lang="en-US" sz="2400" dirty="0" smtClean="0"/>
              <a:t>do or die venture </a:t>
            </a:r>
            <a:r>
              <a:rPr lang="en-US" sz="2400" dirty="0"/>
              <a:t>for </a:t>
            </a:r>
            <a:r>
              <a:rPr lang="en-US" sz="2400" dirty="0" smtClean="0"/>
              <a:t>me and failure was no longer an option.</a:t>
            </a:r>
            <a:endParaRPr lang="en-US" sz="2400" dirty="0"/>
          </a:p>
          <a:p>
            <a:pPr marL="50800" indent="0">
              <a:buNone/>
            </a:pPr>
            <a:endParaRPr lang="en-US" sz="2000" dirty="0" smtClean="0"/>
          </a:p>
          <a:p>
            <a:pPr marL="285750" marR="0" lvl="0" indent="-260350" algn="l" rtl="0">
              <a:lnSpc>
                <a:spcPct val="100000"/>
              </a:lnSpc>
              <a:spcBef>
                <a:spcPts val="1000"/>
              </a:spcBef>
              <a:spcAft>
                <a:spcPts val="0"/>
              </a:spcAft>
              <a:buClr>
                <a:srgbClr val="FFFFFF"/>
              </a:buClr>
              <a:buSzPts val="2000"/>
              <a:buFont typeface="Montserrat"/>
              <a:buChar char="•"/>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0"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2271211" y="4130891"/>
            <a:ext cx="3586061" cy="1949129"/>
          </a:xfrm>
          <a:prstGeom prst="rect">
            <a:avLst/>
          </a:prstGeom>
        </p:spPr>
      </p:pic>
      <p:pic>
        <p:nvPicPr>
          <p:cNvPr id="3" name="Picture 2"/>
          <p:cNvPicPr>
            <a:picLocks noChangeAspect="1"/>
          </p:cNvPicPr>
          <p:nvPr/>
        </p:nvPicPr>
        <p:blipFill>
          <a:blip r:embed="rId6"/>
          <a:stretch>
            <a:fillRect/>
          </a:stretch>
        </p:blipFill>
        <p:spPr>
          <a:xfrm>
            <a:off x="6199321" y="4146557"/>
            <a:ext cx="3682323" cy="1917798"/>
          </a:xfrm>
          <a:prstGeom prst="rect">
            <a:avLst/>
          </a:prstGeom>
        </p:spPr>
      </p:pic>
      <p:pic>
        <p:nvPicPr>
          <p:cNvPr id="12" name="Google Shape;283;p29"/>
          <p:cNvPicPr preferRelativeResize="0"/>
          <p:nvPr/>
        </p:nvPicPr>
        <p:blipFill>
          <a:blip r:embed="rId7">
            <a:alphaModFix amt="22000"/>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0286997" y="1817648"/>
            <a:ext cx="3810001" cy="3386668"/>
          </a:xfrm>
          <a:prstGeom prst="rect">
            <a:avLst/>
          </a:prstGeom>
          <a:noFill/>
          <a:ln>
            <a:noFill/>
          </a:ln>
        </p:spPr>
      </p:pic>
    </p:spTree>
    <p:extLst>
      <p:ext uri="{BB962C8B-B14F-4D97-AF65-F5344CB8AC3E}">
        <p14:creationId xmlns:p14="http://schemas.microsoft.com/office/powerpoint/2010/main" val="3521970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685735" y="187714"/>
            <a:ext cx="9170044"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838200" y="1314275"/>
            <a:ext cx="11094668" cy="6295242"/>
          </a:xfrm>
          <a:prstGeom prst="rect">
            <a:avLst/>
          </a:prstGeom>
          <a:noFill/>
          <a:ln>
            <a:noFill/>
          </a:ln>
        </p:spPr>
        <p:txBody>
          <a:bodyPr spcFirstLastPara="1" wrap="square" lIns="91425" tIns="45700" rIns="91425" bIns="45700" anchor="t" anchorCtr="0">
            <a:noAutofit/>
          </a:bodyPr>
          <a:lstStyle/>
          <a:p>
            <a:pPr lvl="0"/>
            <a:r>
              <a:rPr lang="en-US" sz="2400" dirty="0" smtClean="0"/>
              <a:t>The </a:t>
            </a:r>
            <a:r>
              <a:rPr lang="en-US" sz="2400" dirty="0"/>
              <a:t>market was dominated by a long time </a:t>
            </a:r>
            <a:r>
              <a:rPr lang="en-US" sz="2400" dirty="0" smtClean="0"/>
              <a:t>giant, Continental Discount House; </a:t>
            </a:r>
            <a:r>
              <a:rPr lang="en-US" sz="2400" dirty="0"/>
              <a:t>we simply could not penetrate it </a:t>
            </a:r>
            <a:r>
              <a:rPr lang="en-US" sz="2400" dirty="0" smtClean="0"/>
              <a:t>easily.</a:t>
            </a:r>
            <a:endParaRPr lang="en-US" sz="2400" dirty="0"/>
          </a:p>
          <a:p>
            <a:pPr lvl="0"/>
            <a:r>
              <a:rPr lang="en-US" sz="2400" dirty="0"/>
              <a:t>The Government of the day was very suspicious of </a:t>
            </a:r>
            <a:r>
              <a:rPr lang="en-US" sz="2400" dirty="0" smtClean="0"/>
              <a:t>First Discount House. </a:t>
            </a:r>
          </a:p>
          <a:p>
            <a:pPr lvl="0"/>
            <a:r>
              <a:rPr lang="en-US" sz="2400" dirty="0" smtClean="0"/>
              <a:t>They </a:t>
            </a:r>
            <a:r>
              <a:rPr lang="en-US" sz="2400" dirty="0"/>
              <a:t>thought we were just a front of my cousin’s political </a:t>
            </a:r>
            <a:r>
              <a:rPr lang="en-US" sz="2400" dirty="0" smtClean="0"/>
              <a:t>grouping, National Democratic Alliance (NDA). </a:t>
            </a:r>
          </a:p>
          <a:p>
            <a:pPr marL="50800" lvl="0" indent="0">
              <a:buNone/>
            </a:pPr>
            <a:endParaRPr lang="en-US" sz="2000" dirty="0"/>
          </a:p>
          <a:p>
            <a:pPr marL="285750" lvl="0" indent="-260350">
              <a:lnSpc>
                <a:spcPct val="100000"/>
              </a:lnSpc>
              <a:buClr>
                <a:srgbClr val="FFFFFF"/>
              </a:buClr>
              <a:buSzPts val="2000"/>
              <a:buFont typeface="Montserrat"/>
              <a:buChar char="•"/>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3" name="Picture 2"/>
          <p:cNvPicPr>
            <a:picLocks noChangeAspect="1"/>
          </p:cNvPicPr>
          <p:nvPr/>
        </p:nvPicPr>
        <p:blipFill>
          <a:blip r:embed="rId5"/>
          <a:stretch>
            <a:fillRect/>
          </a:stretch>
        </p:blipFill>
        <p:spPr>
          <a:xfrm>
            <a:off x="4260201" y="3670384"/>
            <a:ext cx="3573194" cy="2288805"/>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749184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844889" y="81330"/>
            <a:ext cx="9170044"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838200" y="1314275"/>
            <a:ext cx="11094668" cy="6295242"/>
          </a:xfrm>
          <a:prstGeom prst="rect">
            <a:avLst/>
          </a:prstGeom>
          <a:noFill/>
          <a:ln>
            <a:noFill/>
          </a:ln>
        </p:spPr>
        <p:txBody>
          <a:bodyPr spcFirstLastPara="1" wrap="square" lIns="91425" tIns="45700" rIns="91425" bIns="45700" anchor="t" anchorCtr="0">
            <a:noAutofit/>
          </a:bodyPr>
          <a:lstStyle/>
          <a:p>
            <a:pPr lvl="0"/>
            <a:r>
              <a:rPr lang="en-US" sz="2400" dirty="0" smtClean="0"/>
              <a:t>On </a:t>
            </a:r>
            <a:r>
              <a:rPr lang="en-US" sz="2400" dirty="0"/>
              <a:t>instructions from the authorities, we got no penny of business from Government or its related </a:t>
            </a:r>
            <a:r>
              <a:rPr lang="en-US" sz="2400" dirty="0" smtClean="0"/>
              <a:t>institutions.</a:t>
            </a:r>
            <a:endParaRPr lang="en-US" sz="2400" dirty="0"/>
          </a:p>
          <a:p>
            <a:pPr lvl="0"/>
            <a:r>
              <a:rPr lang="en-US" sz="2400" dirty="0" smtClean="0"/>
              <a:t>Because of RBM’s Financial Services deepening drive at the time, our competitor had </a:t>
            </a:r>
            <a:r>
              <a:rPr lang="en-US" sz="2400" dirty="0"/>
              <a:t>very </a:t>
            </a:r>
            <a:r>
              <a:rPr lang="en-US" sz="2400" dirty="0" smtClean="0"/>
              <a:t>favorable </a:t>
            </a:r>
            <a:r>
              <a:rPr lang="en-US" sz="2400" dirty="0"/>
              <a:t>business </a:t>
            </a:r>
            <a:r>
              <a:rPr lang="en-US" sz="2400" dirty="0" smtClean="0"/>
              <a:t>conditions for </a:t>
            </a:r>
            <a:r>
              <a:rPr lang="en-US" sz="2400" dirty="0"/>
              <a:t>the first four </a:t>
            </a:r>
            <a:r>
              <a:rPr lang="en-US" sz="2400" dirty="0" smtClean="0"/>
              <a:t>years </a:t>
            </a:r>
            <a:r>
              <a:rPr lang="en-US" sz="2400" dirty="0"/>
              <a:t>of </a:t>
            </a:r>
            <a:r>
              <a:rPr lang="en-US" sz="2400" dirty="0" smtClean="0"/>
              <a:t>operation solely in the market.</a:t>
            </a:r>
          </a:p>
          <a:p>
            <a:pPr lvl="0"/>
            <a:r>
              <a:rPr lang="en-US" sz="2400" dirty="0" smtClean="0"/>
              <a:t>We saw these incentives being withdrawn rapidly soon after we entered the Discount House market</a:t>
            </a:r>
            <a:r>
              <a:rPr lang="en-US" sz="2000" dirty="0" smtClean="0"/>
              <a:t>.</a:t>
            </a:r>
            <a:endParaRPr lang="en-US" sz="2000" dirty="0"/>
          </a:p>
          <a:p>
            <a:pPr marL="50800" lvl="0" indent="0">
              <a:buNone/>
            </a:pPr>
            <a:endParaRPr lang="en-US" sz="2000" dirty="0"/>
          </a:p>
          <a:p>
            <a:pPr marL="285750" lvl="0" indent="-260350">
              <a:lnSpc>
                <a:spcPct val="100000"/>
              </a:lnSpc>
              <a:buClr>
                <a:srgbClr val="FFFFFF"/>
              </a:buClr>
              <a:buSzPts val="2000"/>
              <a:buFont typeface="Montserrat"/>
              <a:buChar char="•"/>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5" name="Picture 4"/>
          <p:cNvPicPr>
            <a:picLocks noChangeAspect="1"/>
          </p:cNvPicPr>
          <p:nvPr/>
        </p:nvPicPr>
        <p:blipFill>
          <a:blip r:embed="rId5"/>
          <a:stretch>
            <a:fillRect/>
          </a:stretch>
        </p:blipFill>
        <p:spPr>
          <a:xfrm>
            <a:off x="4043238" y="4060987"/>
            <a:ext cx="4079629" cy="1841759"/>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02316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739725" y="124329"/>
            <a:ext cx="9039544"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968700" y="1314275"/>
            <a:ext cx="11094668" cy="6295242"/>
          </a:xfrm>
          <a:prstGeom prst="rect">
            <a:avLst/>
          </a:prstGeom>
          <a:noFill/>
          <a:ln>
            <a:noFill/>
          </a:ln>
        </p:spPr>
        <p:txBody>
          <a:bodyPr spcFirstLastPara="1" wrap="square" lIns="91425" tIns="45700" rIns="91425" bIns="45700" anchor="t" anchorCtr="0">
            <a:noAutofit/>
          </a:bodyPr>
          <a:lstStyle/>
          <a:p>
            <a:pPr lvl="0"/>
            <a:r>
              <a:rPr lang="en-US" sz="2400" dirty="0" smtClean="0"/>
              <a:t>Not surprisingly, within a short time our discount house business stagnated and plateaued becoming very clear that we were heading nowhere by December 2005. </a:t>
            </a:r>
          </a:p>
          <a:p>
            <a:pPr lvl="0"/>
            <a:r>
              <a:rPr lang="en-US" sz="2400" dirty="0" smtClean="0"/>
              <a:t>At the next Board meeting I told the Board that we should diversify by following the Kingdom Zimbabwe model going into Banking and Stockbroking.</a:t>
            </a:r>
          </a:p>
          <a:p>
            <a:pPr lvl="0"/>
            <a:r>
              <a:rPr lang="en-US" sz="2400" dirty="0" smtClean="0"/>
              <a:t>Press </a:t>
            </a:r>
            <a:r>
              <a:rPr lang="en-US" sz="2400" dirty="0"/>
              <a:t>Corporation as a shareholder </a:t>
            </a:r>
            <a:r>
              <a:rPr lang="en-US" sz="2400" dirty="0" smtClean="0"/>
              <a:t>had serious objections because </a:t>
            </a:r>
            <a:r>
              <a:rPr lang="en-US" sz="2400" dirty="0"/>
              <a:t>of their interest in National </a:t>
            </a:r>
            <a:r>
              <a:rPr lang="en-US" sz="2400" dirty="0" smtClean="0"/>
              <a:t>Bank of Malawi (NBM), as getting into banking would be direct competition to NBM.</a:t>
            </a:r>
          </a:p>
          <a:p>
            <a:pPr marL="25400" lvl="0" indent="0">
              <a:lnSpc>
                <a:spcPct val="100000"/>
              </a:lnSpc>
              <a:buClr>
                <a:srgbClr val="FFFFFF"/>
              </a:buClr>
              <a:buSzPts val="2000"/>
              <a:buNone/>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4654216" y="3747862"/>
            <a:ext cx="2567570" cy="2336483"/>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11832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4040639" y="159366"/>
            <a:ext cx="9039544"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Setting up a discount </a:t>
            </a:r>
            <a:r>
              <a:rPr lang="en-US" sz="3200" b="1" dirty="0" smtClean="0">
                <a:solidFill>
                  <a:srgbClr val="002060"/>
                </a:solidFill>
                <a:latin typeface="Calibri" panose="020F0502020204030204" pitchFamily="34" charset="0"/>
                <a:ea typeface="Montserrat"/>
                <a:cs typeface="Montserrat"/>
                <a:sym typeface="Montserrat"/>
              </a:rPr>
              <a:t>house</a:t>
            </a:r>
            <a:endParaRPr sz="3200" b="1" i="0" u="none" strike="noStrike" cap="none" dirty="0">
              <a:solidFill>
                <a:srgbClr val="002060"/>
              </a:solidFill>
              <a:latin typeface="Montserrat"/>
              <a:ea typeface="Montserrat"/>
              <a:cs typeface="Montserrat"/>
              <a:sym typeface="Montserrat"/>
            </a:endParaRPr>
          </a:p>
        </p:txBody>
      </p:sp>
      <p:sp>
        <p:nvSpPr>
          <p:cNvPr id="187" name="Google Shape;187;p21"/>
          <p:cNvSpPr txBox="1">
            <a:spLocks noGrp="1"/>
          </p:cNvSpPr>
          <p:nvPr>
            <p:ph type="body" idx="1"/>
          </p:nvPr>
        </p:nvSpPr>
        <p:spPr>
          <a:xfrm>
            <a:off x="968700" y="1314275"/>
            <a:ext cx="11094668" cy="6295242"/>
          </a:xfrm>
          <a:prstGeom prst="rect">
            <a:avLst/>
          </a:prstGeom>
          <a:noFill/>
          <a:ln>
            <a:noFill/>
          </a:ln>
        </p:spPr>
        <p:txBody>
          <a:bodyPr spcFirstLastPara="1" wrap="square" lIns="91425" tIns="45700" rIns="91425" bIns="45700" anchor="t" anchorCtr="0">
            <a:noAutofit/>
          </a:bodyPr>
          <a:lstStyle/>
          <a:p>
            <a:pPr lvl="0"/>
            <a:r>
              <a:rPr lang="en-US" sz="2000" dirty="0" smtClean="0"/>
              <a:t>On the other hand RBM gave us the green light to go into Banking as long as Press Corporation was out of First Discount House, as they could not be in two Banks having majority control in NBM.</a:t>
            </a:r>
          </a:p>
          <a:p>
            <a:pPr lvl="0"/>
            <a:r>
              <a:rPr lang="en-US" sz="2000" dirty="0" smtClean="0"/>
              <a:t>The only way out was to buy out Press Corporation if we were to proceed with our diversification plans. </a:t>
            </a:r>
          </a:p>
          <a:p>
            <a:pPr lvl="0"/>
            <a:r>
              <a:rPr lang="en-US" sz="2000" dirty="0" smtClean="0"/>
              <a:t>To cut a long story short, after one very heated Board meeting, we paid twice our original offer to Press Corporation for them to exit. </a:t>
            </a:r>
          </a:p>
          <a:p>
            <a:pPr lvl="0"/>
            <a:r>
              <a:rPr lang="en-US" sz="2000" dirty="0" smtClean="0"/>
              <a:t>A total cost of Mwk100 Million in August 2006. Equivalent to Mwk557 Million at today’s rates.</a:t>
            </a:r>
          </a:p>
          <a:p>
            <a:pPr lvl="0"/>
            <a:r>
              <a:rPr lang="en-US" sz="2000" dirty="0" smtClean="0"/>
              <a:t>So two shareholders, Kingdom and myself, bought out the 30% of Press Corporation while Old Mutual opted not to participate.</a:t>
            </a:r>
          </a:p>
          <a:p>
            <a:pPr marL="25400" lvl="0" indent="0">
              <a:lnSpc>
                <a:spcPct val="100000"/>
              </a:lnSpc>
              <a:buClr>
                <a:srgbClr val="FFFFFF"/>
              </a:buClr>
              <a:buSzPts val="2000"/>
              <a:buNone/>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5237779" y="4318782"/>
            <a:ext cx="2935550" cy="1672946"/>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712659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760543" y="173950"/>
            <a:ext cx="6976282"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bank</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968700" y="1314275"/>
            <a:ext cx="11094668" cy="6295242"/>
          </a:xfrm>
          <a:prstGeom prst="rect">
            <a:avLst/>
          </a:prstGeom>
          <a:noFill/>
          <a:ln>
            <a:noFill/>
          </a:ln>
        </p:spPr>
        <p:txBody>
          <a:bodyPr spcFirstLastPara="1" wrap="square" lIns="91425" tIns="45700" rIns="91425" bIns="45700" anchor="t" anchorCtr="0">
            <a:noAutofit/>
          </a:bodyPr>
          <a:lstStyle/>
          <a:p>
            <a:pPr lvl="0"/>
            <a:r>
              <a:rPr lang="en-US" sz="2000" dirty="0" smtClean="0"/>
              <a:t>After </a:t>
            </a:r>
            <a:r>
              <a:rPr lang="en-US" sz="2000" dirty="0"/>
              <a:t>buying out Press Corporation, </a:t>
            </a:r>
            <a:r>
              <a:rPr lang="en-US" sz="2000" dirty="0">
                <a:solidFill>
                  <a:srgbClr val="FF0000"/>
                </a:solidFill>
              </a:rPr>
              <a:t> </a:t>
            </a:r>
            <a:r>
              <a:rPr lang="en-US" sz="2000" dirty="0"/>
              <a:t>FDH needed US$1.5million Capital in cash in order to apply for a banking </a:t>
            </a:r>
            <a:r>
              <a:rPr lang="en-US" sz="2000" dirty="0" smtClean="0"/>
              <a:t>licence</a:t>
            </a:r>
            <a:r>
              <a:rPr lang="en-US" sz="2000" dirty="0"/>
              <a:t>.</a:t>
            </a:r>
          </a:p>
          <a:p>
            <a:r>
              <a:rPr lang="en-US" sz="2000" dirty="0" smtClean="0"/>
              <a:t>I convinced the Board that </a:t>
            </a:r>
            <a:r>
              <a:rPr lang="en-US" sz="2000" dirty="0"/>
              <a:t>listing First Discount House was an option to consider</a:t>
            </a:r>
            <a:r>
              <a:rPr lang="en-US" sz="2000" dirty="0" smtClean="0"/>
              <a:t>. </a:t>
            </a:r>
          </a:p>
          <a:p>
            <a:r>
              <a:rPr lang="en-US" sz="2000" dirty="0" smtClean="0"/>
              <a:t>By </a:t>
            </a:r>
            <a:r>
              <a:rPr lang="en-US" sz="2000" dirty="0"/>
              <a:t>Listing FDH would be selling new shares at the Malawi Stock Exchange and use the proceeds to capitalize the Bank</a:t>
            </a:r>
            <a:r>
              <a:rPr lang="en-US" sz="2000" dirty="0" smtClean="0"/>
              <a:t>. </a:t>
            </a:r>
          </a:p>
          <a:p>
            <a:r>
              <a:rPr lang="en-US" sz="2000" dirty="0" smtClean="0"/>
              <a:t>At this point in time US$1.5 Million was equivalent to Mwk215 Million. Exchange rate had moved to Mwk143.3333 to 1 US$. </a:t>
            </a:r>
          </a:p>
          <a:p>
            <a:pPr marL="50800" lvl="0" indent="0">
              <a:buNone/>
            </a:pPr>
            <a:endParaRPr lang="en-US" sz="2000" dirty="0"/>
          </a:p>
          <a:p>
            <a:pPr marL="285750" lvl="0" indent="-260350">
              <a:lnSpc>
                <a:spcPct val="100000"/>
              </a:lnSpc>
              <a:buClr>
                <a:srgbClr val="FFFFFF"/>
              </a:buClr>
              <a:buSzPts val="2000"/>
              <a:buFont typeface="Montserrat"/>
              <a:buChar char="•"/>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3" name="Picture 2"/>
          <p:cNvPicPr>
            <a:picLocks noChangeAspect="1"/>
          </p:cNvPicPr>
          <p:nvPr/>
        </p:nvPicPr>
        <p:blipFill>
          <a:blip r:embed="rId5"/>
          <a:stretch>
            <a:fillRect/>
          </a:stretch>
        </p:blipFill>
        <p:spPr>
          <a:xfrm>
            <a:off x="3760543" y="3927844"/>
            <a:ext cx="4873869" cy="1747247"/>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4070589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780430" y="173950"/>
            <a:ext cx="6956395"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bank</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968700" y="1314275"/>
            <a:ext cx="11094668" cy="6295242"/>
          </a:xfrm>
          <a:prstGeom prst="rect">
            <a:avLst/>
          </a:prstGeom>
          <a:noFill/>
          <a:ln>
            <a:noFill/>
          </a:ln>
        </p:spPr>
        <p:txBody>
          <a:bodyPr spcFirstLastPara="1" wrap="square" lIns="91425" tIns="45700" rIns="91425" bIns="45700" anchor="t" anchorCtr="0">
            <a:noAutofit/>
          </a:bodyPr>
          <a:lstStyle/>
          <a:p>
            <a:r>
              <a:rPr lang="en-US" sz="2000" dirty="0" smtClean="0"/>
              <a:t>While we were contemplating setting up the Bank, we got word that Nedbank South Africa was rationalizing its African operations and Nedbank Malawi would be on sale. </a:t>
            </a:r>
          </a:p>
          <a:p>
            <a:r>
              <a:rPr lang="en-US" sz="2000" dirty="0" smtClean="0"/>
              <a:t>We quickly contacted Nedbank SA, did due diligence and flew to Sandton to finalise Sale agreements. </a:t>
            </a:r>
          </a:p>
          <a:p>
            <a:r>
              <a:rPr lang="en-US" sz="2000" dirty="0" smtClean="0"/>
              <a:t>Just as we were ready to put pen to paper the deal was put on hold following concerns raised by the newly appointed Nedbank Africa Regional Head. </a:t>
            </a:r>
          </a:p>
          <a:p>
            <a:r>
              <a:rPr lang="en-US" sz="2000" dirty="0" smtClean="0"/>
              <a:t>We abandoned that process promptly. This was in 2006.</a:t>
            </a:r>
          </a:p>
          <a:p>
            <a:r>
              <a:rPr lang="en-US" sz="2000" dirty="0" smtClean="0"/>
              <a:t>Meanwhile in January 2007 we quickly set up FDH Stockbrokers Malawi while still working on the establishment of a Bank.</a:t>
            </a:r>
          </a:p>
          <a:p>
            <a:pPr marL="50800" lvl="0" indent="0">
              <a:buNone/>
            </a:pPr>
            <a:endParaRPr lang="en-US" sz="2000" dirty="0"/>
          </a:p>
          <a:p>
            <a:pPr marL="285750" lvl="0" indent="-260350">
              <a:lnSpc>
                <a:spcPct val="100000"/>
              </a:lnSpc>
              <a:buClr>
                <a:srgbClr val="FFFFFF"/>
              </a:buClr>
              <a:buSzPts val="2000"/>
              <a:buFont typeface="Montserrat"/>
              <a:buChar char="•"/>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4311734" y="4404924"/>
            <a:ext cx="3910819" cy="1658878"/>
          </a:xfrm>
          <a:prstGeom prst="rect">
            <a:avLst/>
          </a:prstGeom>
        </p:spPr>
      </p:pic>
      <p:pic>
        <p:nvPicPr>
          <p:cNvPr id="3" name="Picture 2"/>
          <p:cNvPicPr>
            <a:picLocks noChangeAspect="1"/>
          </p:cNvPicPr>
          <p:nvPr/>
        </p:nvPicPr>
        <p:blipFill>
          <a:blip r:embed="rId6"/>
          <a:stretch>
            <a:fillRect/>
          </a:stretch>
        </p:blipFill>
        <p:spPr>
          <a:xfrm>
            <a:off x="9515530" y="7924"/>
            <a:ext cx="2676470" cy="1116640"/>
          </a:xfrm>
          <a:prstGeom prst="rect">
            <a:avLst/>
          </a:prstGeom>
        </p:spPr>
      </p:pic>
      <p:pic>
        <p:nvPicPr>
          <p:cNvPr id="13" name="Google Shape;283;p29"/>
          <p:cNvPicPr preferRelativeResize="0"/>
          <p:nvPr/>
        </p:nvPicPr>
        <p:blipFill>
          <a:blip r:embed="rId7">
            <a:alphaModFix amt="22000"/>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895030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5"/>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4" name="Google Shape;114;p15"/>
          <p:cNvSpPr txBox="1">
            <a:spLocks noGrp="1"/>
          </p:cNvSpPr>
          <p:nvPr>
            <p:ph type="title"/>
          </p:nvPr>
        </p:nvSpPr>
        <p:spPr>
          <a:xfrm>
            <a:off x="1782150" y="558096"/>
            <a:ext cx="86277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Montserrat"/>
              <a:buNone/>
            </a:pPr>
            <a:r>
              <a:rPr lang="en-US" sz="4000" b="1" i="0" u="none" strike="noStrike" cap="none" dirty="0" smtClean="0">
                <a:solidFill>
                  <a:srgbClr val="002060"/>
                </a:solidFill>
                <a:latin typeface="Calibri" panose="020F0502020204030204" pitchFamily="34" charset="0"/>
                <a:ea typeface="Montserrat"/>
                <a:cs typeface="Montserrat"/>
                <a:sym typeface="Montserrat"/>
              </a:rPr>
              <a:t>Building a business empire</a:t>
            </a:r>
            <a:r>
              <a:rPr lang="en-US" sz="4400" b="1" i="0" u="none" strike="noStrike" cap="none" dirty="0" smtClean="0">
                <a:solidFill>
                  <a:srgbClr val="002060"/>
                </a:solidFill>
                <a:latin typeface="Calibri" panose="020F0502020204030204" pitchFamily="34" charset="0"/>
                <a:ea typeface="Montserrat"/>
                <a:cs typeface="Montserrat"/>
                <a:sym typeface="Montserrat"/>
              </a:rPr>
              <a:t/>
            </a:r>
            <a:br>
              <a:rPr lang="en-US" sz="4400" b="1" i="0" u="none" strike="noStrike" cap="none" dirty="0" smtClean="0">
                <a:solidFill>
                  <a:srgbClr val="002060"/>
                </a:solidFill>
                <a:latin typeface="Calibri" panose="020F0502020204030204" pitchFamily="34" charset="0"/>
                <a:ea typeface="Montserrat"/>
                <a:cs typeface="Montserrat"/>
                <a:sym typeface="Montserrat"/>
              </a:rPr>
            </a:br>
            <a:r>
              <a:rPr lang="en-US" sz="4400" b="1" i="0" u="none" strike="noStrike" cap="none" dirty="0" smtClean="0">
                <a:solidFill>
                  <a:srgbClr val="002060"/>
                </a:solidFill>
                <a:latin typeface="Calibri" panose="020F0502020204030204" pitchFamily="34" charset="0"/>
                <a:ea typeface="Montserrat"/>
                <a:cs typeface="Montserrat"/>
                <a:sym typeface="Montserrat"/>
              </a:rPr>
              <a:t/>
            </a:r>
            <a:br>
              <a:rPr lang="en-US" sz="4400" b="1" i="0" u="none" strike="noStrike" cap="none" dirty="0" smtClean="0">
                <a:solidFill>
                  <a:srgbClr val="002060"/>
                </a:solidFill>
                <a:latin typeface="Calibri" panose="020F0502020204030204" pitchFamily="34" charset="0"/>
                <a:ea typeface="Montserrat"/>
                <a:cs typeface="Montserrat"/>
                <a:sym typeface="Montserrat"/>
              </a:rPr>
            </a:br>
            <a:r>
              <a:rPr lang="en-US" b="1" dirty="0" smtClean="0">
                <a:solidFill>
                  <a:schemeClr val="tx1"/>
                </a:solidFill>
                <a:latin typeface="Calibri" panose="020F0502020204030204" pitchFamily="34" charset="0"/>
                <a:ea typeface="Montserrat"/>
                <a:cs typeface="Montserrat"/>
                <a:sym typeface="Montserrat"/>
              </a:rPr>
              <a:t>Introduction</a:t>
            </a:r>
            <a:r>
              <a:rPr lang="en-US" sz="4400" b="1" i="0" u="none" strike="noStrike" cap="none" dirty="0" smtClean="0">
                <a:solidFill>
                  <a:srgbClr val="002060"/>
                </a:solidFill>
                <a:latin typeface="Calibri" panose="020F0502020204030204" pitchFamily="34" charset="0"/>
                <a:ea typeface="Montserrat"/>
                <a:cs typeface="Montserrat"/>
                <a:sym typeface="Montserrat"/>
              </a:rPr>
              <a:t> </a:t>
            </a:r>
            <a:endParaRPr sz="4400" b="1" i="0" u="none" strike="noStrike" cap="none" dirty="0">
              <a:solidFill>
                <a:srgbClr val="002060"/>
              </a:solidFill>
              <a:latin typeface="Calibri" panose="020F0502020204030204" pitchFamily="34" charset="0"/>
              <a:ea typeface="Montserrat"/>
              <a:cs typeface="Montserrat"/>
              <a:sym typeface="Montserrat"/>
            </a:endParaRPr>
          </a:p>
        </p:txBody>
      </p:sp>
      <p:sp>
        <p:nvSpPr>
          <p:cNvPr id="115" name="Google Shape;115;p15"/>
          <p:cNvSpPr txBox="1">
            <a:spLocks noGrp="1"/>
          </p:cNvSpPr>
          <p:nvPr>
            <p:ph type="body" idx="1"/>
          </p:nvPr>
        </p:nvSpPr>
        <p:spPr>
          <a:xfrm>
            <a:off x="1052380" y="2286690"/>
            <a:ext cx="10722000" cy="4134300"/>
          </a:xfrm>
          <a:prstGeom prst="rect">
            <a:avLst/>
          </a:prstGeom>
          <a:noFill/>
          <a:ln>
            <a:noFill/>
          </a:ln>
        </p:spPr>
        <p:txBody>
          <a:bodyPr spcFirstLastPara="1" wrap="square" lIns="91425" tIns="45700" rIns="91425" bIns="45700" anchor="t" anchorCtr="0">
            <a:noAutofit/>
          </a:bodyPr>
          <a:lstStyle/>
          <a:p>
            <a:pPr marL="285750" marR="0" lvl="0" indent="-222250" algn="l" rtl="0">
              <a:lnSpc>
                <a:spcPct val="100000"/>
              </a:lnSpc>
              <a:spcBef>
                <a:spcPts val="0"/>
              </a:spcBef>
              <a:spcAft>
                <a:spcPts val="0"/>
              </a:spcAft>
              <a:buClrTx/>
              <a:buSzPts val="1800"/>
              <a:buFont typeface="Montserrat"/>
              <a:buChar char="•"/>
            </a:pPr>
            <a:r>
              <a:rPr lang="en-US" sz="2400" dirty="0" smtClean="0">
                <a:solidFill>
                  <a:schemeClr val="tx1"/>
                </a:solidFill>
                <a:latin typeface="Calibri" panose="020F0502020204030204" pitchFamily="34" charset="0"/>
                <a:ea typeface="Montserrat"/>
                <a:cs typeface="Montserrat"/>
                <a:sym typeface="Montserrat"/>
              </a:rPr>
              <a:t>Good Morning Ladies and Gentlemen,</a:t>
            </a:r>
          </a:p>
          <a:p>
            <a:pPr marL="406400" indent="-342900">
              <a:lnSpc>
                <a:spcPct val="100000"/>
              </a:lnSpc>
              <a:spcBef>
                <a:spcPts val="0"/>
              </a:spcBef>
              <a:buClrTx/>
              <a:buSzPts val="1800"/>
            </a:pPr>
            <a:endParaRPr lang="en-US" sz="2400" dirty="0" smtClean="0">
              <a:solidFill>
                <a:schemeClr val="tx1"/>
              </a:solidFill>
              <a:latin typeface="Calibri" panose="020F0502020204030204" pitchFamily="34" charset="0"/>
              <a:ea typeface="Montserrat"/>
              <a:cs typeface="Montserrat"/>
              <a:sym typeface="Montserrat"/>
            </a:endParaRPr>
          </a:p>
          <a:p>
            <a:pPr marL="285750" marR="0" lvl="0" indent="-222250" algn="l" rtl="0">
              <a:lnSpc>
                <a:spcPct val="100000"/>
              </a:lnSpc>
              <a:spcBef>
                <a:spcPts val="0"/>
              </a:spcBef>
              <a:spcAft>
                <a:spcPts val="0"/>
              </a:spcAft>
              <a:buClrTx/>
              <a:buSzPts val="1800"/>
              <a:buFont typeface="Montserrat"/>
              <a:buChar char="•"/>
            </a:pPr>
            <a:r>
              <a:rPr lang="en-US" sz="2400" i="0" u="none" strike="noStrike" cap="none" dirty="0" smtClean="0">
                <a:solidFill>
                  <a:schemeClr val="tx1"/>
                </a:solidFill>
                <a:latin typeface="Calibri" panose="020F0502020204030204" pitchFamily="34" charset="0"/>
                <a:ea typeface="Montserrat"/>
                <a:cs typeface="Montserrat"/>
                <a:sym typeface="Montserrat"/>
              </a:rPr>
              <a:t>It is an honor to be invited to speak to </a:t>
            </a:r>
            <a:r>
              <a:rPr lang="en-US" sz="2400" dirty="0" smtClean="0">
                <a:solidFill>
                  <a:schemeClr val="tx1"/>
                </a:solidFill>
                <a:latin typeface="Calibri" panose="020F0502020204030204" pitchFamily="34" charset="0"/>
                <a:ea typeface="Montserrat"/>
                <a:cs typeface="Montserrat"/>
                <a:sym typeface="Montserrat"/>
              </a:rPr>
              <a:t>this distinguished gathering </a:t>
            </a:r>
            <a:r>
              <a:rPr lang="en-US" sz="2400" i="0" u="none" strike="noStrike" cap="none" dirty="0" smtClean="0">
                <a:solidFill>
                  <a:schemeClr val="tx1"/>
                </a:solidFill>
                <a:latin typeface="Calibri" panose="020F0502020204030204" pitchFamily="34" charset="0"/>
                <a:ea typeface="Montserrat"/>
                <a:cs typeface="Montserrat"/>
                <a:sym typeface="Montserrat"/>
              </a:rPr>
              <a:t>today. </a:t>
            </a:r>
          </a:p>
          <a:p>
            <a:pPr marL="285750" marR="0" lvl="0" indent="-222250" algn="l" rtl="0">
              <a:lnSpc>
                <a:spcPct val="100000"/>
              </a:lnSpc>
              <a:spcBef>
                <a:spcPts val="0"/>
              </a:spcBef>
              <a:spcAft>
                <a:spcPts val="0"/>
              </a:spcAft>
              <a:buClrTx/>
              <a:buSzPts val="1800"/>
              <a:buFont typeface="Montserrat"/>
              <a:buChar char="•"/>
            </a:pPr>
            <a:endParaRPr lang="en-US" sz="2400" dirty="0">
              <a:solidFill>
                <a:schemeClr val="tx1"/>
              </a:solidFill>
              <a:latin typeface="Calibri" panose="020F0502020204030204" pitchFamily="34" charset="0"/>
              <a:ea typeface="Montserrat"/>
              <a:cs typeface="Montserrat"/>
              <a:sym typeface="Montserrat"/>
            </a:endParaRPr>
          </a:p>
          <a:p>
            <a:pPr marL="285750" marR="0" lvl="0" indent="-222250" algn="l" rtl="0">
              <a:lnSpc>
                <a:spcPct val="100000"/>
              </a:lnSpc>
              <a:spcBef>
                <a:spcPts val="0"/>
              </a:spcBef>
              <a:spcAft>
                <a:spcPts val="0"/>
              </a:spcAft>
              <a:buClrTx/>
              <a:buSzPts val="1800"/>
              <a:buFont typeface="Montserrat"/>
              <a:buChar char="•"/>
            </a:pPr>
            <a:r>
              <a:rPr lang="en-US" sz="2400" i="0" u="none" strike="noStrike" cap="none" dirty="0" smtClean="0">
                <a:solidFill>
                  <a:schemeClr val="tx1"/>
                </a:solidFill>
                <a:latin typeface="Calibri" panose="020F0502020204030204" pitchFamily="34" charset="0"/>
                <a:ea typeface="Montserrat"/>
                <a:cs typeface="Montserrat"/>
                <a:sym typeface="Montserrat"/>
              </a:rPr>
              <a:t>I have been asked to share with you </a:t>
            </a:r>
            <a:r>
              <a:rPr lang="en-US" sz="2400" dirty="0" smtClean="0">
                <a:solidFill>
                  <a:schemeClr val="tx1"/>
                </a:solidFill>
                <a:latin typeface="Calibri" panose="020F0502020204030204" pitchFamily="34" charset="0"/>
                <a:ea typeface="Montserrat"/>
                <a:cs typeface="Montserrat"/>
                <a:sym typeface="Montserrat"/>
              </a:rPr>
              <a:t>my experience in building FDH Financial Holdings.</a:t>
            </a:r>
          </a:p>
          <a:p>
            <a:pPr marL="285750" marR="0" lvl="0" indent="-222250" algn="l" rtl="0">
              <a:lnSpc>
                <a:spcPct val="100000"/>
              </a:lnSpc>
              <a:spcBef>
                <a:spcPts val="0"/>
              </a:spcBef>
              <a:spcAft>
                <a:spcPts val="0"/>
              </a:spcAft>
              <a:buClrTx/>
              <a:buSzPts val="1800"/>
              <a:buFont typeface="Montserrat"/>
              <a:buChar char="•"/>
            </a:pPr>
            <a:endParaRPr lang="en-US" sz="2400" i="0" u="none" strike="noStrike" cap="none" dirty="0">
              <a:solidFill>
                <a:schemeClr val="tx1"/>
              </a:solidFill>
              <a:latin typeface="Calibri" panose="020F0502020204030204" pitchFamily="34" charset="0"/>
              <a:ea typeface="Montserrat"/>
              <a:cs typeface="Montserrat"/>
              <a:sym typeface="Montserrat"/>
            </a:endParaRPr>
          </a:p>
          <a:p>
            <a:pPr marL="285750" marR="0" lvl="0" indent="-222250" algn="l" rtl="0">
              <a:lnSpc>
                <a:spcPct val="100000"/>
              </a:lnSpc>
              <a:spcBef>
                <a:spcPts val="0"/>
              </a:spcBef>
              <a:spcAft>
                <a:spcPts val="0"/>
              </a:spcAft>
              <a:buClrTx/>
              <a:buSzPts val="1800"/>
              <a:buFont typeface="Montserrat"/>
              <a:buChar char="•"/>
            </a:pPr>
            <a:r>
              <a:rPr lang="en-US" sz="2400" dirty="0" smtClean="0">
                <a:solidFill>
                  <a:schemeClr val="tx1"/>
                </a:solidFill>
                <a:latin typeface="Calibri" panose="020F0502020204030204" pitchFamily="34" charset="0"/>
                <a:ea typeface="Montserrat"/>
                <a:cs typeface="Montserrat"/>
                <a:sym typeface="Montserrat"/>
              </a:rPr>
              <a:t>My focus will be on the hurdles and the opportunities and how the hurdles were overcome. </a:t>
            </a:r>
            <a:endParaRPr sz="2400" i="0" u="none" strike="noStrike" cap="none" dirty="0">
              <a:solidFill>
                <a:schemeClr val="tx1"/>
              </a:solidFill>
              <a:latin typeface="Calibri" panose="020F0502020204030204" pitchFamily="34" charset="0"/>
              <a:ea typeface="Montserrat"/>
              <a:cs typeface="Montserrat"/>
              <a:sym typeface="Montserrat"/>
            </a:endParaRPr>
          </a:p>
        </p:txBody>
      </p:sp>
      <p:cxnSp>
        <p:nvCxnSpPr>
          <p:cNvPr id="116" name="Google Shape;116;p15"/>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117" name="Google Shape;117;p15"/>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18" name="Google Shape;118;p15"/>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119" name="Google Shape;119;p15"/>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rot="1890339">
            <a:off x="348308" y="112760"/>
            <a:ext cx="1388550" cy="1388550"/>
          </a:xfrm>
          <a:prstGeom prst="rect">
            <a:avLst/>
          </a:prstGeom>
          <a:noFill/>
          <a:ln>
            <a:noFill/>
          </a:ln>
        </p:spPr>
      </p:pic>
      <p:pic>
        <p:nvPicPr>
          <p:cNvPr id="9" name="Google Shape;283;p29"/>
          <p:cNvPicPr preferRelativeResize="0"/>
          <p:nvPr/>
        </p:nvPicPr>
        <p:blipFill>
          <a:blip r:embed="rId5">
            <a:alphaModFix amt="22000"/>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pic>
        <p:nvPicPr>
          <p:cNvPr id="3" name="Picture 2"/>
          <p:cNvPicPr>
            <a:picLocks noChangeAspect="1"/>
          </p:cNvPicPr>
          <p:nvPr/>
        </p:nvPicPr>
        <p:blipFill>
          <a:blip r:embed="rId7"/>
          <a:stretch>
            <a:fillRect/>
          </a:stretch>
        </p:blipFill>
        <p:spPr>
          <a:xfrm>
            <a:off x="9998242" y="0"/>
            <a:ext cx="2193758" cy="1804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510299" y="173950"/>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bank</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968700" y="1314275"/>
            <a:ext cx="11094668" cy="6295242"/>
          </a:xfrm>
          <a:prstGeom prst="rect">
            <a:avLst/>
          </a:prstGeom>
          <a:noFill/>
          <a:ln>
            <a:noFill/>
          </a:ln>
        </p:spPr>
        <p:txBody>
          <a:bodyPr spcFirstLastPara="1" wrap="square" lIns="91425" tIns="45700" rIns="91425" bIns="45700" anchor="t" anchorCtr="0">
            <a:noAutofit/>
          </a:bodyPr>
          <a:lstStyle/>
          <a:p>
            <a:pPr algn="just"/>
            <a:r>
              <a:rPr lang="en-US" sz="2000" dirty="0" smtClean="0"/>
              <a:t>Having abandoned the Nedbank acquisition, the </a:t>
            </a:r>
            <a:r>
              <a:rPr lang="en-US" sz="2000" dirty="0"/>
              <a:t>listing process </a:t>
            </a:r>
            <a:r>
              <a:rPr lang="en-US" sz="2000" dirty="0" smtClean="0"/>
              <a:t>commenced in earnest. </a:t>
            </a:r>
          </a:p>
          <a:p>
            <a:pPr algn="just"/>
            <a:r>
              <a:rPr lang="en-US" sz="2000" dirty="0" smtClean="0"/>
              <a:t>The </a:t>
            </a:r>
            <a:r>
              <a:rPr lang="en-US" sz="2000" dirty="0"/>
              <a:t>Malawi Stock Exchange granted </a:t>
            </a:r>
            <a:r>
              <a:rPr lang="en-US" sz="2000" dirty="0" smtClean="0"/>
              <a:t>Provisional </a:t>
            </a:r>
            <a:r>
              <a:rPr lang="en-US" sz="2000" dirty="0"/>
              <a:t>approval for the listing process including the listing </a:t>
            </a:r>
            <a:r>
              <a:rPr lang="en-US" sz="2000" dirty="0" smtClean="0"/>
              <a:t>date full details were:</a:t>
            </a:r>
          </a:p>
          <a:p>
            <a:pPr lvl="1" algn="just"/>
            <a:r>
              <a:rPr lang="en-GB" sz="2000" b="1" dirty="0"/>
              <a:t>Offer opens:					Monday, 9 July 2007 at 08:00</a:t>
            </a:r>
            <a:endParaRPr lang="en-US" sz="2000" b="1" dirty="0"/>
          </a:p>
          <a:p>
            <a:pPr lvl="1" algn="just"/>
            <a:r>
              <a:rPr lang="en-GB" sz="2000" b="1" dirty="0"/>
              <a:t>Offer closes:					Friday, 3 August 2007 at 15:00</a:t>
            </a:r>
            <a:endParaRPr lang="en-US" sz="2000" b="1" dirty="0"/>
          </a:p>
          <a:p>
            <a:pPr lvl="1" algn="just"/>
            <a:r>
              <a:rPr lang="en-GB" sz="2000" b="1" dirty="0"/>
              <a:t>Proposed listing date:		</a:t>
            </a:r>
            <a:r>
              <a:rPr lang="en-GB" sz="2000" b="1" dirty="0" smtClean="0"/>
              <a:t>	</a:t>
            </a:r>
            <a:r>
              <a:rPr lang="en-GB" sz="2000" b="1" dirty="0"/>
              <a:t>	Monday, 13 August 2007</a:t>
            </a:r>
            <a:endParaRPr lang="en-US" sz="2000" b="1" dirty="0"/>
          </a:p>
          <a:p>
            <a:pPr algn="just"/>
            <a:r>
              <a:rPr lang="en-GB" sz="2000" dirty="0" smtClean="0"/>
              <a:t>The initial public offering (IPO) was for the subscription of 205,714,286 ordinary shares of a nominal value of 25 tambala each in the share capital of First Discount House Limited at an offer price of MWK1.30 per share. We were therefore planning to raise Mwk</a:t>
            </a:r>
            <a:r>
              <a:rPr lang="en-GB" sz="2000" dirty="0"/>
              <a:t>267, </a:t>
            </a:r>
            <a:r>
              <a:rPr lang="en-GB" sz="2000" dirty="0" smtClean="0"/>
              <a:t>428,572.00.</a:t>
            </a:r>
          </a:p>
          <a:p>
            <a:pPr algn="just"/>
            <a:r>
              <a:rPr lang="en-US" sz="2000" dirty="0"/>
              <a:t>Transactions Advisors were appointed, Prospectuses were printed, the </a:t>
            </a:r>
            <a:r>
              <a:rPr lang="en-US" sz="2000" dirty="0" smtClean="0"/>
              <a:t>IPO </a:t>
            </a:r>
            <a:r>
              <a:rPr lang="en-US" sz="2000" dirty="0"/>
              <a:t>launch date was </a:t>
            </a:r>
            <a:r>
              <a:rPr lang="en-US" sz="2000" dirty="0" smtClean="0"/>
              <a:t>set, </a:t>
            </a:r>
            <a:r>
              <a:rPr lang="en-US" sz="2000" dirty="0"/>
              <a:t>invitations were sent out and excitement was very high and everything was moving right. </a:t>
            </a:r>
          </a:p>
          <a:p>
            <a:endParaRPr lang="en-US" sz="2000" dirty="0" smtClean="0"/>
          </a:p>
          <a:p>
            <a:endParaRPr lang="en-US" sz="2000" dirty="0" smtClean="0"/>
          </a:p>
          <a:p>
            <a:pPr marL="50800" lvl="0" indent="0">
              <a:buNone/>
            </a:pPr>
            <a:endParaRPr lang="en-US" sz="2000" dirty="0"/>
          </a:p>
          <a:p>
            <a:pPr marL="285750" lvl="0" indent="-260350">
              <a:lnSpc>
                <a:spcPct val="100000"/>
              </a:lnSpc>
              <a:buClr>
                <a:srgbClr val="FFFFFF"/>
              </a:buClr>
              <a:buSzPts val="2000"/>
              <a:buFont typeface="Montserrat"/>
              <a:buChar char="•"/>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9215393" y="1"/>
            <a:ext cx="2976607" cy="1314274"/>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067870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110707" y="410000"/>
            <a:ext cx="7843501" cy="72047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bank</a:t>
            </a:r>
            <a:endParaRPr sz="3200" b="1" i="0" u="none" strike="noStrike" cap="none" dirty="0">
              <a:solidFill>
                <a:srgbClr val="002060"/>
              </a:solidFill>
              <a:latin typeface="Calibri" panose="020F0502020204030204" pitchFamily="34" charset="0"/>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3967089" y="4454821"/>
            <a:ext cx="2700998" cy="1531319"/>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87" name="Google Shape;187;p21"/>
          <p:cNvSpPr txBox="1">
            <a:spLocks noGrp="1"/>
          </p:cNvSpPr>
          <p:nvPr>
            <p:ph type="body" idx="1"/>
          </p:nvPr>
        </p:nvSpPr>
        <p:spPr>
          <a:xfrm>
            <a:off x="838200" y="1423024"/>
            <a:ext cx="11094668" cy="6063595"/>
          </a:xfrm>
          <a:prstGeom prst="rect">
            <a:avLst/>
          </a:prstGeom>
          <a:noFill/>
          <a:ln>
            <a:noFill/>
          </a:ln>
        </p:spPr>
        <p:txBody>
          <a:bodyPr spcFirstLastPara="1" wrap="square" lIns="91425" tIns="45700" rIns="91425" bIns="45700" anchor="t" anchorCtr="0">
            <a:noAutofit/>
          </a:bodyPr>
          <a:lstStyle/>
          <a:p>
            <a:r>
              <a:rPr lang="en-US" sz="2400" dirty="0" smtClean="0"/>
              <a:t>Then Murphy’s Law hit: “If anything can go wrong it will always go wrong”. So it did.</a:t>
            </a:r>
          </a:p>
          <a:p>
            <a:r>
              <a:rPr lang="en-US" sz="2400" dirty="0" smtClean="0"/>
              <a:t>A </a:t>
            </a:r>
            <a:r>
              <a:rPr lang="en-US" sz="2400" dirty="0"/>
              <a:t>day before the </a:t>
            </a:r>
            <a:r>
              <a:rPr lang="en-US" sz="2400" dirty="0" smtClean="0"/>
              <a:t>IPO launch date of 4</a:t>
            </a:r>
            <a:r>
              <a:rPr lang="en-US" sz="2400" dirty="0" smtClean="0">
                <a:solidFill>
                  <a:schemeClr val="tx1"/>
                </a:solidFill>
              </a:rPr>
              <a:t> July 2007</a:t>
            </a:r>
            <a:r>
              <a:rPr lang="en-US" sz="2400" dirty="0" smtClean="0"/>
              <a:t>, </a:t>
            </a:r>
            <a:r>
              <a:rPr lang="en-US" sz="2400" dirty="0"/>
              <a:t>I </a:t>
            </a:r>
            <a:r>
              <a:rPr lang="en-US" sz="2400" dirty="0" smtClean="0"/>
              <a:t>received a </a:t>
            </a:r>
            <a:r>
              <a:rPr lang="en-US" sz="2400" dirty="0"/>
              <a:t>letter from the Malawi Stock Exchange that the </a:t>
            </a:r>
            <a:r>
              <a:rPr lang="en-US" sz="2400" dirty="0" smtClean="0"/>
              <a:t>“FINAL” </a:t>
            </a:r>
            <a:r>
              <a:rPr lang="en-US" sz="2400" dirty="0"/>
              <a:t>approval had not been granted by the Board of the Malawi Stock </a:t>
            </a:r>
            <a:r>
              <a:rPr lang="en-US" sz="2400" dirty="0" smtClean="0"/>
              <a:t>Exchange to proceed with the Listing!!!. </a:t>
            </a:r>
          </a:p>
          <a:p>
            <a:r>
              <a:rPr lang="en-US" sz="2400" b="1" i="1" dirty="0" smtClean="0"/>
              <a:t>The </a:t>
            </a:r>
            <a:r>
              <a:rPr lang="en-US" sz="2400" b="1" i="1" dirty="0"/>
              <a:t>launch </a:t>
            </a:r>
            <a:r>
              <a:rPr lang="en-US" sz="2400" b="1" i="1" dirty="0" smtClean="0"/>
              <a:t>and listing could </a:t>
            </a:r>
            <a:r>
              <a:rPr lang="en-US" sz="2400" b="1" i="1" dirty="0"/>
              <a:t>not go ahead.</a:t>
            </a:r>
            <a:r>
              <a:rPr lang="en-US" sz="2400" dirty="0"/>
              <a:t> </a:t>
            </a:r>
            <a:endParaRPr lang="en-US" sz="2400" dirty="0" smtClean="0"/>
          </a:p>
          <a:p>
            <a:r>
              <a:rPr lang="en-US" sz="2400" dirty="0" smtClean="0"/>
              <a:t>At this stage we had </a:t>
            </a:r>
            <a:r>
              <a:rPr lang="en-US" sz="2400" dirty="0"/>
              <a:t>already set everything up including the printing of </a:t>
            </a:r>
            <a:r>
              <a:rPr lang="en-US" sz="2400" dirty="0" smtClean="0"/>
              <a:t>3,000 prospectuses,  the venue Mount Soche Hotel paid for, Invitations sent out to 300 guests etc. </a:t>
            </a:r>
          </a:p>
          <a:p>
            <a:pPr marL="25400" lvl="0" indent="0">
              <a:lnSpc>
                <a:spcPct val="100000"/>
              </a:lnSpc>
              <a:buClr>
                <a:srgbClr val="FFFFFF"/>
              </a:buClr>
              <a:buSzPts val="2000"/>
              <a:buNone/>
            </a:pPr>
            <a:endParaRPr lang="en-US" sz="2000" dirty="0" smtClean="0">
              <a:solidFill>
                <a:schemeClr val="tx1"/>
              </a:solidFill>
              <a:latin typeface="Montserrat"/>
              <a:ea typeface="Montserrat"/>
              <a:cs typeface="Montserrat"/>
              <a:sym typeface="Montserrat"/>
            </a:endParaRPr>
          </a:p>
        </p:txBody>
      </p:sp>
      <p:pic>
        <p:nvPicPr>
          <p:cNvPr id="13"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98487" y="108749"/>
            <a:ext cx="1140325" cy="1140325"/>
          </a:xfrm>
          <a:prstGeom prst="rect">
            <a:avLst/>
          </a:prstGeom>
          <a:noFill/>
          <a:ln>
            <a:noFill/>
          </a:ln>
        </p:spPr>
      </p:pic>
      <p:pic>
        <p:nvPicPr>
          <p:cNvPr id="11"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991069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72047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bank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87" name="Google Shape;187;p21"/>
          <p:cNvSpPr txBox="1">
            <a:spLocks noGrp="1"/>
          </p:cNvSpPr>
          <p:nvPr>
            <p:ph type="body" idx="1"/>
          </p:nvPr>
        </p:nvSpPr>
        <p:spPr>
          <a:xfrm>
            <a:off x="968700" y="1068377"/>
            <a:ext cx="11094668" cy="6063595"/>
          </a:xfrm>
          <a:prstGeom prst="rect">
            <a:avLst/>
          </a:prstGeom>
          <a:noFill/>
          <a:ln>
            <a:noFill/>
          </a:ln>
        </p:spPr>
        <p:txBody>
          <a:bodyPr spcFirstLastPara="1" wrap="square" lIns="91425" tIns="45700" rIns="91425" bIns="45700" anchor="t" anchorCtr="0">
            <a:noAutofit/>
          </a:bodyPr>
          <a:lstStyle/>
          <a:p>
            <a:r>
              <a:rPr lang="en-US" sz="2400" dirty="0" smtClean="0"/>
              <a:t>At that stage fees and costs already committed and paid or yet to be paid totaled </a:t>
            </a:r>
            <a:r>
              <a:rPr lang="en-US" sz="2400" dirty="0"/>
              <a:t> </a:t>
            </a:r>
            <a:r>
              <a:rPr lang="en-US" sz="2400" dirty="0" smtClean="0"/>
              <a:t>Mwk23,790,920.33. </a:t>
            </a:r>
          </a:p>
          <a:p>
            <a:r>
              <a:rPr lang="en-US" sz="2400" dirty="0" smtClean="0"/>
              <a:t>And that went </a:t>
            </a:r>
            <a:r>
              <a:rPr lang="en-US" sz="2400" dirty="0"/>
              <a:t>down the drain just like that</a:t>
            </a:r>
            <a:r>
              <a:rPr lang="en-US" sz="2400" dirty="0" smtClean="0"/>
              <a:t>!!! </a:t>
            </a:r>
          </a:p>
          <a:p>
            <a:r>
              <a:rPr lang="en-US" sz="2400" dirty="0" smtClean="0"/>
              <a:t>This figure ended up at Mwk26 Million by the time all bills had been paid.</a:t>
            </a:r>
          </a:p>
          <a:p>
            <a:r>
              <a:rPr lang="en-US" sz="2400" dirty="0" smtClean="0"/>
              <a:t>That </a:t>
            </a:r>
            <a:r>
              <a:rPr lang="en-US" sz="2400" dirty="0"/>
              <a:t>was the biggest </a:t>
            </a:r>
            <a:r>
              <a:rPr lang="en-US" sz="2400" dirty="0" smtClean="0"/>
              <a:t>frustration ever in my life. </a:t>
            </a:r>
          </a:p>
          <a:p>
            <a:r>
              <a:rPr lang="en-US" sz="2400" dirty="0" smtClean="0"/>
              <a:t>I just wanted the earth to open up and swallow me fully knowing the reputation consequences for me personally and the First Discount House brand.</a:t>
            </a:r>
          </a:p>
          <a:p>
            <a:pPr marL="25400" lvl="0" indent="0">
              <a:lnSpc>
                <a:spcPct val="100000"/>
              </a:lnSpc>
              <a:buClr>
                <a:srgbClr val="FFFFFF"/>
              </a:buClr>
              <a:buSzPts val="2000"/>
              <a:buNone/>
            </a:pPr>
            <a:endParaRPr lang="en-US" sz="2000" dirty="0" smtClean="0">
              <a:solidFill>
                <a:schemeClr val="tx1"/>
              </a:solidFill>
              <a:latin typeface="Montserrat"/>
              <a:ea typeface="Montserrat"/>
              <a:cs typeface="Montserrat"/>
              <a:sym typeface="Montserrat"/>
            </a:endParaRPr>
          </a:p>
        </p:txBody>
      </p:sp>
      <p:pic>
        <p:nvPicPr>
          <p:cNvPr id="13"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698487" y="108749"/>
            <a:ext cx="1140325" cy="1140325"/>
          </a:xfrm>
          <a:prstGeom prst="rect">
            <a:avLst/>
          </a:prstGeom>
          <a:noFill/>
          <a:ln>
            <a:noFill/>
          </a:ln>
        </p:spPr>
      </p:pic>
      <p:pic>
        <p:nvPicPr>
          <p:cNvPr id="3" name="Picture 2"/>
          <p:cNvPicPr>
            <a:picLocks noChangeAspect="1"/>
          </p:cNvPicPr>
          <p:nvPr/>
        </p:nvPicPr>
        <p:blipFill>
          <a:blip r:embed="rId5"/>
          <a:stretch>
            <a:fillRect/>
          </a:stretch>
        </p:blipFill>
        <p:spPr>
          <a:xfrm>
            <a:off x="3702915" y="4192792"/>
            <a:ext cx="3913971" cy="1891554"/>
          </a:xfrm>
          <a:prstGeom prst="rect">
            <a:avLst/>
          </a:prstGeom>
        </p:spPr>
      </p:pic>
      <p:pic>
        <p:nvPicPr>
          <p:cNvPr id="11"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82426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357348" y="133460"/>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bank</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968700" y="836731"/>
            <a:ext cx="11094668" cy="6295242"/>
          </a:xfrm>
          <a:prstGeom prst="rect">
            <a:avLst/>
          </a:prstGeom>
          <a:noFill/>
          <a:ln>
            <a:noFill/>
          </a:ln>
        </p:spPr>
        <p:txBody>
          <a:bodyPr spcFirstLastPara="1" wrap="square" lIns="91425" tIns="45700" rIns="91425" bIns="45700" anchor="t" anchorCtr="0">
            <a:noAutofit/>
          </a:bodyPr>
          <a:lstStyle/>
          <a:p>
            <a:pPr marL="50800" indent="0">
              <a:buNone/>
            </a:pPr>
            <a:endParaRPr lang="en-US" sz="2000" dirty="0"/>
          </a:p>
          <a:p>
            <a:r>
              <a:rPr lang="en-US" sz="2000" dirty="0" smtClean="0"/>
              <a:t>My Personal Assistant had </a:t>
            </a:r>
            <a:r>
              <a:rPr lang="en-US" sz="2000" dirty="0"/>
              <a:t>to call around 300 guests to </a:t>
            </a:r>
            <a:r>
              <a:rPr lang="en-US" sz="2000" dirty="0" smtClean="0"/>
              <a:t>inform them of the cancellation of the listing and the IPO launch cocktail at Mount Soche Hotel the following day. </a:t>
            </a:r>
          </a:p>
          <a:p>
            <a:r>
              <a:rPr lang="en-US" sz="2000" dirty="0" smtClean="0"/>
              <a:t>Needless to say she could not manage to reach all invited guests. </a:t>
            </a:r>
          </a:p>
          <a:p>
            <a:r>
              <a:rPr lang="en-US" sz="2000" dirty="0" smtClean="0"/>
              <a:t>Even though we placed newspaper adverts we still did not reach everybody. </a:t>
            </a:r>
          </a:p>
          <a:p>
            <a:r>
              <a:rPr lang="en-US" sz="2000" dirty="0" smtClean="0"/>
              <a:t>A lot of guests showed up for the aborted Cocktail. </a:t>
            </a:r>
          </a:p>
          <a:p>
            <a:r>
              <a:rPr lang="en-US" sz="2000" dirty="0" smtClean="0"/>
              <a:t>It was a huge embarrassment. </a:t>
            </a:r>
          </a:p>
          <a:p>
            <a:r>
              <a:rPr lang="en-US" sz="2000" dirty="0" smtClean="0"/>
              <a:t>I </a:t>
            </a:r>
            <a:r>
              <a:rPr lang="en-US" sz="2000" dirty="0"/>
              <a:t>had to cancel the hotel booking for the event and call off all the other arrangements which </a:t>
            </a:r>
            <a:r>
              <a:rPr lang="en-US" sz="2000" dirty="0" smtClean="0"/>
              <a:t>had already been finalised</a:t>
            </a:r>
            <a:r>
              <a:rPr lang="en-US" sz="2000" dirty="0"/>
              <a:t>. </a:t>
            </a:r>
            <a:endParaRPr lang="en-US" sz="2000" dirty="0" smtClean="0"/>
          </a:p>
          <a:p>
            <a:pPr marL="25400" lvl="0" indent="0">
              <a:lnSpc>
                <a:spcPct val="100000"/>
              </a:lnSpc>
              <a:buClr>
                <a:srgbClr val="FFFFFF"/>
              </a:buClr>
              <a:buSzPts val="2000"/>
              <a:buNone/>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3840480" y="4200258"/>
            <a:ext cx="4093698" cy="1857111"/>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264687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3621088" y="173950"/>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Setting up a bank</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968700" y="836731"/>
            <a:ext cx="11094668" cy="6295242"/>
          </a:xfrm>
          <a:prstGeom prst="rect">
            <a:avLst/>
          </a:prstGeom>
          <a:noFill/>
          <a:ln>
            <a:noFill/>
          </a:ln>
        </p:spPr>
        <p:txBody>
          <a:bodyPr spcFirstLastPara="1" wrap="square" lIns="91425" tIns="45700" rIns="91425" bIns="45700" anchor="t" anchorCtr="0">
            <a:noAutofit/>
          </a:bodyPr>
          <a:lstStyle/>
          <a:p>
            <a:pPr marL="50800" indent="0">
              <a:buNone/>
            </a:pPr>
            <a:endParaRPr lang="en-US" sz="2000" dirty="0"/>
          </a:p>
          <a:p>
            <a:r>
              <a:rPr lang="en-US" sz="2000" dirty="0" smtClean="0"/>
              <a:t>For the following 5 working days from July 9 2007 I went to the office, locked myself up and sat and did nothing, failing to face my Board, Employees and the Public.  </a:t>
            </a:r>
          </a:p>
          <a:p>
            <a:r>
              <a:rPr lang="en-US" sz="2000" dirty="0" smtClean="0"/>
              <a:t>I remembered my favorite verse Romans 8:28,  got </a:t>
            </a:r>
            <a:r>
              <a:rPr lang="en-US" sz="2000" dirty="0"/>
              <a:t>over </a:t>
            </a:r>
            <a:r>
              <a:rPr lang="en-US" sz="2000" dirty="0" smtClean="0"/>
              <a:t>this </a:t>
            </a:r>
            <a:r>
              <a:rPr lang="en-US" sz="2000" dirty="0"/>
              <a:t>and as they say, the rest is history. </a:t>
            </a:r>
            <a:endParaRPr lang="en-US" sz="2000" dirty="0" smtClean="0"/>
          </a:p>
          <a:p>
            <a:r>
              <a:rPr lang="en-US" sz="2000" dirty="0" smtClean="0"/>
              <a:t>We went back to the drawing board and got </a:t>
            </a:r>
            <a:r>
              <a:rPr lang="en-US" sz="2000" dirty="0"/>
              <a:t>a banking license on the </a:t>
            </a:r>
            <a:r>
              <a:rPr lang="en-US" sz="2000" dirty="0" smtClean="0"/>
              <a:t>27 November </a:t>
            </a:r>
            <a:r>
              <a:rPr lang="en-US" sz="2000" dirty="0"/>
              <a:t>2007 and </a:t>
            </a:r>
            <a:r>
              <a:rPr lang="en-US" sz="2000" dirty="0" smtClean="0"/>
              <a:t>the FDH Bank opened for business on </a:t>
            </a:r>
            <a:r>
              <a:rPr lang="en-US" sz="2000" dirty="0"/>
              <a:t>the </a:t>
            </a:r>
            <a:r>
              <a:rPr lang="en-US" sz="2000" dirty="0" smtClean="0"/>
              <a:t>15 July </a:t>
            </a:r>
            <a:r>
              <a:rPr lang="en-US" sz="2000" dirty="0"/>
              <a:t>2008</a:t>
            </a:r>
            <a:r>
              <a:rPr lang="en-US" sz="2000" dirty="0" smtClean="0"/>
              <a:t>. </a:t>
            </a:r>
            <a:endParaRPr lang="en-US" sz="2000" dirty="0"/>
          </a:p>
          <a:p>
            <a:r>
              <a:rPr lang="en-US" sz="2000" dirty="0" smtClean="0">
                <a:solidFill>
                  <a:schemeClr val="tx1"/>
                </a:solidFill>
              </a:rPr>
              <a:t>The shareholders loaned MWk215 million to FDH Financial Holdings Limited for the Capital. </a:t>
            </a:r>
          </a:p>
          <a:p>
            <a:r>
              <a:rPr lang="en-US" sz="2000" dirty="0" smtClean="0"/>
              <a:t>Our </a:t>
            </a:r>
            <a:r>
              <a:rPr lang="en-US" sz="2000" dirty="0"/>
              <a:t>bank has been growing </a:t>
            </a:r>
            <a:r>
              <a:rPr lang="en-US" sz="2000" dirty="0" smtClean="0"/>
              <a:t>since and the story of FDH Bank is now well documented.</a:t>
            </a:r>
            <a:endParaRPr lang="en-US" sz="2000" dirty="0"/>
          </a:p>
          <a:p>
            <a:pPr marL="25400" lvl="0" indent="0">
              <a:lnSpc>
                <a:spcPct val="100000"/>
              </a:lnSpc>
              <a:buClr>
                <a:srgbClr val="FFFFFF"/>
              </a:buClr>
              <a:buSzPts val="2000"/>
              <a:buNone/>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4312188" y="4234375"/>
            <a:ext cx="3905250" cy="1796433"/>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71410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457783" y="42970"/>
            <a:ext cx="11257391" cy="101127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Expanding the bank: Acquisition of MSB Bank</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968700" y="714103"/>
            <a:ext cx="11430000" cy="4105482"/>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1000"/>
              </a:spcBef>
              <a:spcAft>
                <a:spcPts val="0"/>
              </a:spcAft>
              <a:buClr>
                <a:srgbClr val="FFFFFF"/>
              </a:buClr>
              <a:buSzPts val="2000"/>
              <a:buNone/>
            </a:pPr>
            <a:endParaRPr lang="en-US" sz="2000" dirty="0" smtClean="0">
              <a:solidFill>
                <a:schemeClr val="tx1"/>
              </a:solidFill>
              <a:latin typeface="Montserrat"/>
              <a:ea typeface="Montserrat"/>
              <a:cs typeface="Montserrat"/>
              <a:sym typeface="Montserrat"/>
            </a:endParaRPr>
          </a:p>
          <a:p>
            <a:pPr marL="25400" marR="0" lvl="0" indent="0" algn="l" rtl="0">
              <a:lnSpc>
                <a:spcPct val="100000"/>
              </a:lnSpc>
              <a:spcBef>
                <a:spcPts val="1000"/>
              </a:spcBef>
              <a:spcAft>
                <a:spcPts val="0"/>
              </a:spcAft>
              <a:buClr>
                <a:srgbClr val="FFFFFF"/>
              </a:buClr>
              <a:buSzPts val="2000"/>
              <a:buNone/>
            </a:pPr>
            <a:r>
              <a:rPr lang="en-US" sz="1800" dirty="0" smtClean="0">
                <a:solidFill>
                  <a:schemeClr val="tx1"/>
                </a:solidFill>
                <a:latin typeface="Montserrat"/>
                <a:ea typeface="Montserrat"/>
                <a:cs typeface="Montserrat"/>
                <a:sym typeface="Montserrat"/>
              </a:rPr>
              <a:t>The justification for acquiring MSB Bank:</a:t>
            </a:r>
          </a:p>
          <a:p>
            <a:pPr marL="368300" indent="-342900">
              <a:lnSpc>
                <a:spcPct val="100000"/>
              </a:lnSpc>
              <a:buClr>
                <a:schemeClr val="tx1"/>
              </a:buClr>
              <a:buSzPts val="2000"/>
            </a:pPr>
            <a:r>
              <a:rPr lang="en-US" sz="1800" dirty="0" smtClean="0">
                <a:solidFill>
                  <a:schemeClr val="tx1"/>
                </a:solidFill>
                <a:latin typeface="Montserrat"/>
                <a:ea typeface="Montserrat"/>
                <a:cs typeface="Montserrat"/>
                <a:sym typeface="Montserrat"/>
              </a:rPr>
              <a:t>FDH Bank had a big dream – Vision to lead in Malawi and Southern Africa.</a:t>
            </a:r>
          </a:p>
          <a:p>
            <a:pPr marL="368300" indent="-342900">
              <a:lnSpc>
                <a:spcPct val="100000"/>
              </a:lnSpc>
              <a:buClr>
                <a:schemeClr val="tx1"/>
              </a:buClr>
              <a:buSzPts val="2000"/>
            </a:pPr>
            <a:r>
              <a:rPr lang="en-US" sz="1800" i="0" u="none" strike="noStrike" cap="none" dirty="0" smtClean="0">
                <a:solidFill>
                  <a:schemeClr val="tx1"/>
                </a:solidFill>
                <a:latin typeface="Montserrat"/>
                <a:ea typeface="Montserrat"/>
                <a:cs typeface="Montserrat"/>
                <a:sym typeface="Montserrat"/>
              </a:rPr>
              <a:t>Needed a huge customer deposit base.</a:t>
            </a:r>
          </a:p>
          <a:p>
            <a:pPr marL="368300" indent="-342900">
              <a:lnSpc>
                <a:spcPct val="100000"/>
              </a:lnSpc>
              <a:buClr>
                <a:schemeClr val="tx1"/>
              </a:buClr>
              <a:buSzPts val="2000"/>
            </a:pPr>
            <a:r>
              <a:rPr lang="en-US" sz="1800" dirty="0" smtClean="0">
                <a:solidFill>
                  <a:schemeClr val="tx1"/>
                </a:solidFill>
                <a:latin typeface="Montserrat"/>
                <a:ea typeface="Montserrat"/>
                <a:cs typeface="Montserrat"/>
                <a:sym typeface="Montserrat"/>
              </a:rPr>
              <a:t>Needed a huge network of branches to drive a digital strategy and penetrate the rural areas.</a:t>
            </a:r>
          </a:p>
          <a:p>
            <a:pPr marL="368300" indent="-342900">
              <a:lnSpc>
                <a:spcPct val="100000"/>
              </a:lnSpc>
              <a:buClr>
                <a:schemeClr val="tx1"/>
              </a:buClr>
              <a:buSzPts val="2000"/>
            </a:pPr>
            <a:r>
              <a:rPr lang="en-US" sz="1800" i="0" u="none" strike="noStrike" cap="none" dirty="0" smtClean="0">
                <a:solidFill>
                  <a:schemeClr val="tx1"/>
                </a:solidFill>
                <a:latin typeface="Montserrat"/>
                <a:ea typeface="Montserrat"/>
                <a:cs typeface="Montserrat"/>
                <a:sym typeface="Montserrat"/>
              </a:rPr>
              <a:t>Needed scale to favorably compete for Government, International and Local non-government </a:t>
            </a:r>
            <a:r>
              <a:rPr lang="en-US" sz="1800" i="0" u="none" strike="noStrike" cap="none" dirty="0" err="1" smtClean="0">
                <a:solidFill>
                  <a:schemeClr val="tx1"/>
                </a:solidFill>
                <a:latin typeface="Montserrat"/>
                <a:ea typeface="Montserrat"/>
                <a:cs typeface="Montserrat"/>
                <a:sym typeface="Montserrat"/>
              </a:rPr>
              <a:t>organisations</a:t>
            </a:r>
            <a:r>
              <a:rPr lang="en-US" sz="1800" i="0" u="none" strike="noStrike" cap="none" dirty="0" smtClean="0">
                <a:solidFill>
                  <a:schemeClr val="tx1"/>
                </a:solidFill>
                <a:latin typeface="Montserrat"/>
                <a:ea typeface="Montserrat"/>
                <a:cs typeface="Montserrat"/>
                <a:sym typeface="Montserrat"/>
              </a:rPr>
              <a:t>.</a:t>
            </a:r>
          </a:p>
          <a:p>
            <a:pPr marL="368300" indent="-342900">
              <a:lnSpc>
                <a:spcPct val="100000"/>
              </a:lnSpc>
              <a:buClr>
                <a:schemeClr val="tx1"/>
              </a:buClr>
              <a:buSzPts val="2000"/>
            </a:pPr>
            <a:r>
              <a:rPr lang="en-US" sz="1800" dirty="0" smtClean="0">
                <a:solidFill>
                  <a:schemeClr val="tx1"/>
                </a:solidFill>
                <a:latin typeface="Montserrat"/>
                <a:ea typeface="Montserrat"/>
                <a:cs typeface="Montserrat"/>
                <a:sym typeface="Montserrat"/>
              </a:rPr>
              <a:t>To achieve this growth organically it was projected we would take up to 10 years. So we went for MSB.</a:t>
            </a:r>
            <a:endParaRPr lang="en-US" sz="1800" i="0" u="none" strike="noStrike" cap="none" dirty="0" smtClean="0">
              <a:solidFill>
                <a:schemeClr val="tx1"/>
              </a:solidFill>
              <a:latin typeface="Montserrat"/>
              <a:ea typeface="Montserrat"/>
              <a:cs typeface="Montserrat"/>
              <a:sym typeface="Montserrat"/>
            </a:endParaRPr>
          </a:p>
          <a:p>
            <a:pPr marL="368300" indent="-342900">
              <a:lnSpc>
                <a:spcPct val="100000"/>
              </a:lnSpc>
              <a:buClr>
                <a:schemeClr val="tx1"/>
              </a:buClr>
              <a:buSzPts val="2000"/>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2" name="Picture 1"/>
          <p:cNvPicPr>
            <a:picLocks noChangeAspect="1"/>
          </p:cNvPicPr>
          <p:nvPr/>
        </p:nvPicPr>
        <p:blipFill>
          <a:blip r:embed="rId3"/>
          <a:stretch>
            <a:fillRect/>
          </a:stretch>
        </p:blipFill>
        <p:spPr>
          <a:xfrm>
            <a:off x="3691090" y="4034558"/>
            <a:ext cx="4642178" cy="1729322"/>
          </a:xfrm>
          <a:prstGeom prst="rect">
            <a:avLst/>
          </a:prstGeom>
        </p:spPr>
      </p:pic>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68700" y="89571"/>
            <a:ext cx="1140325" cy="964675"/>
          </a:xfrm>
          <a:prstGeom prst="rect">
            <a:avLst/>
          </a:prstGeom>
          <a:noFill/>
          <a:ln>
            <a:noFill/>
          </a:ln>
        </p:spPr>
      </p:pic>
      <p:pic>
        <p:nvPicPr>
          <p:cNvPr id="3" name="Picture 2"/>
          <p:cNvPicPr>
            <a:picLocks noChangeAspect="1"/>
          </p:cNvPicPr>
          <p:nvPr/>
        </p:nvPicPr>
        <p:blipFill>
          <a:blip r:embed="rId6"/>
          <a:stretch>
            <a:fillRect/>
          </a:stretch>
        </p:blipFill>
        <p:spPr>
          <a:xfrm>
            <a:off x="1239359" y="4112933"/>
            <a:ext cx="1739332" cy="1314275"/>
          </a:xfrm>
          <a:prstGeom prst="rect">
            <a:avLst/>
          </a:prstGeom>
        </p:spPr>
      </p:pic>
      <p:pic>
        <p:nvPicPr>
          <p:cNvPr id="13" name="Google Shape;283;p29"/>
          <p:cNvPicPr preferRelativeResize="0"/>
          <p:nvPr/>
        </p:nvPicPr>
        <p:blipFill>
          <a:blip r:embed="rId7">
            <a:alphaModFix amt="22000"/>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643863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443496" y="471292"/>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Acquisition of MSB Bank: The Hurdles</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650246" y="1578910"/>
            <a:ext cx="11430000" cy="4183156"/>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1000"/>
              </a:spcBef>
              <a:spcAft>
                <a:spcPts val="0"/>
              </a:spcAft>
              <a:buClrTx/>
              <a:buSzPts val="2000"/>
              <a:buNone/>
            </a:pPr>
            <a:r>
              <a:rPr lang="en-US" sz="2000" b="1" dirty="0" smtClean="0">
                <a:solidFill>
                  <a:schemeClr val="tx1"/>
                </a:solidFill>
                <a:latin typeface="Calibri" panose="020F0502020204030204" pitchFamily="34" charset="0"/>
                <a:ea typeface="Montserrat"/>
                <a:cs typeface="Montserrat"/>
                <a:sym typeface="Montserrat"/>
              </a:rPr>
              <a:t>The Due Diligence process: </a:t>
            </a:r>
          </a:p>
          <a:p>
            <a:pPr marL="825500" lvl="1" indent="-342900">
              <a:lnSpc>
                <a:spcPct val="100000"/>
              </a:lnSpc>
              <a:buClrTx/>
              <a:buSzPts val="2000"/>
            </a:pPr>
            <a:r>
              <a:rPr lang="en-US" dirty="0">
                <a:solidFill>
                  <a:schemeClr val="tx1"/>
                </a:solidFill>
                <a:latin typeface="Calibri" panose="020F0502020204030204" pitchFamily="34" charset="0"/>
                <a:ea typeface="Montserrat"/>
                <a:cs typeface="Montserrat"/>
                <a:sym typeface="Montserrat"/>
              </a:rPr>
              <a:t>38 bidders attended the conference and only one submitted a </a:t>
            </a:r>
            <a:r>
              <a:rPr lang="en-US" dirty="0" smtClean="0">
                <a:solidFill>
                  <a:schemeClr val="tx1"/>
                </a:solidFill>
                <a:latin typeface="Calibri" panose="020F0502020204030204" pitchFamily="34" charset="0"/>
                <a:ea typeface="Montserrat"/>
                <a:cs typeface="Montserrat"/>
                <a:sym typeface="Montserrat"/>
              </a:rPr>
              <a:t>bid for MSB Bank – FDH </a:t>
            </a:r>
            <a:r>
              <a:rPr lang="en-US" dirty="0">
                <a:solidFill>
                  <a:schemeClr val="tx1"/>
                </a:solidFill>
                <a:latin typeface="Calibri" panose="020F0502020204030204" pitchFamily="34" charset="0"/>
                <a:ea typeface="Montserrat"/>
                <a:cs typeface="Montserrat"/>
                <a:sym typeface="Montserrat"/>
              </a:rPr>
              <a:t>Bank. </a:t>
            </a:r>
          </a:p>
          <a:p>
            <a:pPr marL="825500" lvl="1" indent="-342900">
              <a:lnSpc>
                <a:spcPct val="100000"/>
              </a:lnSpc>
              <a:buClrTx/>
              <a:buSzPts val="2000"/>
            </a:pPr>
            <a:r>
              <a:rPr lang="en-US" dirty="0" smtClean="0">
                <a:solidFill>
                  <a:schemeClr val="tx1"/>
                </a:solidFill>
                <a:latin typeface="Calibri" panose="020F0502020204030204" pitchFamily="34" charset="0"/>
                <a:ea typeface="Montserrat"/>
                <a:cs typeface="Montserrat"/>
                <a:sym typeface="Montserrat"/>
              </a:rPr>
              <a:t>There were no audited accounts to use to prepare Technical and Financial Bids/Proposals</a:t>
            </a:r>
          </a:p>
          <a:p>
            <a:pPr marL="825500" lvl="1" indent="-342900">
              <a:lnSpc>
                <a:spcPct val="100000"/>
              </a:lnSpc>
              <a:buClrTx/>
              <a:buSzPts val="2000"/>
            </a:pPr>
            <a:r>
              <a:rPr lang="en-US" dirty="0" smtClean="0">
                <a:solidFill>
                  <a:schemeClr val="tx1"/>
                </a:solidFill>
                <a:latin typeface="Calibri" panose="020F0502020204030204" pitchFamily="34" charset="0"/>
                <a:ea typeface="Montserrat"/>
                <a:cs typeface="Montserrat"/>
                <a:sym typeface="Montserrat"/>
              </a:rPr>
              <a:t>There was inadequate information in the Data Room for due diligence and valuation purposes. </a:t>
            </a:r>
          </a:p>
          <a:p>
            <a:pPr marL="939800" lvl="1" indent="-457200">
              <a:lnSpc>
                <a:spcPct val="100000"/>
              </a:lnSpc>
              <a:spcBef>
                <a:spcPts val="1000"/>
              </a:spcBef>
              <a:buClr>
                <a:srgbClr val="FFFFFF"/>
              </a:buClr>
              <a:buSzPts val="2000"/>
              <a:buAutoNum type="arabicPeriod"/>
            </a:pPr>
            <a:endParaRPr lang="en-US" sz="1600" dirty="0" smtClean="0">
              <a:solidFill>
                <a:schemeClr val="tx1"/>
              </a:solidFill>
              <a:latin typeface="Montserrat"/>
              <a:ea typeface="Montserrat"/>
              <a:cs typeface="Montserrat"/>
              <a:sym typeface="Montserrat"/>
            </a:endParaRPr>
          </a:p>
          <a:p>
            <a:pPr marL="25400" marR="0" lvl="0" indent="0" algn="l" rtl="0">
              <a:lnSpc>
                <a:spcPct val="100000"/>
              </a:lnSpc>
              <a:spcBef>
                <a:spcPts val="1000"/>
              </a:spcBef>
              <a:spcAft>
                <a:spcPts val="0"/>
              </a:spcAft>
              <a:buClr>
                <a:srgbClr val="FFFFFF"/>
              </a:buClr>
              <a:buSzPts val="2000"/>
              <a:buNone/>
            </a:pPr>
            <a:endParaRPr lang="en-US" sz="2000" dirty="0" smtClean="0">
              <a:solidFill>
                <a:schemeClr val="tx1"/>
              </a:solidFill>
              <a:latin typeface="Montserrat"/>
              <a:ea typeface="Montserrat"/>
              <a:cs typeface="Montserrat"/>
              <a:sym typeface="Montserrat"/>
            </a:endParaRPr>
          </a:p>
          <a:p>
            <a:pPr marL="25400" indent="0">
              <a:lnSpc>
                <a:spcPct val="100000"/>
              </a:lnSpc>
              <a:buClr>
                <a:srgbClr val="FFFFFF"/>
              </a:buClr>
              <a:buSzPts val="2000"/>
              <a:buNone/>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3" name="Picture 2"/>
          <p:cNvPicPr>
            <a:picLocks noChangeAspect="1"/>
          </p:cNvPicPr>
          <p:nvPr/>
        </p:nvPicPr>
        <p:blipFill>
          <a:blip r:embed="rId3"/>
          <a:stretch>
            <a:fillRect/>
          </a:stretch>
        </p:blipFill>
        <p:spPr>
          <a:xfrm flipH="1">
            <a:off x="7076651" y="4220194"/>
            <a:ext cx="2787162" cy="1771534"/>
          </a:xfrm>
          <a:prstGeom prst="rect">
            <a:avLst/>
          </a:prstGeom>
        </p:spPr>
      </p:pic>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6"/>
          <a:stretch>
            <a:fillRect/>
          </a:stretch>
        </p:blipFill>
        <p:spPr>
          <a:xfrm>
            <a:off x="3716142" y="4160284"/>
            <a:ext cx="3261433" cy="1877061"/>
          </a:xfrm>
          <a:prstGeom prst="rect">
            <a:avLst/>
          </a:prstGeom>
        </p:spPr>
      </p:pic>
      <p:pic>
        <p:nvPicPr>
          <p:cNvPr id="4" name="Picture 3"/>
          <p:cNvPicPr>
            <a:picLocks noChangeAspect="1"/>
          </p:cNvPicPr>
          <p:nvPr/>
        </p:nvPicPr>
        <p:blipFill>
          <a:blip r:embed="rId7"/>
          <a:stretch>
            <a:fillRect/>
          </a:stretch>
        </p:blipFill>
        <p:spPr>
          <a:xfrm>
            <a:off x="10454489" y="85687"/>
            <a:ext cx="1737511" cy="1316850"/>
          </a:xfrm>
          <a:prstGeom prst="rect">
            <a:avLst/>
          </a:prstGeom>
        </p:spPr>
      </p:pic>
      <p:pic>
        <p:nvPicPr>
          <p:cNvPr id="13" name="Google Shape;283;p29"/>
          <p:cNvPicPr preferRelativeResize="0"/>
          <p:nvPr/>
        </p:nvPicPr>
        <p:blipFill>
          <a:blip r:embed="rId8">
            <a:alphaModFix amt="22000"/>
            <a:biLevel thresh="75000"/>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0278288" y="1804000"/>
            <a:ext cx="3810001" cy="3386668"/>
          </a:xfrm>
          <a:prstGeom prst="rect">
            <a:avLst/>
          </a:prstGeom>
          <a:noFill/>
          <a:ln>
            <a:noFill/>
          </a:ln>
        </p:spPr>
      </p:pic>
    </p:spTree>
    <p:extLst>
      <p:ext uri="{BB962C8B-B14F-4D97-AF65-F5344CB8AC3E}">
        <p14:creationId xmlns:p14="http://schemas.microsoft.com/office/powerpoint/2010/main" val="430760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443619" y="404009"/>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Acquisition of MSB Bank: The Hurdles</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381000" y="1494134"/>
            <a:ext cx="11430000" cy="4357976"/>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1000"/>
              </a:spcBef>
              <a:spcAft>
                <a:spcPts val="0"/>
              </a:spcAft>
              <a:buClrTx/>
              <a:buSzPts val="2000"/>
              <a:buNone/>
            </a:pPr>
            <a:r>
              <a:rPr lang="en-US" sz="2000" b="1" dirty="0" smtClean="0">
                <a:solidFill>
                  <a:schemeClr val="tx1"/>
                </a:solidFill>
                <a:latin typeface="Calibri" panose="020F0502020204030204" pitchFamily="34" charset="0"/>
                <a:ea typeface="Montserrat"/>
                <a:cs typeface="Montserrat"/>
                <a:sym typeface="Montserrat"/>
              </a:rPr>
              <a:t>Misconceptions of the value of MSB Bank: </a:t>
            </a:r>
          </a:p>
          <a:p>
            <a:pPr marL="825500" lvl="1"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Lack of expertise from Analysts writing and commenting about the valuation - focusing on its balance sheet and deposit base (yet deposits belong to customers and are not the shareholders equity).</a:t>
            </a:r>
          </a:p>
          <a:p>
            <a:pPr marL="825500" lvl="1"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The Resident IMF Country Director in 2015 was surprised that we paid Mwk5.4 Billion. </a:t>
            </a:r>
          </a:p>
          <a:p>
            <a:pPr marL="825500" lvl="1" indent="-342900">
              <a:lnSpc>
                <a:spcPct val="100000"/>
              </a:lnSpc>
              <a:buClrTx/>
              <a:buSzPts val="2000"/>
            </a:pPr>
            <a:r>
              <a:rPr lang="en-US" sz="2000" dirty="0" smtClean="0">
                <a:solidFill>
                  <a:schemeClr val="tx1"/>
                </a:solidFill>
                <a:latin typeface="Calibri" panose="020F0502020204030204" pitchFamily="34" charset="0"/>
                <a:ea typeface="Montserrat"/>
                <a:cs typeface="Montserrat"/>
                <a:sym typeface="Montserrat"/>
              </a:rPr>
              <a:t>His view was that the MSB Bank was worth Mwk1.00. And he was damn right!!! </a:t>
            </a:r>
          </a:p>
          <a:p>
            <a:pPr marL="939800" lvl="1" indent="-457200">
              <a:lnSpc>
                <a:spcPct val="100000"/>
              </a:lnSpc>
              <a:spcBef>
                <a:spcPts val="1000"/>
              </a:spcBef>
              <a:buClr>
                <a:srgbClr val="FFFFFF"/>
              </a:buClr>
              <a:buSzPts val="2000"/>
              <a:buAutoNum type="arabicPeriod"/>
            </a:pPr>
            <a:endParaRPr lang="en-US" sz="1600" dirty="0" smtClean="0">
              <a:solidFill>
                <a:schemeClr val="tx1"/>
              </a:solidFill>
              <a:latin typeface="Montserrat"/>
              <a:ea typeface="Montserrat"/>
              <a:cs typeface="Montserrat"/>
              <a:sym typeface="Montserrat"/>
            </a:endParaRPr>
          </a:p>
          <a:p>
            <a:pPr marL="25400" marR="0" lvl="0" indent="0" algn="l" rtl="0">
              <a:lnSpc>
                <a:spcPct val="100000"/>
              </a:lnSpc>
              <a:spcBef>
                <a:spcPts val="1000"/>
              </a:spcBef>
              <a:spcAft>
                <a:spcPts val="0"/>
              </a:spcAft>
              <a:buClr>
                <a:srgbClr val="FFFFFF"/>
              </a:buClr>
              <a:buSzPts val="2000"/>
              <a:buNone/>
            </a:pPr>
            <a:endParaRPr lang="en-US" sz="2000" dirty="0" smtClean="0">
              <a:solidFill>
                <a:schemeClr val="tx1"/>
              </a:solidFill>
              <a:latin typeface="Montserrat"/>
              <a:ea typeface="Montserrat"/>
              <a:cs typeface="Montserrat"/>
              <a:sym typeface="Montserrat"/>
            </a:endParaRPr>
          </a:p>
          <a:p>
            <a:pPr marL="25400" indent="0">
              <a:lnSpc>
                <a:spcPct val="100000"/>
              </a:lnSpc>
              <a:buClr>
                <a:srgbClr val="FFFFFF"/>
              </a:buClr>
              <a:buSzPts val="2000"/>
              <a:buNone/>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3" name="Picture 2"/>
          <p:cNvPicPr>
            <a:picLocks noChangeAspect="1"/>
          </p:cNvPicPr>
          <p:nvPr/>
        </p:nvPicPr>
        <p:blipFill>
          <a:blip r:embed="rId3"/>
          <a:stretch>
            <a:fillRect/>
          </a:stretch>
        </p:blipFill>
        <p:spPr>
          <a:xfrm flipH="1">
            <a:off x="6175089" y="4220194"/>
            <a:ext cx="2912091" cy="1817151"/>
          </a:xfrm>
          <a:prstGeom prst="rect">
            <a:avLst/>
          </a:prstGeom>
        </p:spPr>
      </p:pic>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6"/>
          <a:stretch>
            <a:fillRect/>
          </a:stretch>
        </p:blipFill>
        <p:spPr>
          <a:xfrm>
            <a:off x="10454489" y="104204"/>
            <a:ext cx="1737511" cy="1316850"/>
          </a:xfrm>
          <a:prstGeom prst="rect">
            <a:avLst/>
          </a:prstGeom>
        </p:spPr>
      </p:pic>
      <p:pic>
        <p:nvPicPr>
          <p:cNvPr id="4" name="Picture 3"/>
          <p:cNvPicPr>
            <a:picLocks noChangeAspect="1"/>
          </p:cNvPicPr>
          <p:nvPr/>
        </p:nvPicPr>
        <p:blipFill>
          <a:blip r:embed="rId7"/>
          <a:stretch>
            <a:fillRect/>
          </a:stretch>
        </p:blipFill>
        <p:spPr>
          <a:xfrm>
            <a:off x="2584296" y="4197386"/>
            <a:ext cx="2933700" cy="1794342"/>
          </a:xfrm>
          <a:prstGeom prst="rect">
            <a:avLst/>
          </a:prstGeom>
        </p:spPr>
      </p:pic>
      <p:pic>
        <p:nvPicPr>
          <p:cNvPr id="13" name="Google Shape;283;p29"/>
          <p:cNvPicPr preferRelativeResize="0"/>
          <p:nvPr/>
        </p:nvPicPr>
        <p:blipFill>
          <a:blip r:embed="rId8">
            <a:alphaModFix amt="22000"/>
            <a:biLevel thresh="75000"/>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554613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443619" y="404009"/>
            <a:ext cx="784350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Acquisition of MSB Bank: The Hurdles</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381000" y="1668954"/>
            <a:ext cx="11430000" cy="4183156"/>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1000"/>
              </a:spcBef>
              <a:spcAft>
                <a:spcPts val="0"/>
              </a:spcAft>
              <a:buClrTx/>
              <a:buSzPts val="2000"/>
              <a:buNone/>
            </a:pPr>
            <a:r>
              <a:rPr lang="en-US" sz="2000" b="1" dirty="0" smtClean="0">
                <a:solidFill>
                  <a:schemeClr val="tx1"/>
                </a:solidFill>
                <a:latin typeface="Calibri" panose="020F0502020204030204" pitchFamily="34" charset="0"/>
                <a:ea typeface="Montserrat"/>
                <a:cs typeface="Montserrat"/>
                <a:sym typeface="Montserrat"/>
              </a:rPr>
              <a:t>Propaganda, fake news and misinformation</a:t>
            </a:r>
          </a:p>
          <a:p>
            <a:pPr marL="939800" lvl="1" indent="-457200">
              <a:lnSpc>
                <a:spcPct val="100000"/>
              </a:lnSpc>
              <a:spcBef>
                <a:spcPts val="1000"/>
              </a:spcBef>
              <a:buClrTx/>
              <a:buSzPts val="2000"/>
            </a:pPr>
            <a:r>
              <a:rPr lang="en-US" sz="2000" dirty="0" smtClean="0">
                <a:solidFill>
                  <a:schemeClr val="tx1"/>
                </a:solidFill>
                <a:latin typeface="Calibri" panose="020F0502020204030204" pitchFamily="34" charset="0"/>
                <a:ea typeface="Montserrat"/>
                <a:cs typeface="Montserrat"/>
                <a:sym typeface="Montserrat"/>
              </a:rPr>
              <a:t>Contrary to MK1 billion profit declared by Management, Audited Accounts showed a MK2 Billion loss. </a:t>
            </a:r>
          </a:p>
          <a:p>
            <a:pPr marL="939800" lvl="1" indent="-457200">
              <a:lnSpc>
                <a:spcPct val="100000"/>
              </a:lnSpc>
              <a:spcBef>
                <a:spcPts val="1000"/>
              </a:spcBef>
              <a:buClrTx/>
              <a:buSzPts val="2000"/>
            </a:pPr>
            <a:r>
              <a:rPr lang="en-US" sz="2000" dirty="0" smtClean="0">
                <a:solidFill>
                  <a:schemeClr val="tx1"/>
                </a:solidFill>
                <a:latin typeface="Calibri" panose="020F0502020204030204" pitchFamily="34" charset="0"/>
                <a:ea typeface="Montserrat"/>
                <a:cs typeface="Montserrat"/>
                <a:sym typeface="Montserrat"/>
              </a:rPr>
              <a:t>Over 70% of non-performing loans and  MK48 billion written down from MSB Bank Loan Books from 2015 to 31 December 2018</a:t>
            </a:r>
          </a:p>
          <a:p>
            <a:pPr marL="939800" lvl="1" indent="-457200">
              <a:lnSpc>
                <a:spcPct val="100000"/>
              </a:lnSpc>
              <a:spcBef>
                <a:spcPts val="1000"/>
              </a:spcBef>
              <a:buClr>
                <a:srgbClr val="FFFFFF"/>
              </a:buClr>
              <a:buSzPts val="2000"/>
              <a:buAutoNum type="arabicPeriod"/>
            </a:pPr>
            <a:endParaRPr lang="en-US" sz="1600" dirty="0" smtClean="0">
              <a:solidFill>
                <a:schemeClr val="tx1"/>
              </a:solidFill>
              <a:latin typeface="Montserrat"/>
              <a:ea typeface="Montserrat"/>
              <a:cs typeface="Montserrat"/>
              <a:sym typeface="Montserrat"/>
            </a:endParaRPr>
          </a:p>
          <a:p>
            <a:pPr marL="25400" marR="0" lvl="0" indent="0" algn="l" rtl="0">
              <a:lnSpc>
                <a:spcPct val="100000"/>
              </a:lnSpc>
              <a:spcBef>
                <a:spcPts val="1000"/>
              </a:spcBef>
              <a:spcAft>
                <a:spcPts val="0"/>
              </a:spcAft>
              <a:buClr>
                <a:srgbClr val="FFFFFF"/>
              </a:buClr>
              <a:buSzPts val="2000"/>
              <a:buNone/>
            </a:pPr>
            <a:endParaRPr lang="en-US" sz="2000" dirty="0" smtClean="0">
              <a:solidFill>
                <a:schemeClr val="tx1"/>
              </a:solidFill>
              <a:latin typeface="Montserrat"/>
              <a:ea typeface="Montserrat"/>
              <a:cs typeface="Montserrat"/>
              <a:sym typeface="Montserrat"/>
            </a:endParaRPr>
          </a:p>
          <a:p>
            <a:pPr marL="25400" indent="0">
              <a:lnSpc>
                <a:spcPct val="100000"/>
              </a:lnSpc>
              <a:buClr>
                <a:srgbClr val="FFFFFF"/>
              </a:buClr>
              <a:buSzPts val="2000"/>
              <a:buNone/>
            </a:pPr>
            <a:endParaRPr lang="en-US" sz="2000" i="0" u="none" strike="noStrike" cap="none" dirty="0" smtClean="0">
              <a:solidFill>
                <a:schemeClr val="tx1"/>
              </a:solidFill>
              <a:latin typeface="Montserrat"/>
              <a:ea typeface="Montserrat"/>
              <a:cs typeface="Montserrat"/>
              <a:sym typeface="Montserrat"/>
            </a:endParaRPr>
          </a:p>
          <a:p>
            <a:pPr marL="285750" marR="0" lvl="0" indent="-260350" algn="l" rtl="0">
              <a:lnSpc>
                <a:spcPct val="100000"/>
              </a:lnSpc>
              <a:spcBef>
                <a:spcPts val="1000"/>
              </a:spcBef>
              <a:spcAft>
                <a:spcPts val="0"/>
              </a:spcAft>
              <a:buClr>
                <a:srgbClr val="FFFFFF"/>
              </a:buClr>
              <a:buSzPts val="2000"/>
              <a:buFont typeface="Montserrat"/>
              <a:buChar char="•"/>
            </a:pPr>
            <a:endParaRPr sz="2000"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3" name="Picture 2"/>
          <p:cNvPicPr>
            <a:picLocks noChangeAspect="1"/>
          </p:cNvPicPr>
          <p:nvPr/>
        </p:nvPicPr>
        <p:blipFill>
          <a:blip r:embed="rId3"/>
          <a:stretch>
            <a:fillRect/>
          </a:stretch>
        </p:blipFill>
        <p:spPr>
          <a:xfrm flipH="1">
            <a:off x="6096000" y="4080576"/>
            <a:ext cx="2912091" cy="1771534"/>
          </a:xfrm>
          <a:prstGeom prst="rect">
            <a:avLst/>
          </a:prstGeom>
        </p:spPr>
      </p:pic>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6"/>
          <a:stretch>
            <a:fillRect/>
          </a:stretch>
        </p:blipFill>
        <p:spPr>
          <a:xfrm>
            <a:off x="10390923" y="22854"/>
            <a:ext cx="1737511" cy="1316850"/>
          </a:xfrm>
          <a:prstGeom prst="rect">
            <a:avLst/>
          </a:prstGeom>
        </p:spPr>
      </p:pic>
      <p:pic>
        <p:nvPicPr>
          <p:cNvPr id="4" name="Picture 3"/>
          <p:cNvPicPr>
            <a:picLocks noChangeAspect="1"/>
          </p:cNvPicPr>
          <p:nvPr/>
        </p:nvPicPr>
        <p:blipFill>
          <a:blip r:embed="rId7"/>
          <a:stretch>
            <a:fillRect/>
          </a:stretch>
        </p:blipFill>
        <p:spPr>
          <a:xfrm>
            <a:off x="1941342" y="4075069"/>
            <a:ext cx="3163765" cy="1791330"/>
          </a:xfrm>
          <a:prstGeom prst="rect">
            <a:avLst/>
          </a:prstGeom>
        </p:spPr>
      </p:pic>
      <p:pic>
        <p:nvPicPr>
          <p:cNvPr id="13" name="Google Shape;283;p29"/>
          <p:cNvPicPr preferRelativeResize="0"/>
          <p:nvPr/>
        </p:nvPicPr>
        <p:blipFill>
          <a:blip r:embed="rId8">
            <a:alphaModFix amt="22000"/>
            <a:biLevel thresh="75000"/>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4079047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067681" y="125852"/>
            <a:ext cx="11133462"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i="0" u="none" strike="noStrike" cap="none" dirty="0" smtClean="0">
                <a:solidFill>
                  <a:srgbClr val="002060"/>
                </a:solidFill>
                <a:latin typeface="Calibri" panose="020F0502020204030204" pitchFamily="34" charset="0"/>
                <a:ea typeface="Montserrat"/>
                <a:cs typeface="Montserrat"/>
                <a:sym typeface="Montserrat"/>
              </a:rPr>
              <a:t>Building a business empire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0" y="1923866"/>
            <a:ext cx="10945505" cy="5041366"/>
          </a:xfrm>
          <a:prstGeom prst="rect">
            <a:avLst/>
          </a:prstGeom>
          <a:noFill/>
          <a:ln>
            <a:noFill/>
          </a:ln>
        </p:spPr>
        <p:txBody>
          <a:bodyPr spcFirstLastPara="1" wrap="square" lIns="91425" tIns="45700" rIns="91425" bIns="45700" anchor="t" anchorCtr="0">
            <a:noAutofit/>
          </a:bodyPr>
          <a:lstStyle/>
          <a:p>
            <a:pPr marL="50800" lvl="0" indent="0" algn="ctr">
              <a:buNone/>
            </a:pPr>
            <a:r>
              <a:rPr lang="en-US" sz="4000" b="1" dirty="0" smtClean="0"/>
              <a:t>From the above, what are some of the principles for building a business empire?</a:t>
            </a:r>
            <a:endParaRPr lang="en-US" b="1" dirty="0" smtClean="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284;p29"/>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3" name="Google Shape;283;p29"/>
          <p:cNvPicPr preferRelativeResize="0"/>
          <p:nvPr/>
        </p:nvPicPr>
        <p:blipFill>
          <a:blip r:embed="rId5">
            <a:alphaModFix amt="22000"/>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pic>
        <p:nvPicPr>
          <p:cNvPr id="2" name="Picture 1"/>
          <p:cNvPicPr>
            <a:picLocks noChangeAspect="1"/>
          </p:cNvPicPr>
          <p:nvPr/>
        </p:nvPicPr>
        <p:blipFill>
          <a:blip r:embed="rId7"/>
          <a:stretch>
            <a:fillRect/>
          </a:stretch>
        </p:blipFill>
        <p:spPr>
          <a:xfrm>
            <a:off x="3956099" y="3683544"/>
            <a:ext cx="3570116" cy="2033966"/>
          </a:xfrm>
          <a:prstGeom prst="rect">
            <a:avLst/>
          </a:prstGeom>
        </p:spPr>
      </p:pic>
    </p:spTree>
    <p:extLst>
      <p:ext uri="{BB962C8B-B14F-4D97-AF65-F5344CB8AC3E}">
        <p14:creationId xmlns:p14="http://schemas.microsoft.com/office/powerpoint/2010/main" val="401009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4"/>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2" name="Google Shape;102;p14"/>
          <p:cNvSpPr txBox="1">
            <a:spLocks noGrp="1"/>
          </p:cNvSpPr>
          <p:nvPr>
            <p:ph type="title"/>
          </p:nvPr>
        </p:nvSpPr>
        <p:spPr>
          <a:xfrm>
            <a:off x="387016" y="4016555"/>
            <a:ext cx="4648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4400" i="0" u="none" strike="noStrike" cap="none" dirty="0">
                <a:solidFill>
                  <a:schemeClr val="tx1"/>
                </a:solidFill>
                <a:latin typeface="Montserrat ExtraBold"/>
                <a:ea typeface="Montserrat ExtraBold"/>
                <a:cs typeface="Montserrat ExtraBold"/>
                <a:sym typeface="Montserrat ExtraBold"/>
              </a:rPr>
              <a:t>Contents</a:t>
            </a:r>
            <a:r>
              <a:rPr lang="en-US" sz="4400" i="0" u="none" strike="noStrike" cap="none" dirty="0">
                <a:solidFill>
                  <a:schemeClr val="lt1"/>
                </a:solidFill>
                <a:latin typeface="Montserrat ExtraBold"/>
                <a:ea typeface="Montserrat ExtraBold"/>
                <a:cs typeface="Montserrat ExtraBold"/>
                <a:sym typeface="Montserrat ExtraBold"/>
              </a:rPr>
              <a:t> </a:t>
            </a:r>
            <a:endParaRPr sz="4400" i="0" u="none" strike="noStrike" cap="none" dirty="0">
              <a:solidFill>
                <a:schemeClr val="lt1"/>
              </a:solidFill>
              <a:latin typeface="Montserrat ExtraBold"/>
              <a:ea typeface="Montserrat ExtraBold"/>
              <a:cs typeface="Montserrat ExtraBold"/>
              <a:sym typeface="Montserrat ExtraBold"/>
            </a:endParaRPr>
          </a:p>
        </p:txBody>
      </p:sp>
      <p:sp>
        <p:nvSpPr>
          <p:cNvPr id="103" name="Google Shape;103;p14"/>
          <p:cNvSpPr txBox="1">
            <a:spLocks noGrp="1"/>
          </p:cNvSpPr>
          <p:nvPr>
            <p:ph type="body" idx="1"/>
          </p:nvPr>
        </p:nvSpPr>
        <p:spPr>
          <a:xfrm>
            <a:off x="4050470" y="2062972"/>
            <a:ext cx="7625346" cy="3375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tx1"/>
              </a:buClr>
              <a:buSzPts val="2800"/>
              <a:buFont typeface="Montserrat"/>
              <a:buChar char="•"/>
            </a:pPr>
            <a:r>
              <a:rPr lang="en-US" b="1" dirty="0" smtClean="0">
                <a:solidFill>
                  <a:schemeClr val="tx1"/>
                </a:solidFill>
                <a:latin typeface="Calibri" panose="020F0502020204030204" pitchFamily="34" charset="0"/>
                <a:ea typeface="Montserrat"/>
                <a:cs typeface="Montserrat"/>
                <a:sym typeface="Montserrat"/>
              </a:rPr>
              <a:t>Background</a:t>
            </a:r>
            <a:endParaRPr lang="en-US" sz="2800" b="1" i="0" u="none" strike="noStrike" cap="none" dirty="0" smtClean="0">
              <a:solidFill>
                <a:schemeClr val="tx1"/>
              </a:solidFill>
              <a:latin typeface="Calibri" panose="020F0502020204030204" pitchFamily="34" charset="0"/>
              <a:ea typeface="Montserrat"/>
              <a:cs typeface="Montserrat"/>
              <a:sym typeface="Montserrat"/>
            </a:endParaRPr>
          </a:p>
          <a:p>
            <a:pPr marL="228600" marR="0" lvl="0" indent="-228600" algn="l" rtl="0">
              <a:lnSpc>
                <a:spcPct val="100000"/>
              </a:lnSpc>
              <a:spcBef>
                <a:spcPts val="1000"/>
              </a:spcBef>
              <a:spcAft>
                <a:spcPts val="0"/>
              </a:spcAft>
              <a:buClr>
                <a:schemeClr val="tx1"/>
              </a:buClr>
              <a:buSzPts val="2800"/>
              <a:buFont typeface="Montserrat"/>
              <a:buChar char="•"/>
            </a:pPr>
            <a:r>
              <a:rPr lang="en-US" sz="2800" b="1" i="0" u="none" strike="noStrike" cap="none" dirty="0" smtClean="0">
                <a:solidFill>
                  <a:schemeClr val="tx1"/>
                </a:solidFill>
                <a:latin typeface="Calibri" panose="020F0502020204030204" pitchFamily="34" charset="0"/>
                <a:ea typeface="Montserrat"/>
                <a:cs typeface="Montserrat"/>
                <a:sym typeface="Montserrat"/>
              </a:rPr>
              <a:t>Setting up a Discount House</a:t>
            </a:r>
          </a:p>
          <a:p>
            <a:pPr marL="228600" marR="0" lvl="0" indent="-228600" algn="l" rtl="0">
              <a:lnSpc>
                <a:spcPct val="100000"/>
              </a:lnSpc>
              <a:spcBef>
                <a:spcPts val="1000"/>
              </a:spcBef>
              <a:spcAft>
                <a:spcPts val="0"/>
              </a:spcAft>
              <a:buClr>
                <a:schemeClr val="tx1"/>
              </a:buClr>
              <a:buSzPts val="2800"/>
              <a:buFont typeface="Montserrat"/>
              <a:buChar char="•"/>
            </a:pPr>
            <a:r>
              <a:rPr lang="en-US" b="1" dirty="0" smtClean="0">
                <a:solidFill>
                  <a:schemeClr val="tx1"/>
                </a:solidFill>
                <a:latin typeface="Calibri" panose="020F0502020204030204" pitchFamily="34" charset="0"/>
                <a:ea typeface="Montserrat"/>
                <a:cs typeface="Montserrat"/>
                <a:sym typeface="Montserrat"/>
              </a:rPr>
              <a:t>Setting up a Bank &amp; Acquisition of MSB Bank</a:t>
            </a:r>
          </a:p>
          <a:p>
            <a:pPr marL="228600" marR="0" lvl="0" indent="-228600" algn="l" rtl="0">
              <a:lnSpc>
                <a:spcPct val="100000"/>
              </a:lnSpc>
              <a:spcBef>
                <a:spcPts val="1000"/>
              </a:spcBef>
              <a:spcAft>
                <a:spcPts val="0"/>
              </a:spcAft>
              <a:buClr>
                <a:schemeClr val="tx1"/>
              </a:buClr>
              <a:buSzPts val="2800"/>
              <a:buFont typeface="Montserrat"/>
              <a:buChar char="•"/>
            </a:pPr>
            <a:r>
              <a:rPr lang="en-US" b="1" dirty="0">
                <a:solidFill>
                  <a:schemeClr val="tx1"/>
                </a:solidFill>
                <a:latin typeface="Calibri" panose="020F0502020204030204" pitchFamily="34" charset="0"/>
                <a:ea typeface="Montserrat"/>
                <a:cs typeface="Montserrat"/>
                <a:sym typeface="Montserrat"/>
              </a:rPr>
              <a:t>P</a:t>
            </a:r>
            <a:r>
              <a:rPr lang="en-US" sz="2800" b="1" i="0" u="none" strike="noStrike" cap="none" dirty="0" smtClean="0">
                <a:solidFill>
                  <a:schemeClr val="tx1"/>
                </a:solidFill>
                <a:latin typeface="Calibri" panose="020F0502020204030204" pitchFamily="34" charset="0"/>
                <a:ea typeface="Montserrat"/>
                <a:cs typeface="Montserrat"/>
                <a:sym typeface="Montserrat"/>
              </a:rPr>
              <a:t>rinciples of building a business empire</a:t>
            </a:r>
          </a:p>
          <a:p>
            <a:pPr marL="228600" marR="0" lvl="0" indent="-228600" algn="l" rtl="0">
              <a:lnSpc>
                <a:spcPct val="100000"/>
              </a:lnSpc>
              <a:spcBef>
                <a:spcPts val="1000"/>
              </a:spcBef>
              <a:spcAft>
                <a:spcPts val="0"/>
              </a:spcAft>
              <a:buClr>
                <a:schemeClr val="tx1"/>
              </a:buClr>
              <a:buSzPts val="2800"/>
              <a:buFont typeface="Montserrat"/>
              <a:buChar char="•"/>
            </a:pPr>
            <a:r>
              <a:rPr lang="en-US" b="1" dirty="0" smtClean="0">
                <a:solidFill>
                  <a:schemeClr val="tx1"/>
                </a:solidFill>
                <a:latin typeface="Calibri" panose="020F0502020204030204" pitchFamily="34" charset="0"/>
                <a:ea typeface="Montserrat"/>
                <a:cs typeface="Montserrat"/>
                <a:sym typeface="Montserrat"/>
              </a:rPr>
              <a:t>Conclusion</a:t>
            </a:r>
            <a:endParaRPr b="1" dirty="0">
              <a:solidFill>
                <a:schemeClr val="tx1"/>
              </a:solidFill>
              <a:latin typeface="Calibri" panose="020F0502020204030204" pitchFamily="34" charset="0"/>
              <a:ea typeface="Montserrat"/>
              <a:cs typeface="Montserrat"/>
              <a:sym typeface="Montserrat"/>
            </a:endParaRPr>
          </a:p>
          <a:p>
            <a:pPr marL="0" marR="0" lvl="0" indent="0" algn="l" rtl="0">
              <a:lnSpc>
                <a:spcPct val="100000"/>
              </a:lnSpc>
              <a:spcBef>
                <a:spcPts val="1000"/>
              </a:spcBef>
              <a:spcAft>
                <a:spcPts val="0"/>
              </a:spcAft>
              <a:buClr>
                <a:schemeClr val="dk1"/>
              </a:buClr>
              <a:buSzPts val="2800"/>
              <a:buFont typeface="Arial"/>
              <a:buNone/>
            </a:pPr>
            <a:endParaRPr sz="2800" i="0" u="none" strike="noStrike" cap="none" dirty="0">
              <a:solidFill>
                <a:schemeClr val="lt1"/>
              </a:solidFill>
              <a:latin typeface="Montserrat"/>
              <a:ea typeface="Montserrat"/>
              <a:cs typeface="Montserrat"/>
              <a:sym typeface="Montserrat"/>
            </a:endParaRPr>
          </a:p>
        </p:txBody>
      </p:sp>
      <p:cxnSp>
        <p:nvCxnSpPr>
          <p:cNvPr id="104" name="Google Shape;104;p14"/>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105" name="Google Shape;105;p14"/>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06" name="Google Shape;106;p14"/>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07" name="Google Shape;107;p14"/>
          <p:cNvCxnSpPr/>
          <p:nvPr/>
        </p:nvCxnSpPr>
        <p:spPr>
          <a:xfrm>
            <a:off x="3654601" y="2202598"/>
            <a:ext cx="0" cy="2841300"/>
          </a:xfrm>
          <a:prstGeom prst="straightConnector1">
            <a:avLst/>
          </a:prstGeom>
          <a:noFill/>
          <a:ln w="9525" cap="flat" cmpd="sng">
            <a:solidFill>
              <a:schemeClr val="accent1"/>
            </a:solidFill>
            <a:prstDash val="solid"/>
            <a:round/>
            <a:headEnd type="none" w="med" len="med"/>
            <a:tailEnd type="none" w="med" len="med"/>
          </a:ln>
        </p:spPr>
      </p:cxnSp>
      <p:sp>
        <p:nvSpPr>
          <p:cNvPr id="10" name="Google Shape;114;p15"/>
          <p:cNvSpPr txBox="1">
            <a:spLocks/>
          </p:cNvSpPr>
          <p:nvPr/>
        </p:nvSpPr>
        <p:spPr>
          <a:xfrm>
            <a:off x="1559336" y="533207"/>
            <a:ext cx="8627700" cy="1325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Font typeface="Montserrat"/>
              <a:buNone/>
            </a:pPr>
            <a:r>
              <a:rPr lang="en-US" sz="3200" b="1" dirty="0" smtClean="0">
                <a:solidFill>
                  <a:srgbClr val="002060"/>
                </a:solidFill>
                <a:latin typeface="Calibri" panose="020F0502020204030204" pitchFamily="34" charset="0"/>
                <a:ea typeface="Montserrat"/>
                <a:cs typeface="Montserrat"/>
                <a:sym typeface="Montserrat"/>
              </a:rPr>
              <a:t>Building a business empire </a:t>
            </a:r>
            <a:endParaRPr lang="en-US" sz="3200" b="1" dirty="0">
              <a:solidFill>
                <a:srgbClr val="002060"/>
              </a:solidFill>
              <a:latin typeface="Calibri" panose="020F0502020204030204" pitchFamily="34" charset="0"/>
              <a:ea typeface="Montserrat"/>
              <a:cs typeface="Montserrat"/>
              <a:sym typeface="Montserrat"/>
            </a:endParaRPr>
          </a:p>
        </p:txBody>
      </p:sp>
      <p:pic>
        <p:nvPicPr>
          <p:cNvPr id="3" name="Picture 2"/>
          <p:cNvPicPr>
            <a:picLocks noChangeAspect="1"/>
          </p:cNvPicPr>
          <p:nvPr/>
        </p:nvPicPr>
        <p:blipFill>
          <a:blip r:embed="rId3"/>
          <a:stretch>
            <a:fillRect/>
          </a:stretch>
        </p:blipFill>
        <p:spPr>
          <a:xfrm>
            <a:off x="637849" y="1814640"/>
            <a:ext cx="2143125" cy="2143125"/>
          </a:xfrm>
          <a:prstGeom prst="rect">
            <a:avLst/>
          </a:prstGeom>
        </p:spPr>
      </p:pic>
      <p:pic>
        <p:nvPicPr>
          <p:cNvPr id="11" name="Google Shape;283;p29"/>
          <p:cNvPicPr preferRelativeResize="0"/>
          <p:nvPr/>
        </p:nvPicPr>
        <p:blipFill>
          <a:blip r:embed="rId4">
            <a:alphaModFix amt="22000"/>
            <a:biLevel thresh="75000"/>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algn="ctr"/>
            <a:endParaRPr sz="1800" dirty="0">
              <a:solidFill>
                <a:srgbClr val="FFFFFF"/>
              </a:solidFill>
              <a:latin typeface="Calibri"/>
              <a:ea typeface="Calibri"/>
              <a:cs typeface="Calibri"/>
              <a:sym typeface="Calibri"/>
            </a:endParaRPr>
          </a:p>
        </p:txBody>
      </p:sp>
      <p:sp>
        <p:nvSpPr>
          <p:cNvPr id="278" name="Google Shape;278;p29"/>
          <p:cNvSpPr txBox="1">
            <a:spLocks noGrp="1"/>
          </p:cNvSpPr>
          <p:nvPr>
            <p:ph type="title"/>
          </p:nvPr>
        </p:nvSpPr>
        <p:spPr>
          <a:xfrm>
            <a:off x="2814550" y="0"/>
            <a:ext cx="11133462"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i="0" u="none" strike="noStrike" cap="none" dirty="0" smtClean="0">
                <a:solidFill>
                  <a:srgbClr val="002060"/>
                </a:solidFill>
                <a:latin typeface="Calibri" panose="020F0502020204030204" pitchFamily="34" charset="0"/>
                <a:ea typeface="Montserrat"/>
                <a:cs typeface="Montserrat"/>
                <a:sym typeface="Montserrat"/>
              </a:rPr>
              <a:t>Building a business empire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1132763" y="1349765"/>
            <a:ext cx="10945505" cy="5041366"/>
          </a:xfrm>
          <a:prstGeom prst="rect">
            <a:avLst/>
          </a:prstGeom>
          <a:noFill/>
          <a:ln>
            <a:noFill/>
          </a:ln>
        </p:spPr>
        <p:txBody>
          <a:bodyPr spcFirstLastPara="1" wrap="square" lIns="91425" tIns="45700" rIns="91425" bIns="45700" anchor="t" anchorCtr="0">
            <a:noAutofit/>
          </a:bodyPr>
          <a:lstStyle/>
          <a:p>
            <a:pPr marL="50800" lvl="0" indent="0" algn="ctr">
              <a:buNone/>
            </a:pPr>
            <a:r>
              <a:rPr lang="en-US" sz="4000" b="1" dirty="0" smtClean="0"/>
              <a:t>Put God first-The </a:t>
            </a:r>
            <a:r>
              <a:rPr lang="en-US" sz="4000" b="1" dirty="0"/>
              <a:t>Bible: The Best Success </a:t>
            </a:r>
            <a:r>
              <a:rPr lang="en-US" sz="4000" b="1" dirty="0" smtClean="0"/>
              <a:t>Manual</a:t>
            </a:r>
          </a:p>
          <a:p>
            <a:r>
              <a:rPr lang="en-US" dirty="0" smtClean="0"/>
              <a:t>All </a:t>
            </a:r>
            <a:r>
              <a:rPr lang="en-US" dirty="0"/>
              <a:t>wealth comes from God, whether people accept this reality or not. </a:t>
            </a:r>
            <a:endParaRPr lang="en-US" dirty="0" smtClean="0"/>
          </a:p>
          <a:p>
            <a:r>
              <a:rPr lang="en-US" dirty="0" smtClean="0"/>
              <a:t>God </a:t>
            </a:r>
            <a:r>
              <a:rPr lang="en-US" dirty="0"/>
              <a:t>gives us the power and means to create and the opportunity to manage it for Him. </a:t>
            </a:r>
            <a:endParaRPr lang="en-US" dirty="0" smtClean="0"/>
          </a:p>
          <a:p>
            <a:r>
              <a:rPr lang="en-US" dirty="0" smtClean="0"/>
              <a:t>Requires a spiritual </a:t>
            </a:r>
            <a:r>
              <a:rPr lang="en-US" dirty="0"/>
              <a:t>return on investment (SROI).</a:t>
            </a:r>
            <a:endParaRPr lang="en-US" sz="2000" dirty="0"/>
          </a:p>
          <a:p>
            <a:pPr marL="50800" indent="0">
              <a:buNone/>
            </a:pPr>
            <a:endParaRPr lang="en-US" b="1" dirty="0" smtClean="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r>
              <a:rPr lang="en-US" sz="1800" b="1" dirty="0">
                <a:solidFill>
                  <a:srgbClr val="FFFFFF"/>
                </a:solidFill>
                <a:latin typeface="Montserrat Medium"/>
                <a:ea typeface="Montserrat Medium"/>
                <a:cs typeface="Montserrat Medium"/>
                <a:sym typeface="Montserrat Medium"/>
              </a:rPr>
              <a:t>DR. T.F. MPINGANJIRA</a:t>
            </a:r>
            <a:endParaRPr sz="1800" b="1" dirty="0">
              <a:solidFill>
                <a:srgbClr val="FFFFFF"/>
              </a:solidFill>
              <a:latin typeface="Montserrat Medium"/>
              <a:ea typeface="Montserrat Medium"/>
              <a:cs typeface="Montserrat Medium"/>
              <a:sym typeface="Montserrat Medium"/>
            </a:endParaRPr>
          </a:p>
        </p:txBody>
      </p:sp>
      <p:pic>
        <p:nvPicPr>
          <p:cNvPr id="2" name="Picture 1"/>
          <p:cNvPicPr>
            <a:picLocks noChangeAspect="1"/>
          </p:cNvPicPr>
          <p:nvPr/>
        </p:nvPicPr>
        <p:blipFill>
          <a:blip r:embed="rId3"/>
          <a:stretch>
            <a:fillRect/>
          </a:stretch>
        </p:blipFill>
        <p:spPr>
          <a:xfrm>
            <a:off x="3390156" y="4224266"/>
            <a:ext cx="4713266" cy="1600200"/>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5"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spTree>
    <p:extLst>
      <p:ext uri="{BB962C8B-B14F-4D97-AF65-F5344CB8AC3E}">
        <p14:creationId xmlns:p14="http://schemas.microsoft.com/office/powerpoint/2010/main" val="165699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905572" y="0"/>
            <a:ext cx="10042439"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600501" y="1349765"/>
            <a:ext cx="11477767" cy="5041366"/>
          </a:xfrm>
          <a:prstGeom prst="rect">
            <a:avLst/>
          </a:prstGeom>
          <a:noFill/>
          <a:ln>
            <a:noFill/>
          </a:ln>
        </p:spPr>
        <p:txBody>
          <a:bodyPr spcFirstLastPara="1" wrap="square" lIns="91425" tIns="45700" rIns="91425" bIns="45700" anchor="t" anchorCtr="0">
            <a:noAutofit/>
          </a:bodyPr>
          <a:lstStyle/>
          <a:p>
            <a:pPr marL="50800" lvl="0" indent="0" algn="ctr">
              <a:buNone/>
            </a:pPr>
            <a:r>
              <a:rPr lang="en-US" sz="4000" b="1" dirty="0" smtClean="0"/>
              <a:t>Put God first- Spiritual Return on Investment(SROI)</a:t>
            </a:r>
            <a:endParaRPr lang="en-US" dirty="0" smtClean="0"/>
          </a:p>
          <a:p>
            <a:r>
              <a:rPr lang="en-US" dirty="0" smtClean="0"/>
              <a:t>Launched the MK150 million University of Malawi Students Scholarships. </a:t>
            </a:r>
            <a:endParaRPr lang="en-US" sz="2000" dirty="0"/>
          </a:p>
          <a:p>
            <a:pPr marL="50800" indent="0">
              <a:buNone/>
            </a:pPr>
            <a:endParaRPr lang="en-US" b="1" dirty="0" smtClean="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4" name="Google Shape;283;p29"/>
          <p:cNvPicPr preferRelativeResize="0"/>
          <p:nvPr/>
        </p:nvPicPr>
        <p:blipFill>
          <a:blip r:embed="rId5">
            <a:alphaModFix amt="22000"/>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pic>
        <p:nvPicPr>
          <p:cNvPr id="2" name="Picture 1"/>
          <p:cNvPicPr>
            <a:picLocks noChangeAspect="1"/>
          </p:cNvPicPr>
          <p:nvPr/>
        </p:nvPicPr>
        <p:blipFill>
          <a:blip r:embed="rId7"/>
          <a:stretch>
            <a:fillRect/>
          </a:stretch>
        </p:blipFill>
        <p:spPr>
          <a:xfrm>
            <a:off x="2480608" y="2788598"/>
            <a:ext cx="8298762" cy="3295748"/>
          </a:xfrm>
          <a:prstGeom prst="rect">
            <a:avLst/>
          </a:prstGeom>
        </p:spPr>
      </p:pic>
    </p:spTree>
    <p:extLst>
      <p:ext uri="{BB962C8B-B14F-4D97-AF65-F5344CB8AC3E}">
        <p14:creationId xmlns:p14="http://schemas.microsoft.com/office/powerpoint/2010/main" val="1409558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905572" y="0"/>
            <a:ext cx="10042439"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600501" y="1349765"/>
            <a:ext cx="11477767" cy="5041366"/>
          </a:xfrm>
          <a:prstGeom prst="rect">
            <a:avLst/>
          </a:prstGeom>
          <a:noFill/>
          <a:ln>
            <a:noFill/>
          </a:ln>
        </p:spPr>
        <p:txBody>
          <a:bodyPr spcFirstLastPara="1" wrap="square" lIns="91425" tIns="45700" rIns="91425" bIns="45700" anchor="t" anchorCtr="0">
            <a:noAutofit/>
          </a:bodyPr>
          <a:lstStyle/>
          <a:p>
            <a:pPr marL="50800" lvl="0" indent="0" algn="ctr">
              <a:buNone/>
            </a:pPr>
            <a:r>
              <a:rPr lang="en-US" sz="4000" b="1" dirty="0" smtClean="0"/>
              <a:t>Put God first- Spiritual Return on Investment(SROI)</a:t>
            </a:r>
            <a:endParaRPr lang="en-US" dirty="0" smtClean="0"/>
          </a:p>
          <a:p>
            <a:r>
              <a:rPr lang="en-US" dirty="0" smtClean="0"/>
              <a:t>MK15 million rehabilitation and refurbishment of Malamulo Pediatric Ward Project in </a:t>
            </a:r>
            <a:r>
              <a:rPr lang="en-US" dirty="0" err="1" smtClean="0"/>
              <a:t>Makwasa</a:t>
            </a:r>
            <a:r>
              <a:rPr lang="en-US" dirty="0" smtClean="0"/>
              <a:t>. A High Dependency Unit, HDU.  </a:t>
            </a:r>
            <a:endParaRPr lang="en-US" sz="2000" dirty="0"/>
          </a:p>
          <a:p>
            <a:pPr marL="50800" indent="0">
              <a:buNone/>
            </a:pPr>
            <a:endParaRPr lang="en-US" b="1" dirty="0" smtClean="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284;p29"/>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3" name="Google Shape;283;p29"/>
          <p:cNvPicPr preferRelativeResize="0"/>
          <p:nvPr/>
        </p:nvPicPr>
        <p:blipFill>
          <a:blip r:embed="rId5">
            <a:alphaModFix amt="22000"/>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pic>
        <p:nvPicPr>
          <p:cNvPr id="2" name="Picture 1"/>
          <p:cNvPicPr>
            <a:picLocks noChangeAspect="1"/>
          </p:cNvPicPr>
          <p:nvPr/>
        </p:nvPicPr>
        <p:blipFill>
          <a:blip r:embed="rId7"/>
          <a:stretch>
            <a:fillRect/>
          </a:stretch>
        </p:blipFill>
        <p:spPr>
          <a:xfrm>
            <a:off x="3545954" y="3029803"/>
            <a:ext cx="6245746" cy="2887585"/>
          </a:xfrm>
          <a:prstGeom prst="rect">
            <a:avLst/>
          </a:prstGeom>
        </p:spPr>
      </p:pic>
    </p:spTree>
    <p:extLst>
      <p:ext uri="{BB962C8B-B14F-4D97-AF65-F5344CB8AC3E}">
        <p14:creationId xmlns:p14="http://schemas.microsoft.com/office/powerpoint/2010/main" val="4227092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905572" y="0"/>
            <a:ext cx="10042439"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600501" y="1177051"/>
            <a:ext cx="11477767" cy="5214080"/>
          </a:xfrm>
          <a:prstGeom prst="rect">
            <a:avLst/>
          </a:prstGeom>
          <a:noFill/>
          <a:ln>
            <a:noFill/>
          </a:ln>
        </p:spPr>
        <p:txBody>
          <a:bodyPr spcFirstLastPara="1" wrap="square" lIns="91425" tIns="45700" rIns="91425" bIns="45700" anchor="t" anchorCtr="0">
            <a:noAutofit/>
          </a:bodyPr>
          <a:lstStyle/>
          <a:p>
            <a:pPr marL="50800" lvl="0" indent="0" algn="ctr">
              <a:buNone/>
            </a:pPr>
            <a:r>
              <a:rPr lang="en-US" sz="4000" b="1" dirty="0" smtClean="0"/>
              <a:t>Put God first- Spiritual Return on Investment(SROI)</a:t>
            </a:r>
            <a:endParaRPr lang="en-US" dirty="0" smtClean="0"/>
          </a:p>
          <a:p>
            <a:r>
              <a:rPr lang="en-US" dirty="0" smtClean="0"/>
              <a:t>The Barbara Mpinganjira High Dependency Cancer Unit at the Queen Elizabeth Central Hospital. And fully sponsored to paying 3 nurses and maintaining all equipment. In addition to proving transport for patients.</a:t>
            </a:r>
            <a:endParaRPr lang="en-US" dirty="0"/>
          </a:p>
          <a:p>
            <a:pPr marL="50800" indent="0">
              <a:buNone/>
            </a:pPr>
            <a:r>
              <a:rPr lang="en-US" dirty="0" smtClean="0"/>
              <a:t> </a:t>
            </a:r>
            <a:endParaRPr lang="en-US" sz="2000" dirty="0"/>
          </a:p>
          <a:p>
            <a:pPr marL="50800" indent="0">
              <a:buNone/>
            </a:pPr>
            <a:endParaRPr lang="en-US" b="1" dirty="0" smtClean="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284;p29"/>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3" name="Google Shape;283;p29"/>
          <p:cNvPicPr preferRelativeResize="0"/>
          <p:nvPr/>
        </p:nvPicPr>
        <p:blipFill>
          <a:blip r:embed="rId5">
            <a:alphaModFix amt="22000"/>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pic>
        <p:nvPicPr>
          <p:cNvPr id="3" name="Picture 2"/>
          <p:cNvPicPr>
            <a:picLocks noChangeAspect="1"/>
          </p:cNvPicPr>
          <p:nvPr/>
        </p:nvPicPr>
        <p:blipFill>
          <a:blip r:embed="rId7"/>
          <a:stretch>
            <a:fillRect/>
          </a:stretch>
        </p:blipFill>
        <p:spPr>
          <a:xfrm>
            <a:off x="2089675" y="3157087"/>
            <a:ext cx="3983395" cy="2379894"/>
          </a:xfrm>
          <a:prstGeom prst="rect">
            <a:avLst/>
          </a:prstGeom>
        </p:spPr>
      </p:pic>
      <p:pic>
        <p:nvPicPr>
          <p:cNvPr id="4" name="Picture 3"/>
          <p:cNvPicPr>
            <a:picLocks noChangeAspect="1"/>
          </p:cNvPicPr>
          <p:nvPr/>
        </p:nvPicPr>
        <p:blipFill>
          <a:blip r:embed="rId8"/>
          <a:stretch>
            <a:fillRect/>
          </a:stretch>
        </p:blipFill>
        <p:spPr>
          <a:xfrm>
            <a:off x="6981568" y="3157087"/>
            <a:ext cx="4275392" cy="2379894"/>
          </a:xfrm>
          <a:prstGeom prst="rect">
            <a:avLst/>
          </a:prstGeom>
        </p:spPr>
      </p:pic>
    </p:spTree>
    <p:extLst>
      <p:ext uri="{BB962C8B-B14F-4D97-AF65-F5344CB8AC3E}">
        <p14:creationId xmlns:p14="http://schemas.microsoft.com/office/powerpoint/2010/main" val="4264576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674359" y="37326"/>
            <a:ext cx="11133462"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i="0" u="none" strike="noStrike" cap="none" dirty="0" smtClean="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600501" y="1349765"/>
            <a:ext cx="11477767" cy="5041366"/>
          </a:xfrm>
          <a:prstGeom prst="rect">
            <a:avLst/>
          </a:prstGeom>
          <a:noFill/>
          <a:ln>
            <a:noFill/>
          </a:ln>
        </p:spPr>
        <p:txBody>
          <a:bodyPr spcFirstLastPara="1" wrap="square" lIns="91425" tIns="45700" rIns="91425" bIns="45700" anchor="t" anchorCtr="0">
            <a:noAutofit/>
          </a:bodyPr>
          <a:lstStyle/>
          <a:p>
            <a:pPr marL="50800" lvl="0" indent="0">
              <a:buNone/>
            </a:pPr>
            <a:r>
              <a:rPr lang="en-US" sz="4000" b="1" dirty="0" smtClean="0"/>
              <a:t>Put God first- Spiritual Return on Investment(SROI)</a:t>
            </a:r>
            <a:endParaRPr lang="en-US" dirty="0" smtClean="0"/>
          </a:p>
          <a:p>
            <a:r>
              <a:rPr lang="en-US" dirty="0" smtClean="0"/>
              <a:t>Built a MK14 million house for Mai Marietta Samuel in Nambuma, Dowa. </a:t>
            </a:r>
            <a:endParaRPr lang="en-US" sz="2000" dirty="0"/>
          </a:p>
          <a:p>
            <a:pPr marL="50800" indent="0">
              <a:buNone/>
            </a:pPr>
            <a:endParaRPr lang="en-US" b="1" dirty="0" smtClean="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3" name="Picture 2"/>
          <p:cNvPicPr>
            <a:picLocks noChangeAspect="1"/>
          </p:cNvPicPr>
          <p:nvPr/>
        </p:nvPicPr>
        <p:blipFill>
          <a:blip r:embed="rId3"/>
          <a:stretch>
            <a:fillRect/>
          </a:stretch>
        </p:blipFill>
        <p:spPr>
          <a:xfrm>
            <a:off x="3001789" y="3113775"/>
            <a:ext cx="5379492" cy="2484252"/>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4"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spTree>
    <p:extLst>
      <p:ext uri="{BB962C8B-B14F-4D97-AF65-F5344CB8AC3E}">
        <p14:creationId xmlns:p14="http://schemas.microsoft.com/office/powerpoint/2010/main" val="1620159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208149" y="0"/>
            <a:ext cx="9299712"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342713" y="1042806"/>
            <a:ext cx="10722078" cy="5041366"/>
          </a:xfrm>
          <a:prstGeom prst="rect">
            <a:avLst/>
          </a:prstGeom>
          <a:noFill/>
          <a:ln>
            <a:noFill/>
          </a:ln>
        </p:spPr>
        <p:txBody>
          <a:bodyPr spcFirstLastPara="1" wrap="square" lIns="91425" tIns="45700" rIns="91425" bIns="45700" anchor="t" anchorCtr="0">
            <a:noAutofit/>
          </a:bodyPr>
          <a:lstStyle/>
          <a:p>
            <a:pPr marL="50800" indent="0" algn="ctr">
              <a:buNone/>
            </a:pPr>
            <a:r>
              <a:rPr lang="en-US" sz="4000" b="1" dirty="0" smtClean="0"/>
              <a:t>Have </a:t>
            </a:r>
            <a:r>
              <a:rPr lang="en-US" sz="4000" b="1" dirty="0"/>
              <a:t>a Vision (dream)</a:t>
            </a:r>
            <a:r>
              <a:rPr lang="en-US" sz="4000" dirty="0"/>
              <a:t>. </a:t>
            </a:r>
            <a:endParaRPr lang="en-US" sz="4000" dirty="0" smtClean="0"/>
          </a:p>
          <a:p>
            <a:r>
              <a:rPr lang="en-US" dirty="0" smtClean="0"/>
              <a:t>Vision </a:t>
            </a:r>
            <a:r>
              <a:rPr lang="en-US" dirty="0"/>
              <a:t>is requisite to success e.g. in Education </a:t>
            </a:r>
            <a:r>
              <a:rPr lang="en-US" dirty="0" smtClean="0"/>
              <a:t>or in Business</a:t>
            </a:r>
          </a:p>
          <a:p>
            <a:endParaRPr lang="en-US" dirty="0"/>
          </a:p>
          <a:p>
            <a:r>
              <a:rPr lang="en-US" dirty="0" smtClean="0"/>
              <a:t>Our vision -  To be leading provider of first class financial solutions in Malawi and </a:t>
            </a:r>
            <a:r>
              <a:rPr lang="en-US" dirty="0"/>
              <a:t>S</a:t>
            </a:r>
            <a:r>
              <a:rPr lang="en-US" dirty="0" smtClean="0"/>
              <a:t>outhern Africa.</a:t>
            </a:r>
            <a:endParaRPr lang="en-US" dirty="0"/>
          </a:p>
          <a:p>
            <a:pPr marL="50800" indent="0">
              <a:buNone/>
            </a:pPr>
            <a:endParaRPr lang="en-US" dirty="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671" y="4185751"/>
            <a:ext cx="5240741" cy="1898421"/>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4"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spTree>
    <p:extLst>
      <p:ext uri="{BB962C8B-B14F-4D97-AF65-F5344CB8AC3E}">
        <p14:creationId xmlns:p14="http://schemas.microsoft.com/office/powerpoint/2010/main" val="1838539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452764" y="326183"/>
            <a:ext cx="7159387"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549237" y="1046958"/>
            <a:ext cx="10722078" cy="5041366"/>
          </a:xfrm>
          <a:prstGeom prst="rect">
            <a:avLst/>
          </a:prstGeom>
          <a:noFill/>
          <a:ln>
            <a:noFill/>
          </a:ln>
        </p:spPr>
        <p:txBody>
          <a:bodyPr spcFirstLastPara="1" wrap="square" lIns="91425" tIns="45700" rIns="91425" bIns="45700" anchor="t" anchorCtr="0">
            <a:noAutofit/>
          </a:bodyPr>
          <a:lstStyle/>
          <a:p>
            <a:pPr marL="50800" indent="0" algn="ctr">
              <a:buNone/>
            </a:pPr>
            <a:r>
              <a:rPr lang="en-US" sz="4000" b="1" dirty="0" smtClean="0"/>
              <a:t>Make </a:t>
            </a:r>
            <a:r>
              <a:rPr lang="en-US" sz="4000" b="1" dirty="0"/>
              <a:t>a plan</a:t>
            </a:r>
            <a:endParaRPr lang="en-US" sz="4000" dirty="0"/>
          </a:p>
          <a:p>
            <a:r>
              <a:rPr lang="en-US" b="1" dirty="0"/>
              <a:t> </a:t>
            </a:r>
            <a:r>
              <a:rPr lang="en-US" dirty="0" smtClean="0"/>
              <a:t>Read </a:t>
            </a:r>
            <a:r>
              <a:rPr lang="en-US" dirty="0"/>
              <a:t>about successful </a:t>
            </a:r>
            <a:r>
              <a:rPr lang="en-US" dirty="0" smtClean="0"/>
              <a:t>businesspersons and come up with your own plan </a:t>
            </a:r>
          </a:p>
          <a:p>
            <a:r>
              <a:rPr lang="en-US" dirty="0" smtClean="0"/>
              <a:t>A </a:t>
            </a:r>
            <a:r>
              <a:rPr lang="en-US" dirty="0"/>
              <a:t>successful business plan is simple and </a:t>
            </a:r>
            <a:r>
              <a:rPr lang="en-US" dirty="0" smtClean="0"/>
              <a:t>smart and will take you to greater heights</a:t>
            </a:r>
            <a:r>
              <a:rPr lang="en-US" b="1" dirty="0" smtClean="0"/>
              <a:t>.</a:t>
            </a:r>
            <a:endParaRPr lang="en-US" dirty="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553" y="3651685"/>
            <a:ext cx="4943446" cy="2391090"/>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4"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spTree>
    <p:extLst>
      <p:ext uri="{BB962C8B-B14F-4D97-AF65-F5344CB8AC3E}">
        <p14:creationId xmlns:p14="http://schemas.microsoft.com/office/powerpoint/2010/main" val="273257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571432" y="27296"/>
            <a:ext cx="8049068"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631722" y="967469"/>
            <a:ext cx="10722078" cy="5041366"/>
          </a:xfrm>
          <a:prstGeom prst="rect">
            <a:avLst/>
          </a:prstGeom>
          <a:noFill/>
          <a:ln>
            <a:noFill/>
          </a:ln>
        </p:spPr>
        <p:txBody>
          <a:bodyPr spcFirstLastPara="1" wrap="square" lIns="91425" tIns="45700" rIns="91425" bIns="45700" anchor="t" anchorCtr="0">
            <a:noAutofit/>
          </a:bodyPr>
          <a:lstStyle/>
          <a:p>
            <a:pPr marL="50800" indent="0" algn="ctr">
              <a:buNone/>
            </a:pPr>
            <a:r>
              <a:rPr lang="en-US" sz="4000" b="1" dirty="0" smtClean="0"/>
              <a:t>Be ethical in all your dealings</a:t>
            </a:r>
            <a:endParaRPr lang="en-US" sz="4000" dirty="0"/>
          </a:p>
          <a:p>
            <a:r>
              <a:rPr lang="en-US" dirty="0" smtClean="0"/>
              <a:t>Your reputation is the quickest way into high places in business and society. Mess up once and you are finished. That is how one email to Old Mutual Cape Town and Kingdom Zimbabwe brought in two international shareholders into FDH. </a:t>
            </a:r>
          </a:p>
          <a:p>
            <a:r>
              <a:rPr lang="en-US" dirty="0" smtClean="0"/>
              <a:t>Ethical behavior has to be a lifestyle. </a:t>
            </a:r>
            <a:endParaRPr lang="en-US" sz="2000" dirty="0"/>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4" name="Google Shape;283;p29"/>
          <p:cNvPicPr preferRelativeResize="0"/>
          <p:nvPr/>
        </p:nvPicPr>
        <p:blipFill>
          <a:blip r:embed="rId5">
            <a:alphaModFix amt="22000"/>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4960" y="3546942"/>
            <a:ext cx="5222240" cy="2630021"/>
          </a:xfrm>
          <a:prstGeom prst="rect">
            <a:avLst/>
          </a:prstGeom>
        </p:spPr>
      </p:pic>
    </p:spTree>
    <p:extLst>
      <p:ext uri="{BB962C8B-B14F-4D97-AF65-F5344CB8AC3E}">
        <p14:creationId xmlns:p14="http://schemas.microsoft.com/office/powerpoint/2010/main" val="1693747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501098" y="136991"/>
            <a:ext cx="7843501"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Building a business empire </a:t>
            </a:r>
            <a:br>
              <a:rPr lang="en-US" sz="3200" b="1" dirty="0" smtClean="0">
                <a:solidFill>
                  <a:srgbClr val="002060"/>
                </a:solidFill>
                <a:latin typeface="Calibri" panose="020F0502020204030204" pitchFamily="34" charset="0"/>
                <a:ea typeface="Montserrat"/>
                <a:cs typeface="Montserrat"/>
                <a:sym typeface="Montserrat"/>
              </a:rPr>
            </a:br>
            <a:r>
              <a:rPr lang="en-US" sz="4000" b="1" dirty="0" smtClean="0">
                <a:solidFill>
                  <a:schemeClr val="tx1"/>
                </a:solidFill>
                <a:latin typeface="Calibri" panose="020F0502020204030204" pitchFamily="34" charset="0"/>
                <a:ea typeface="Montserrat"/>
                <a:cs typeface="Montserrat"/>
                <a:sym typeface="Montserrat"/>
              </a:rPr>
              <a:t>Be an opportunist</a:t>
            </a:r>
            <a:r>
              <a:rPr lang="en-US" sz="4000" b="1" i="0" u="none" strike="noStrike" cap="none" dirty="0" smtClean="0">
                <a:solidFill>
                  <a:schemeClr val="tx1"/>
                </a:solidFill>
                <a:latin typeface="Calibri" panose="020F0502020204030204" pitchFamily="34" charset="0"/>
                <a:ea typeface="Montserrat"/>
                <a:cs typeface="Montserrat"/>
                <a:sym typeface="Montserrat"/>
              </a:rPr>
              <a:t> </a:t>
            </a:r>
            <a:endParaRPr sz="4000" b="1" i="0" u="none" strike="noStrike" cap="none" dirty="0">
              <a:solidFill>
                <a:schemeClr val="tx1"/>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530942" y="1474964"/>
            <a:ext cx="11430000" cy="3858974"/>
          </a:xfrm>
          <a:prstGeom prst="rect">
            <a:avLst/>
          </a:prstGeom>
          <a:noFill/>
          <a:ln>
            <a:noFill/>
          </a:ln>
        </p:spPr>
        <p:txBody>
          <a:bodyPr spcFirstLastPara="1" wrap="square" lIns="91425" tIns="45700" rIns="91425" bIns="45700" anchor="t" anchorCtr="0">
            <a:noAutofit/>
          </a:bodyPr>
          <a:lstStyle/>
          <a:p>
            <a:r>
              <a:rPr lang="en-GB" dirty="0" smtClean="0"/>
              <a:t>. </a:t>
            </a:r>
            <a:endParaRPr b="1"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2" name="TextBox 1"/>
          <p:cNvSpPr txBox="1"/>
          <p:nvPr/>
        </p:nvSpPr>
        <p:spPr>
          <a:xfrm>
            <a:off x="9376474" y="2974477"/>
            <a:ext cx="1552028" cy="338554"/>
          </a:xfrm>
          <a:prstGeom prst="rect">
            <a:avLst/>
          </a:prstGeom>
          <a:noFill/>
        </p:spPr>
        <p:txBody>
          <a:bodyPr wrap="none" rtlCol="0">
            <a:spAutoFit/>
          </a:bodyPr>
          <a:lstStyle/>
          <a:p>
            <a:r>
              <a:rPr lang="en-US" sz="1600" b="1" dirty="0" smtClean="0">
                <a:solidFill>
                  <a:srgbClr val="FF0000"/>
                </a:solidFill>
              </a:rPr>
              <a:t>- PERSIMISTS</a:t>
            </a:r>
            <a:endParaRPr lang="en-US" sz="1600" b="1" dirty="0">
              <a:solidFill>
                <a:srgbClr val="FF0000"/>
              </a:solidFill>
            </a:endParaRPr>
          </a:p>
        </p:txBody>
      </p:sp>
      <p:sp>
        <p:nvSpPr>
          <p:cNvPr id="4" name="TextBox 3"/>
          <p:cNvSpPr txBox="1"/>
          <p:nvPr/>
        </p:nvSpPr>
        <p:spPr>
          <a:xfrm>
            <a:off x="9709820" y="3650162"/>
            <a:ext cx="1417376" cy="338554"/>
          </a:xfrm>
          <a:prstGeom prst="rect">
            <a:avLst/>
          </a:prstGeom>
          <a:noFill/>
        </p:spPr>
        <p:txBody>
          <a:bodyPr wrap="none" rtlCol="0">
            <a:spAutoFit/>
          </a:bodyPr>
          <a:lstStyle/>
          <a:p>
            <a:r>
              <a:rPr lang="en-US" sz="1600" b="1" dirty="0" smtClean="0">
                <a:solidFill>
                  <a:srgbClr val="FF0000"/>
                </a:solidFill>
              </a:rPr>
              <a:t>- OPTIMISTS</a:t>
            </a:r>
            <a:endParaRPr lang="en-US" sz="1600" b="1" dirty="0">
              <a:solidFill>
                <a:srgbClr val="FF0000"/>
              </a:solidFill>
            </a:endParaRPr>
          </a:p>
        </p:txBody>
      </p:sp>
      <p:sp>
        <p:nvSpPr>
          <p:cNvPr id="14" name="TextBox 13"/>
          <p:cNvSpPr txBox="1"/>
          <p:nvPr/>
        </p:nvSpPr>
        <p:spPr>
          <a:xfrm>
            <a:off x="10715266" y="4351678"/>
            <a:ext cx="1186543" cy="338554"/>
          </a:xfrm>
          <a:prstGeom prst="rect">
            <a:avLst/>
          </a:prstGeom>
          <a:noFill/>
        </p:spPr>
        <p:txBody>
          <a:bodyPr wrap="none" rtlCol="0">
            <a:spAutoFit/>
          </a:bodyPr>
          <a:lstStyle/>
          <a:p>
            <a:r>
              <a:rPr lang="en-US" sz="1600" b="1" dirty="0" smtClean="0">
                <a:solidFill>
                  <a:srgbClr val="FF0000"/>
                </a:solidFill>
              </a:rPr>
              <a:t>- REALIST</a:t>
            </a:r>
            <a:endParaRPr lang="en-US" sz="1600" b="1" dirty="0">
              <a:solidFill>
                <a:srgbClr val="FF0000"/>
              </a:solidFill>
            </a:endParaRPr>
          </a:p>
        </p:txBody>
      </p:sp>
      <p:sp>
        <p:nvSpPr>
          <p:cNvPr id="15" name="TextBox 14"/>
          <p:cNvSpPr txBox="1"/>
          <p:nvPr/>
        </p:nvSpPr>
        <p:spPr>
          <a:xfrm>
            <a:off x="10301240" y="5156073"/>
            <a:ext cx="1773242" cy="338554"/>
          </a:xfrm>
          <a:prstGeom prst="rect">
            <a:avLst/>
          </a:prstGeom>
          <a:noFill/>
        </p:spPr>
        <p:txBody>
          <a:bodyPr wrap="none" rtlCol="0">
            <a:spAutoFit/>
          </a:bodyPr>
          <a:lstStyle/>
          <a:p>
            <a:r>
              <a:rPr lang="en-US" dirty="0" smtClean="0"/>
              <a:t>- </a:t>
            </a:r>
            <a:r>
              <a:rPr lang="en-US" sz="1600" b="1" dirty="0" smtClean="0">
                <a:solidFill>
                  <a:srgbClr val="FF0000"/>
                </a:solidFill>
              </a:rPr>
              <a:t>OPPORTUNIST</a:t>
            </a:r>
            <a:endParaRPr lang="en-US" sz="1600" b="1" dirty="0">
              <a:solidFill>
                <a:srgbClr val="FF0000"/>
              </a:solidFill>
            </a:endParaRPr>
          </a:p>
        </p:txBody>
      </p:sp>
      <p:sp>
        <p:nvSpPr>
          <p:cNvPr id="5" name="Rectangle 4"/>
          <p:cNvSpPr/>
          <p:nvPr/>
        </p:nvSpPr>
        <p:spPr>
          <a:xfrm>
            <a:off x="3223977" y="5807009"/>
            <a:ext cx="4214615" cy="400110"/>
          </a:xfrm>
          <a:prstGeom prst="rect">
            <a:avLst/>
          </a:prstGeom>
        </p:spPr>
        <p:txBody>
          <a:bodyPr wrap="none">
            <a:spAutoFit/>
          </a:bodyPr>
          <a:lstStyle/>
          <a:p>
            <a:r>
              <a:rPr lang="en-US" sz="2000" dirty="0" smtClean="0">
                <a:latin typeface="Calibri" panose="020F0502020204030204" pitchFamily="34" charset="0"/>
              </a:rPr>
              <a:t>- </a:t>
            </a:r>
            <a:r>
              <a:rPr lang="en-US" sz="2000" b="1" dirty="0" smtClean="0">
                <a:solidFill>
                  <a:srgbClr val="FF0000"/>
                </a:solidFill>
                <a:latin typeface="Calibri" panose="020F0502020204030204" pitchFamily="34" charset="0"/>
              </a:rPr>
              <a:t>BE AN OPPORTUNIST, TAKE ACTION</a:t>
            </a:r>
            <a:r>
              <a:rPr lang="en-US" sz="2000" b="1" dirty="0" smtClean="0">
                <a:solidFill>
                  <a:srgbClr val="FF0000"/>
                </a:solidFill>
              </a:rPr>
              <a:t>!</a:t>
            </a:r>
            <a:endParaRPr lang="en-US" sz="2000" b="1" dirty="0">
              <a:solidFill>
                <a:srgbClr val="FF0000"/>
              </a:solidFill>
            </a:endParaRPr>
          </a:p>
        </p:txBody>
      </p:sp>
      <p:cxnSp>
        <p:nvCxnSpPr>
          <p:cNvPr id="16"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1" name="Picture 10"/>
          <p:cNvPicPr>
            <a:picLocks noChangeAspect="1"/>
          </p:cNvPicPr>
          <p:nvPr/>
        </p:nvPicPr>
        <p:blipFill>
          <a:blip r:embed="rId3"/>
          <a:stretch>
            <a:fillRect/>
          </a:stretch>
        </p:blipFill>
        <p:spPr>
          <a:xfrm>
            <a:off x="534920" y="1535634"/>
            <a:ext cx="11426022" cy="4168258"/>
          </a:xfrm>
          <a:prstGeom prst="rect">
            <a:avLst/>
          </a:prstGeom>
        </p:spPr>
      </p:pic>
      <p:pic>
        <p:nvPicPr>
          <p:cNvPr id="17" name="Google Shape;191;p21"/>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sp>
        <p:nvSpPr>
          <p:cNvPr id="3" name="TextBox 2"/>
          <p:cNvSpPr txBox="1"/>
          <p:nvPr/>
        </p:nvSpPr>
        <p:spPr>
          <a:xfrm>
            <a:off x="9009225" y="2773869"/>
            <a:ext cx="1077539" cy="369332"/>
          </a:xfrm>
          <a:prstGeom prst="rect">
            <a:avLst/>
          </a:prstGeom>
          <a:noFill/>
        </p:spPr>
        <p:txBody>
          <a:bodyPr wrap="none" rtlCol="0">
            <a:spAutoFit/>
          </a:bodyPr>
          <a:lstStyle/>
          <a:p>
            <a:r>
              <a:rPr lang="en-US" sz="1800" b="1" dirty="0" smtClean="0">
                <a:solidFill>
                  <a:srgbClr val="FF0000"/>
                </a:solidFill>
                <a:latin typeface="Calibri" panose="020F0502020204030204" pitchFamily="34" charset="0"/>
              </a:rPr>
              <a:t>Pessimist</a:t>
            </a:r>
            <a:endParaRPr lang="en-US" sz="1800" b="1" dirty="0">
              <a:solidFill>
                <a:srgbClr val="FF0000"/>
              </a:solidFill>
              <a:latin typeface="Calibri" panose="020F0502020204030204" pitchFamily="34" charset="0"/>
            </a:endParaRPr>
          </a:p>
        </p:txBody>
      </p:sp>
      <p:sp>
        <p:nvSpPr>
          <p:cNvPr id="18" name="TextBox 17"/>
          <p:cNvSpPr txBox="1"/>
          <p:nvPr/>
        </p:nvSpPr>
        <p:spPr>
          <a:xfrm>
            <a:off x="8753018" y="3386201"/>
            <a:ext cx="1003801" cy="369332"/>
          </a:xfrm>
          <a:prstGeom prst="rect">
            <a:avLst/>
          </a:prstGeom>
          <a:noFill/>
        </p:spPr>
        <p:txBody>
          <a:bodyPr wrap="none" rtlCol="0">
            <a:spAutoFit/>
          </a:bodyPr>
          <a:lstStyle/>
          <a:p>
            <a:r>
              <a:rPr lang="en-US" sz="1800" b="1" dirty="0" smtClean="0">
                <a:solidFill>
                  <a:srgbClr val="FF0000"/>
                </a:solidFill>
                <a:latin typeface="Calibri" panose="020F0502020204030204" pitchFamily="34" charset="0"/>
              </a:rPr>
              <a:t>Optimis</a:t>
            </a:r>
            <a:r>
              <a:rPr lang="en-US" sz="1600" b="1" dirty="0" smtClean="0">
                <a:solidFill>
                  <a:srgbClr val="FF0000"/>
                </a:solidFill>
              </a:rPr>
              <a:t>t</a:t>
            </a:r>
            <a:endParaRPr lang="en-US" sz="1600" b="1" dirty="0">
              <a:solidFill>
                <a:srgbClr val="FF0000"/>
              </a:solidFill>
            </a:endParaRPr>
          </a:p>
        </p:txBody>
      </p:sp>
      <p:sp>
        <p:nvSpPr>
          <p:cNvPr id="19" name="TextBox 18"/>
          <p:cNvSpPr txBox="1"/>
          <p:nvPr/>
        </p:nvSpPr>
        <p:spPr>
          <a:xfrm>
            <a:off x="10879573" y="3941930"/>
            <a:ext cx="857927" cy="338554"/>
          </a:xfrm>
          <a:prstGeom prst="rect">
            <a:avLst/>
          </a:prstGeom>
          <a:noFill/>
        </p:spPr>
        <p:txBody>
          <a:bodyPr wrap="none" rtlCol="0">
            <a:spAutoFit/>
          </a:bodyPr>
          <a:lstStyle/>
          <a:p>
            <a:r>
              <a:rPr lang="en-US" sz="1600" b="1" dirty="0" smtClean="0">
                <a:solidFill>
                  <a:srgbClr val="FF0000"/>
                </a:solidFill>
              </a:rPr>
              <a:t>Realist</a:t>
            </a:r>
            <a:endParaRPr lang="en-US" sz="1600" b="1" dirty="0">
              <a:solidFill>
                <a:srgbClr val="FF0000"/>
              </a:solidFill>
            </a:endParaRPr>
          </a:p>
        </p:txBody>
      </p:sp>
      <p:sp>
        <p:nvSpPr>
          <p:cNvPr id="20" name="TextBox 19"/>
          <p:cNvSpPr txBox="1"/>
          <p:nvPr/>
        </p:nvSpPr>
        <p:spPr>
          <a:xfrm>
            <a:off x="10585833" y="4664787"/>
            <a:ext cx="1350050" cy="338554"/>
          </a:xfrm>
          <a:prstGeom prst="rect">
            <a:avLst/>
          </a:prstGeom>
          <a:noFill/>
        </p:spPr>
        <p:txBody>
          <a:bodyPr wrap="none" rtlCol="0">
            <a:spAutoFit/>
          </a:bodyPr>
          <a:lstStyle/>
          <a:p>
            <a:r>
              <a:rPr lang="en-US" sz="1600" b="1" dirty="0" smtClean="0">
                <a:solidFill>
                  <a:srgbClr val="FF0000"/>
                </a:solidFill>
              </a:rPr>
              <a:t>Opportunis</a:t>
            </a:r>
            <a:r>
              <a:rPr lang="en-US" b="1" dirty="0" smtClean="0">
                <a:solidFill>
                  <a:srgbClr val="FF0000"/>
                </a:solidFill>
              </a:rPr>
              <a:t>t</a:t>
            </a:r>
            <a:endParaRPr lang="en-US" b="1" dirty="0">
              <a:solidFill>
                <a:srgbClr val="FF0000"/>
              </a:solidFill>
            </a:endParaRPr>
          </a:p>
        </p:txBody>
      </p:sp>
      <p:pic>
        <p:nvPicPr>
          <p:cNvPr id="21"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072898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45211" y="115160"/>
            <a:ext cx="9620698" cy="1325563"/>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a:t>
            </a:r>
            <a:r>
              <a:rPr lang="en-US" sz="3200" b="1" dirty="0" smtClean="0">
                <a:solidFill>
                  <a:srgbClr val="002060"/>
                </a:solidFill>
                <a:latin typeface="Calibri" panose="020F0502020204030204" pitchFamily="34" charset="0"/>
                <a:ea typeface="Montserrat"/>
                <a:cs typeface="Montserrat"/>
                <a:sym typeface="Montserrat"/>
              </a:rPr>
              <a:t>empire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graphicFrame>
        <p:nvGraphicFramePr>
          <p:cNvPr id="2" name="Table 1"/>
          <p:cNvGraphicFramePr>
            <a:graphicFrameLocks noGrp="1"/>
          </p:cNvGraphicFramePr>
          <p:nvPr>
            <p:extLst>
              <p:ext uri="{D42A27DB-BD31-4B8C-83A1-F6EECF244321}">
                <p14:modId xmlns:p14="http://schemas.microsoft.com/office/powerpoint/2010/main" val="896482095"/>
              </p:ext>
            </p:extLst>
          </p:nvPr>
        </p:nvGraphicFramePr>
        <p:xfrm>
          <a:off x="3072241" y="2383878"/>
          <a:ext cx="5909738" cy="3589239"/>
        </p:xfrm>
        <a:graphic>
          <a:graphicData uri="http://schemas.openxmlformats.org/drawingml/2006/table">
            <a:tbl>
              <a:tblPr firstRow="1" firstCol="1" bandRow="1">
                <a:tableStyleId>{5940675A-B579-460E-94D1-54222C63F5DA}</a:tableStyleId>
              </a:tblPr>
              <a:tblGrid>
                <a:gridCol w="2954869">
                  <a:extLst>
                    <a:ext uri="{9D8B030D-6E8A-4147-A177-3AD203B41FA5}">
                      <a16:colId xmlns:a16="http://schemas.microsoft.com/office/drawing/2014/main" val="20000"/>
                    </a:ext>
                  </a:extLst>
                </a:gridCol>
                <a:gridCol w="2954869">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1000"/>
                        </a:spcAft>
                      </a:pPr>
                      <a:endParaRPr lang="en-US" sz="1400" b="1" dirty="0" smtClean="0">
                        <a:effectLst/>
                        <a:latin typeface="Calibri" panose="020F0502020204030204" pitchFamily="34" charset="0"/>
                      </a:endParaRPr>
                    </a:p>
                    <a:p>
                      <a:pPr marL="0" marR="0" algn="ctr">
                        <a:lnSpc>
                          <a:spcPct val="115000"/>
                        </a:lnSpc>
                        <a:spcBef>
                          <a:spcPts val="0"/>
                        </a:spcBef>
                        <a:spcAft>
                          <a:spcPts val="1000"/>
                        </a:spcAft>
                      </a:pPr>
                      <a:r>
                        <a:rPr lang="en-US" sz="1400" b="1" dirty="0" smtClean="0">
                          <a:effectLst/>
                          <a:latin typeface="Calibri" panose="020F0502020204030204" pitchFamily="34" charset="0"/>
                        </a:rPr>
                        <a:t>BEHAVIOUR </a:t>
                      </a:r>
                      <a:r>
                        <a:rPr lang="en-US" sz="1400" b="1" dirty="0">
                          <a:effectLst/>
                          <a:latin typeface="Calibri" panose="020F0502020204030204" pitchFamily="34" charset="0"/>
                        </a:rPr>
                        <a:t>OF WINNERS</a:t>
                      </a:r>
                    </a:p>
                    <a:p>
                      <a:pPr marL="0" marR="0" algn="ctr">
                        <a:lnSpc>
                          <a:spcPct val="115000"/>
                        </a:lnSpc>
                        <a:spcBef>
                          <a:spcPts val="0"/>
                        </a:spcBef>
                        <a:spcAft>
                          <a:spcPts val="1000"/>
                        </a:spcAft>
                      </a:pPr>
                      <a:r>
                        <a:rPr lang="en-US" sz="1400" b="1" dirty="0">
                          <a:effectLst/>
                          <a:latin typeface="Calibri" panose="020F0502020204030204" pitchFamily="34" charset="0"/>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tc>
                  <a:txBody>
                    <a:bodyPr/>
                    <a:lstStyle/>
                    <a:p>
                      <a:pPr marL="0" marR="0" algn="ctr">
                        <a:lnSpc>
                          <a:spcPct val="115000"/>
                        </a:lnSpc>
                        <a:spcBef>
                          <a:spcPts val="0"/>
                        </a:spcBef>
                        <a:spcAft>
                          <a:spcPts val="1000"/>
                        </a:spcAft>
                      </a:pPr>
                      <a:endParaRPr lang="en-US" sz="1400" b="1" dirty="0" smtClean="0">
                        <a:effectLst/>
                        <a:latin typeface="Calibri" panose="020F0502020204030204" pitchFamily="34" charset="0"/>
                      </a:endParaRPr>
                    </a:p>
                    <a:p>
                      <a:pPr marL="0" marR="0" algn="ctr">
                        <a:lnSpc>
                          <a:spcPct val="115000"/>
                        </a:lnSpc>
                        <a:spcBef>
                          <a:spcPts val="0"/>
                        </a:spcBef>
                        <a:spcAft>
                          <a:spcPts val="1000"/>
                        </a:spcAft>
                      </a:pPr>
                      <a:r>
                        <a:rPr lang="en-US" sz="1400" b="1" dirty="0" smtClean="0">
                          <a:effectLst/>
                          <a:latin typeface="Calibri" panose="020F0502020204030204" pitchFamily="34" charset="0"/>
                        </a:rPr>
                        <a:t>BEHAVIOUR </a:t>
                      </a:r>
                      <a:r>
                        <a:rPr lang="en-US" sz="1400" b="1" dirty="0">
                          <a:effectLst/>
                          <a:latin typeface="Calibri" panose="020F0502020204030204" pitchFamily="34" charset="0"/>
                        </a:rPr>
                        <a:t>OF LOSERS</a:t>
                      </a:r>
                    </a:p>
                    <a:p>
                      <a:pPr marL="0" marR="0" algn="ctr">
                        <a:lnSpc>
                          <a:spcPct val="115000"/>
                        </a:lnSpc>
                        <a:spcBef>
                          <a:spcPts val="0"/>
                        </a:spcBef>
                        <a:spcAft>
                          <a:spcPts val="1000"/>
                        </a:spcAft>
                      </a:pPr>
                      <a:r>
                        <a:rPr lang="en-US" sz="1400" b="1" dirty="0">
                          <a:effectLst/>
                          <a:latin typeface="Calibri" panose="020F0502020204030204" pitchFamily="34" charset="0"/>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extLst>
                  <a:ext uri="{0D108BD9-81ED-4DB2-BD59-A6C34878D82A}">
                    <a16:rowId xmlns:a16="http://schemas.microsoft.com/office/drawing/2014/main" val="10000"/>
                  </a:ext>
                </a:extLst>
              </a:tr>
              <a:tr h="424157">
                <a:tc>
                  <a:txBody>
                    <a:bodyPr/>
                    <a:lstStyle/>
                    <a:p>
                      <a:pPr marL="0" marR="0">
                        <a:lnSpc>
                          <a:spcPct val="115000"/>
                        </a:lnSpc>
                        <a:spcBef>
                          <a:spcPts val="0"/>
                        </a:spcBef>
                        <a:spcAft>
                          <a:spcPts val="1000"/>
                        </a:spcAft>
                      </a:pPr>
                      <a:r>
                        <a:rPr lang="en-US" sz="1400" dirty="0" smtClean="0">
                          <a:effectLst/>
                          <a:latin typeface="Calibri" panose="020F0502020204030204" pitchFamily="34" charset="0"/>
                        </a:rPr>
                        <a:t>Listen </a:t>
                      </a:r>
                      <a:r>
                        <a:rPr lang="en-US" sz="1400" dirty="0">
                          <a:effectLst/>
                          <a:latin typeface="Calibri" panose="020F0502020204030204" pitchFamily="34" charset="0"/>
                        </a:rPr>
                        <a:t>&amp; </a:t>
                      </a:r>
                      <a:r>
                        <a:rPr lang="en-US" sz="1400" dirty="0" smtClean="0">
                          <a:effectLst/>
                          <a:latin typeface="Calibri" panose="020F0502020204030204" pitchFamily="34" charset="0"/>
                        </a:rPr>
                        <a:t>Learn and</a:t>
                      </a:r>
                      <a:r>
                        <a:rPr lang="en-US" sz="1400" baseline="0" dirty="0" smtClean="0">
                          <a:effectLst/>
                          <a:latin typeface="Calibri" panose="020F0502020204030204" pitchFamily="34" charset="0"/>
                        </a:rPr>
                        <a:t> ask questions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tc>
                  <a:txBody>
                    <a:bodyPr/>
                    <a:lstStyle/>
                    <a:p>
                      <a:pPr marL="0" marR="0">
                        <a:lnSpc>
                          <a:spcPct val="115000"/>
                        </a:lnSpc>
                        <a:spcBef>
                          <a:spcPts val="0"/>
                        </a:spcBef>
                        <a:spcAft>
                          <a:spcPts val="1000"/>
                        </a:spcAft>
                      </a:pPr>
                      <a:r>
                        <a:rPr lang="en-US" sz="1400" dirty="0" smtClean="0">
                          <a:effectLst/>
                          <a:latin typeface="Calibri" panose="020F0502020204030204" pitchFamily="34" charset="0"/>
                        </a:rPr>
                        <a:t>Talk </a:t>
                      </a:r>
                      <a:r>
                        <a:rPr lang="en-US" sz="1400" dirty="0">
                          <a:effectLst/>
                          <a:latin typeface="Calibri" panose="020F0502020204030204" pitchFamily="34" charset="0"/>
                        </a:rPr>
                        <a:t>big, usually about what they plan to do some </a:t>
                      </a:r>
                      <a:r>
                        <a:rPr lang="en-US" sz="1400" dirty="0" smtClean="0">
                          <a:effectLst/>
                          <a:latin typeface="Calibri" panose="020F0502020204030204" pitchFamily="34" charset="0"/>
                        </a:rPr>
                        <a:t>day, don’t listen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extLst>
                  <a:ext uri="{0D108BD9-81ED-4DB2-BD59-A6C34878D82A}">
                    <a16:rowId xmlns:a16="http://schemas.microsoft.com/office/drawing/2014/main" val="10001"/>
                  </a:ext>
                </a:extLst>
              </a:tr>
              <a:tr h="636235">
                <a:tc>
                  <a:txBody>
                    <a:bodyPr/>
                    <a:lstStyle/>
                    <a:p>
                      <a:pPr marL="0" marR="0">
                        <a:lnSpc>
                          <a:spcPct val="115000"/>
                        </a:lnSpc>
                        <a:spcBef>
                          <a:spcPts val="0"/>
                        </a:spcBef>
                        <a:spcAft>
                          <a:spcPts val="1000"/>
                        </a:spcAft>
                      </a:pPr>
                      <a:r>
                        <a:rPr lang="en-US" sz="1400" dirty="0" smtClean="0">
                          <a:effectLst/>
                          <a:latin typeface="Calibri" panose="020F0502020204030204" pitchFamily="34" charset="0"/>
                        </a:rPr>
                        <a:t>Discuss </a:t>
                      </a:r>
                      <a:r>
                        <a:rPr lang="en-US" sz="1400" dirty="0">
                          <a:effectLst/>
                          <a:latin typeface="Calibri" panose="020F0502020204030204" pitchFamily="34" charset="0"/>
                        </a:rPr>
                        <a:t>opportunities and figure out solutions to problems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tc>
                  <a:txBody>
                    <a:bodyPr/>
                    <a:lstStyle/>
                    <a:p>
                      <a:pPr marL="0" marR="0">
                        <a:lnSpc>
                          <a:spcPct val="115000"/>
                        </a:lnSpc>
                        <a:spcBef>
                          <a:spcPts val="0"/>
                        </a:spcBef>
                        <a:spcAft>
                          <a:spcPts val="1000"/>
                        </a:spcAft>
                      </a:pPr>
                      <a:r>
                        <a:rPr lang="en-US" sz="1400" dirty="0" smtClean="0">
                          <a:effectLst/>
                          <a:latin typeface="Calibri" panose="020F0502020204030204" pitchFamily="34" charset="0"/>
                        </a:rPr>
                        <a:t>Complain</a:t>
                      </a:r>
                      <a:r>
                        <a:rPr lang="en-US" sz="1400" dirty="0">
                          <a:effectLst/>
                          <a:latin typeface="Calibri" panose="020F0502020204030204" pitchFamily="34" charset="0"/>
                        </a:rPr>
                        <a:t> about problems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extLst>
                  <a:ext uri="{0D108BD9-81ED-4DB2-BD59-A6C34878D82A}">
                    <a16:rowId xmlns:a16="http://schemas.microsoft.com/office/drawing/2014/main" val="10002"/>
                  </a:ext>
                </a:extLst>
              </a:tr>
              <a:tr h="622983">
                <a:tc>
                  <a:txBody>
                    <a:bodyPr/>
                    <a:lstStyle/>
                    <a:p>
                      <a:pPr marL="0" marR="0">
                        <a:lnSpc>
                          <a:spcPct val="115000"/>
                        </a:lnSpc>
                        <a:spcBef>
                          <a:spcPts val="0"/>
                        </a:spcBef>
                        <a:spcAft>
                          <a:spcPts val="1000"/>
                        </a:spcAft>
                      </a:pPr>
                      <a:r>
                        <a:rPr lang="en-US" sz="1400" dirty="0" smtClean="0">
                          <a:effectLst/>
                          <a:latin typeface="Calibri" panose="020F0502020204030204" pitchFamily="34" charset="0"/>
                        </a:rPr>
                        <a:t>Repeat behaviors </a:t>
                      </a:r>
                      <a:r>
                        <a:rPr lang="en-US" sz="1400" dirty="0">
                          <a:effectLst/>
                          <a:latin typeface="Calibri" panose="020F0502020204030204" pitchFamily="34" charset="0"/>
                        </a:rPr>
                        <a:t>that </a:t>
                      </a:r>
                      <a:r>
                        <a:rPr lang="en-US" sz="1400" dirty="0" smtClean="0">
                          <a:effectLst/>
                          <a:latin typeface="Calibri" panose="020F0502020204030204" pitchFamily="34" charset="0"/>
                        </a:rPr>
                        <a:t>work</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tc>
                  <a:txBody>
                    <a:bodyPr/>
                    <a:lstStyle/>
                    <a:p>
                      <a:pPr marL="0" marR="0">
                        <a:lnSpc>
                          <a:spcPct val="115000"/>
                        </a:lnSpc>
                        <a:spcBef>
                          <a:spcPts val="0"/>
                        </a:spcBef>
                        <a:spcAft>
                          <a:spcPts val="1000"/>
                        </a:spcAft>
                      </a:pPr>
                      <a:r>
                        <a:rPr lang="en-US" sz="1400" dirty="0" smtClean="0">
                          <a:effectLst/>
                          <a:latin typeface="Calibri" panose="020F0502020204030204" pitchFamily="34" charset="0"/>
                        </a:rPr>
                        <a:t>Repeat behavior </a:t>
                      </a:r>
                      <a:r>
                        <a:rPr lang="en-US" sz="1400" dirty="0">
                          <a:effectLst/>
                          <a:latin typeface="Calibri" panose="020F0502020204030204" pitchFamily="34" charset="0"/>
                        </a:rPr>
                        <a:t>that has brought </a:t>
                      </a:r>
                      <a:r>
                        <a:rPr lang="en-US" sz="1400" dirty="0" smtClean="0">
                          <a:effectLst/>
                          <a:latin typeface="Calibri" panose="020F0502020204030204" pitchFamily="34" charset="0"/>
                        </a:rPr>
                        <a:t>failure and avoid </a:t>
                      </a:r>
                      <a:r>
                        <a:rPr lang="en-US" sz="1400" dirty="0">
                          <a:effectLst/>
                          <a:latin typeface="Calibri" panose="020F0502020204030204" pitchFamily="34" charset="0"/>
                        </a:rPr>
                        <a:t>trying anything new for fear that even worse failure will result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extLst>
                  <a:ext uri="{0D108BD9-81ED-4DB2-BD59-A6C34878D82A}">
                    <a16:rowId xmlns:a16="http://schemas.microsoft.com/office/drawing/2014/main" val="10003"/>
                  </a:ext>
                </a:extLst>
              </a:tr>
              <a:tr h="424157">
                <a:tc>
                  <a:txBody>
                    <a:bodyPr/>
                    <a:lstStyle/>
                    <a:p>
                      <a:pPr marL="0" marR="0">
                        <a:lnSpc>
                          <a:spcPct val="115000"/>
                        </a:lnSpc>
                        <a:spcBef>
                          <a:spcPts val="0"/>
                        </a:spcBef>
                        <a:spcAft>
                          <a:spcPts val="1000"/>
                        </a:spcAft>
                      </a:pPr>
                      <a:r>
                        <a:rPr lang="en-US" sz="1400" dirty="0" smtClean="0">
                          <a:effectLst/>
                          <a:latin typeface="Calibri" panose="020F0502020204030204" pitchFamily="34" charset="0"/>
                        </a:rPr>
                        <a:t>Practice </a:t>
                      </a:r>
                      <a:r>
                        <a:rPr lang="en-US" sz="1400" dirty="0">
                          <a:effectLst/>
                          <a:latin typeface="Calibri" panose="020F0502020204030204" pitchFamily="34" charset="0"/>
                        </a:rPr>
                        <a:t>goal setting on a regular basis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tc>
                  <a:txBody>
                    <a:bodyPr/>
                    <a:lstStyle/>
                    <a:p>
                      <a:pPr marL="0" marR="0">
                        <a:lnSpc>
                          <a:spcPct val="115000"/>
                        </a:lnSpc>
                        <a:spcBef>
                          <a:spcPts val="0"/>
                        </a:spcBef>
                        <a:spcAft>
                          <a:spcPts val="1000"/>
                        </a:spcAft>
                      </a:pPr>
                      <a:r>
                        <a:rPr lang="en-US" sz="1400" dirty="0" smtClean="0">
                          <a:effectLst/>
                          <a:latin typeface="Calibri" panose="020F0502020204030204" pitchFamily="34" charset="0"/>
                        </a:rPr>
                        <a:t>Depend </a:t>
                      </a:r>
                      <a:r>
                        <a:rPr lang="en-US" sz="1400" dirty="0">
                          <a:effectLst/>
                          <a:latin typeface="Calibri" panose="020F0502020204030204" pitchFamily="34" charset="0"/>
                        </a:rPr>
                        <a:t>on luck and chance for any </a:t>
                      </a:r>
                      <a:r>
                        <a:rPr lang="en-US" sz="1400" dirty="0" smtClean="0">
                          <a:effectLst/>
                          <a:latin typeface="Calibri" panose="020F0502020204030204" pitchFamily="34" charset="0"/>
                        </a:rPr>
                        <a:t>success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77" marR="59277" marT="0" marB="0"/>
                </a:tc>
                <a:extLst>
                  <a:ext uri="{0D108BD9-81ED-4DB2-BD59-A6C34878D82A}">
                    <a16:rowId xmlns:a16="http://schemas.microsoft.com/office/drawing/2014/main" val="10004"/>
                  </a:ext>
                </a:extLst>
              </a:tr>
            </a:tbl>
          </a:graphicData>
        </a:graphic>
      </p:graphicFrame>
      <p:sp>
        <p:nvSpPr>
          <p:cNvPr id="4" name="TextBox 3"/>
          <p:cNvSpPr txBox="1"/>
          <p:nvPr/>
        </p:nvSpPr>
        <p:spPr>
          <a:xfrm>
            <a:off x="2460770" y="1239558"/>
            <a:ext cx="10821690" cy="707886"/>
          </a:xfrm>
          <a:prstGeom prst="rect">
            <a:avLst/>
          </a:prstGeom>
          <a:noFill/>
        </p:spPr>
        <p:txBody>
          <a:bodyPr wrap="square" rtlCol="0">
            <a:spAutoFit/>
          </a:bodyPr>
          <a:lstStyle/>
          <a:p>
            <a:r>
              <a:rPr lang="en-US" sz="4000" b="1" dirty="0" smtClean="0">
                <a:latin typeface="Calibri" panose="020F0502020204030204" pitchFamily="34" charset="0"/>
              </a:rPr>
              <a:t>Develop a winners mentality</a:t>
            </a:r>
            <a:endParaRPr lang="en-US" sz="4000" b="1" dirty="0">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213997" y="3264684"/>
            <a:ext cx="2246773" cy="2231243"/>
          </a:xfrm>
          <a:prstGeom prst="rect">
            <a:avLst/>
          </a:prstGeom>
        </p:spPr>
      </p:pic>
      <p:pic>
        <p:nvPicPr>
          <p:cNvPr id="6" name="Picture 5"/>
          <p:cNvPicPr>
            <a:picLocks noChangeAspect="1"/>
          </p:cNvPicPr>
          <p:nvPr/>
        </p:nvPicPr>
        <p:blipFill>
          <a:blip r:embed="rId4"/>
          <a:stretch>
            <a:fillRect/>
          </a:stretch>
        </p:blipFill>
        <p:spPr>
          <a:xfrm>
            <a:off x="9407471" y="3256299"/>
            <a:ext cx="2429484" cy="2206219"/>
          </a:xfrm>
          <a:prstGeom prst="rect">
            <a:avLst/>
          </a:prstGeom>
        </p:spPr>
      </p:pic>
      <p:cxnSp>
        <p:nvCxnSpPr>
          <p:cNvPr id="13"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4" name="Google Shape;191;p21"/>
          <p:cNvPicPr preferRelativeResize="0"/>
          <p:nvPr/>
        </p:nvPicPr>
        <p:blipFill>
          <a:blip r:embed="rId5">
            <a:alphaModFix/>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12" name="Google Shape;283;p29"/>
          <p:cNvPicPr preferRelativeResize="0"/>
          <p:nvPr/>
        </p:nvPicPr>
        <p:blipFill>
          <a:blip r:embed="rId7">
            <a:alphaModFix amt="22000"/>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43575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5"/>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4" name="Google Shape;114;p15"/>
          <p:cNvSpPr txBox="1">
            <a:spLocks noGrp="1"/>
          </p:cNvSpPr>
          <p:nvPr>
            <p:ph type="title"/>
          </p:nvPr>
        </p:nvSpPr>
        <p:spPr>
          <a:xfrm>
            <a:off x="1659390" y="595446"/>
            <a:ext cx="86277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Montserrat"/>
              <a:buNone/>
            </a:pPr>
            <a:r>
              <a:rPr lang="en-US" sz="3200" b="1" i="0" u="none" strike="noStrike" cap="none" dirty="0" smtClean="0">
                <a:solidFill>
                  <a:srgbClr val="002060"/>
                </a:solidFill>
                <a:latin typeface="Calibri" panose="020F0502020204030204" pitchFamily="34" charset="0"/>
                <a:ea typeface="Montserrat"/>
                <a:cs typeface="Montserrat"/>
                <a:sym typeface="Montserrat"/>
              </a:rPr>
              <a:t>Building a business empire</a:t>
            </a:r>
            <a:r>
              <a:rPr lang="en-US" sz="4400" b="1" i="0" u="none" strike="noStrike" cap="none" dirty="0" smtClean="0">
                <a:solidFill>
                  <a:srgbClr val="002060"/>
                </a:solidFill>
                <a:latin typeface="Calibri" panose="020F0502020204030204" pitchFamily="34" charset="0"/>
                <a:ea typeface="Montserrat"/>
                <a:cs typeface="Montserrat"/>
                <a:sym typeface="Montserrat"/>
              </a:rPr>
              <a:t/>
            </a:r>
            <a:br>
              <a:rPr lang="en-US" sz="4400" b="1" i="0" u="none" strike="noStrike" cap="none" dirty="0" smtClean="0">
                <a:solidFill>
                  <a:srgbClr val="002060"/>
                </a:solidFill>
                <a:latin typeface="Calibri" panose="020F0502020204030204" pitchFamily="34" charset="0"/>
                <a:ea typeface="Montserrat"/>
                <a:cs typeface="Montserrat"/>
                <a:sym typeface="Montserrat"/>
              </a:rPr>
            </a:br>
            <a:r>
              <a:rPr lang="en-US" sz="4400" b="1" i="0" u="none" strike="noStrike" cap="none" dirty="0" smtClean="0">
                <a:solidFill>
                  <a:srgbClr val="002060"/>
                </a:solidFill>
                <a:latin typeface="Calibri" panose="020F0502020204030204" pitchFamily="34" charset="0"/>
                <a:ea typeface="Montserrat"/>
                <a:cs typeface="Montserrat"/>
                <a:sym typeface="Montserrat"/>
              </a:rPr>
              <a:t/>
            </a:r>
            <a:br>
              <a:rPr lang="en-US" sz="4400" b="1" i="0" u="none" strike="noStrike" cap="none" dirty="0" smtClean="0">
                <a:solidFill>
                  <a:srgbClr val="002060"/>
                </a:solidFill>
                <a:latin typeface="Calibri" panose="020F0502020204030204" pitchFamily="34" charset="0"/>
                <a:ea typeface="Montserrat"/>
                <a:cs typeface="Montserrat"/>
                <a:sym typeface="Montserrat"/>
              </a:rPr>
            </a:br>
            <a:r>
              <a:rPr lang="en-US" b="1" dirty="0" smtClean="0">
                <a:solidFill>
                  <a:schemeClr val="tx1"/>
                </a:solidFill>
                <a:latin typeface="Calibri" panose="020F0502020204030204" pitchFamily="34" charset="0"/>
                <a:ea typeface="Montserrat"/>
                <a:cs typeface="Montserrat"/>
                <a:sym typeface="Montserrat"/>
              </a:rPr>
              <a:t>The </a:t>
            </a:r>
            <a:r>
              <a:rPr lang="en-US" sz="4400" b="1" i="0" u="none" strike="noStrike" cap="none" dirty="0" smtClean="0">
                <a:solidFill>
                  <a:schemeClr val="tx1"/>
                </a:solidFill>
                <a:latin typeface="Calibri" panose="020F0502020204030204" pitchFamily="34" charset="0"/>
                <a:ea typeface="Montserrat"/>
                <a:cs typeface="Montserrat"/>
                <a:sym typeface="Montserrat"/>
              </a:rPr>
              <a:t>Outcome</a:t>
            </a:r>
            <a:endParaRPr sz="4400" b="1" i="0" u="none" strike="noStrike" cap="none" dirty="0">
              <a:solidFill>
                <a:schemeClr val="tx1"/>
              </a:solidFill>
              <a:latin typeface="Calibri" panose="020F0502020204030204" pitchFamily="34" charset="0"/>
              <a:ea typeface="Montserrat"/>
              <a:cs typeface="Montserrat"/>
              <a:sym typeface="Montserrat"/>
            </a:endParaRPr>
          </a:p>
        </p:txBody>
      </p:sp>
      <p:sp>
        <p:nvSpPr>
          <p:cNvPr id="115" name="Google Shape;115;p15"/>
          <p:cNvSpPr txBox="1">
            <a:spLocks noGrp="1"/>
          </p:cNvSpPr>
          <p:nvPr>
            <p:ph type="body" idx="1"/>
          </p:nvPr>
        </p:nvSpPr>
        <p:spPr>
          <a:xfrm>
            <a:off x="-682025" y="2145932"/>
            <a:ext cx="10722000" cy="4134300"/>
          </a:xfrm>
          <a:prstGeom prst="rect">
            <a:avLst/>
          </a:prstGeom>
          <a:noFill/>
          <a:ln>
            <a:noFill/>
          </a:ln>
        </p:spPr>
        <p:txBody>
          <a:bodyPr spcFirstLastPara="1" wrap="square" lIns="91425" tIns="45700" rIns="91425" bIns="45700" anchor="t" anchorCtr="0">
            <a:noAutofit/>
          </a:bodyPr>
          <a:lstStyle/>
          <a:p>
            <a:pPr marL="285750" marR="0" lvl="0" indent="-222250" algn="ctr" rtl="0">
              <a:lnSpc>
                <a:spcPct val="100000"/>
              </a:lnSpc>
              <a:spcBef>
                <a:spcPts val="1000"/>
              </a:spcBef>
              <a:spcAft>
                <a:spcPts val="0"/>
              </a:spcAft>
              <a:buClr>
                <a:srgbClr val="F3F3F3"/>
              </a:buClr>
              <a:buSzPts val="1800"/>
              <a:buFont typeface="Montserrat"/>
              <a:buChar char="•"/>
            </a:pPr>
            <a:r>
              <a:rPr lang="en-US" sz="2400" dirty="0" smtClean="0">
                <a:solidFill>
                  <a:schemeClr val="tx1"/>
                </a:solidFill>
                <a:latin typeface="Calibri" panose="020F0502020204030204" pitchFamily="34" charset="0"/>
                <a:ea typeface="Montserrat"/>
                <a:cs typeface="Montserrat"/>
                <a:sym typeface="Montserrat"/>
              </a:rPr>
              <a:t>To inspire you to create your own business empire</a:t>
            </a:r>
            <a:endParaRPr sz="2400" i="0" u="none" strike="noStrike" cap="none" dirty="0">
              <a:solidFill>
                <a:srgbClr val="F3F3F3"/>
              </a:solidFill>
              <a:latin typeface="Calibri" panose="020F0502020204030204" pitchFamily="34" charset="0"/>
              <a:ea typeface="Montserrat"/>
              <a:cs typeface="Montserrat"/>
              <a:sym typeface="Montserrat"/>
            </a:endParaRPr>
          </a:p>
        </p:txBody>
      </p:sp>
      <p:cxnSp>
        <p:nvCxnSpPr>
          <p:cNvPr id="116" name="Google Shape;116;p15"/>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117" name="Google Shape;117;p15"/>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18" name="Google Shape;118;p15"/>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119" name="Google Shape;119;p15"/>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rot="1890339">
            <a:off x="572161" y="319676"/>
            <a:ext cx="1388550" cy="1388550"/>
          </a:xfrm>
          <a:prstGeom prst="rect">
            <a:avLst/>
          </a:prstGeom>
          <a:noFill/>
          <a:ln>
            <a:noFill/>
          </a:ln>
        </p:spPr>
      </p:pic>
      <p:pic>
        <p:nvPicPr>
          <p:cNvPr id="2" name="Picture 1"/>
          <p:cNvPicPr>
            <a:picLocks noChangeAspect="1"/>
          </p:cNvPicPr>
          <p:nvPr/>
        </p:nvPicPr>
        <p:blipFill>
          <a:blip r:embed="rId5"/>
          <a:stretch>
            <a:fillRect/>
          </a:stretch>
        </p:blipFill>
        <p:spPr>
          <a:xfrm>
            <a:off x="4214543" y="3062372"/>
            <a:ext cx="2627604" cy="2298391"/>
          </a:xfrm>
          <a:prstGeom prst="rect">
            <a:avLst/>
          </a:prstGeom>
        </p:spPr>
      </p:pic>
      <p:pic>
        <p:nvPicPr>
          <p:cNvPr id="10"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932725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750590" y="0"/>
            <a:ext cx="7317744"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550678" y="825033"/>
            <a:ext cx="10913911" cy="5041366"/>
          </a:xfrm>
          <a:prstGeom prst="rect">
            <a:avLst/>
          </a:prstGeom>
          <a:noFill/>
          <a:ln>
            <a:noFill/>
          </a:ln>
        </p:spPr>
        <p:txBody>
          <a:bodyPr spcFirstLastPara="1" wrap="square" lIns="91425" tIns="45700" rIns="91425" bIns="45700" anchor="t" anchorCtr="0">
            <a:noAutofit/>
          </a:bodyPr>
          <a:lstStyle/>
          <a:p>
            <a:pPr marL="50800" indent="0">
              <a:buNone/>
            </a:pPr>
            <a:endParaRPr lang="en-US" b="1" dirty="0" smtClean="0"/>
          </a:p>
          <a:p>
            <a:pPr marL="50800" indent="0" algn="ctr">
              <a:buNone/>
            </a:pPr>
            <a:r>
              <a:rPr lang="en-US" sz="4000" b="1" dirty="0" smtClean="0"/>
              <a:t>Build your trusted team</a:t>
            </a:r>
          </a:p>
          <a:p>
            <a:r>
              <a:rPr lang="en-US" dirty="0" smtClean="0"/>
              <a:t>Identify sets of skills and attitude that can support the culture of </a:t>
            </a:r>
            <a:r>
              <a:rPr lang="en-US" dirty="0"/>
              <a:t> </a:t>
            </a:r>
            <a:r>
              <a:rPr lang="en-US" dirty="0" smtClean="0"/>
              <a:t>the brand you want to build. </a:t>
            </a:r>
          </a:p>
          <a:p>
            <a:pPr marL="533400" lvl="1" indent="0">
              <a:buNone/>
            </a:pPr>
            <a:endParaRPr lang="en-US" b="1" dirty="0" smtClean="0"/>
          </a:p>
          <a:p>
            <a:pPr marL="533400" lvl="1" indent="0">
              <a:buNone/>
            </a:pPr>
            <a:endParaRPr lang="en-US" b="1" dirty="0" smtClean="0"/>
          </a:p>
          <a:p>
            <a:pPr marL="24575" marR="0" lvl="0" indent="0" algn="l" rtl="0">
              <a:lnSpc>
                <a:spcPct val="100000"/>
              </a:lnSpc>
              <a:spcBef>
                <a:spcPts val="1000"/>
              </a:spcBef>
              <a:spcAft>
                <a:spcPts val="0"/>
              </a:spcAft>
              <a:buClr>
                <a:srgbClr val="FFFFFF"/>
              </a:buClr>
              <a:buSzPts val="1400"/>
              <a:buNone/>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03" y="3196660"/>
            <a:ext cx="4097972" cy="2460490"/>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4"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spTree>
    <p:extLst>
      <p:ext uri="{BB962C8B-B14F-4D97-AF65-F5344CB8AC3E}">
        <p14:creationId xmlns:p14="http://schemas.microsoft.com/office/powerpoint/2010/main" val="691745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2814550" y="0"/>
            <a:ext cx="11133462"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1146412" y="1177051"/>
            <a:ext cx="10706677" cy="5041366"/>
          </a:xfrm>
          <a:prstGeom prst="rect">
            <a:avLst/>
          </a:prstGeom>
          <a:noFill/>
          <a:ln>
            <a:noFill/>
          </a:ln>
        </p:spPr>
        <p:txBody>
          <a:bodyPr spcFirstLastPara="1" wrap="square" lIns="91425" tIns="45700" rIns="91425" bIns="45700" anchor="t" anchorCtr="0">
            <a:noAutofit/>
          </a:bodyPr>
          <a:lstStyle/>
          <a:p>
            <a:pPr marL="50800" indent="0" algn="ctr">
              <a:buNone/>
            </a:pPr>
            <a:r>
              <a:rPr lang="en-US" sz="4000" b="1" dirty="0" smtClean="0"/>
              <a:t>Take </a:t>
            </a:r>
            <a:r>
              <a:rPr lang="en-US" sz="4000" b="1" dirty="0"/>
              <a:t>gradual steps to grow the </a:t>
            </a:r>
            <a:r>
              <a:rPr lang="en-US" sz="4000" b="1" dirty="0" smtClean="0"/>
              <a:t>business</a:t>
            </a:r>
            <a:endParaRPr lang="en-US" sz="4000" dirty="0" smtClean="0"/>
          </a:p>
          <a:p>
            <a:r>
              <a:rPr lang="en-US" dirty="0" smtClean="0"/>
              <a:t>Take </a:t>
            </a:r>
            <a:r>
              <a:rPr lang="en-US" dirty="0"/>
              <a:t>smaller risks in the beginning and adjust growth gradually. </a:t>
            </a:r>
            <a:endParaRPr lang="en-US" dirty="0" smtClean="0"/>
          </a:p>
          <a:p>
            <a:r>
              <a:rPr lang="en-US" dirty="0" smtClean="0"/>
              <a:t>Forget </a:t>
            </a:r>
            <a:r>
              <a:rPr lang="en-US" dirty="0"/>
              <a:t>big goals; take gradual steps for small, daily wins.</a:t>
            </a:r>
            <a:endParaRPr lang="en-US" sz="2000" dirty="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13" name="Picture 2" descr="https://www.kimaverycoaching.com/wp-content/uploads/BabySt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550" y="3620645"/>
            <a:ext cx="5063319" cy="204211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4" name="Google Shape;284;p29"/>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5"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spTree>
    <p:extLst>
      <p:ext uri="{BB962C8B-B14F-4D97-AF65-F5344CB8AC3E}">
        <p14:creationId xmlns:p14="http://schemas.microsoft.com/office/powerpoint/2010/main" val="1132095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3874577" y="0"/>
            <a:ext cx="11133462" cy="1325700"/>
          </a:xfrm>
          <a:prstGeom prst="rect">
            <a:avLst/>
          </a:prstGeom>
          <a:noFill/>
          <a:ln>
            <a:noFill/>
          </a:ln>
        </p:spPr>
        <p:txBody>
          <a:bodyPr spcFirstLastPara="1" wrap="square" lIns="91425" tIns="45700" rIns="91425" bIns="45700" anchor="ctr" anchorCtr="0">
            <a:noAutofit/>
          </a:bodyPr>
          <a:lstStyle/>
          <a:p>
            <a:pPr lvl="0">
              <a:buClr>
                <a:schemeClr val="lt1"/>
              </a:buClr>
            </a:pPr>
            <a:r>
              <a:rPr lang="en-US" sz="3200" b="1" dirty="0">
                <a:solidFill>
                  <a:srgbClr val="002060"/>
                </a:solidFill>
                <a:latin typeface="Calibri" panose="020F0502020204030204" pitchFamily="34" charset="0"/>
                <a:ea typeface="Montserrat"/>
                <a:cs typeface="Montserrat"/>
                <a:sym typeface="Montserrat"/>
              </a:rPr>
              <a:t>Building a business empire </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968992" y="698202"/>
            <a:ext cx="10706677" cy="5041366"/>
          </a:xfrm>
          <a:prstGeom prst="rect">
            <a:avLst/>
          </a:prstGeom>
          <a:noFill/>
          <a:ln>
            <a:noFill/>
          </a:ln>
        </p:spPr>
        <p:txBody>
          <a:bodyPr spcFirstLastPara="1" wrap="square" lIns="91425" tIns="45700" rIns="91425" bIns="45700" anchor="t" anchorCtr="0">
            <a:noAutofit/>
          </a:bodyPr>
          <a:lstStyle/>
          <a:p>
            <a:pPr marL="50800" indent="0" algn="ctr">
              <a:buNone/>
            </a:pPr>
            <a:r>
              <a:rPr lang="en-US" sz="4400" b="1" dirty="0" smtClean="0"/>
              <a:t>Overcoming challenges</a:t>
            </a:r>
          </a:p>
          <a:p>
            <a:pPr lvl="0"/>
            <a:r>
              <a:rPr lang="en-US" sz="2400" dirty="0" smtClean="0"/>
              <a:t>You </a:t>
            </a:r>
            <a:r>
              <a:rPr lang="en-US" sz="2400" dirty="0"/>
              <a:t>will hit many walls, you will fall many times, people will laugh at you but you must remain steadfast in your goals. </a:t>
            </a:r>
            <a:endParaRPr lang="en-US" sz="2400" dirty="0" smtClean="0"/>
          </a:p>
          <a:p>
            <a:pPr lvl="0"/>
            <a:r>
              <a:rPr lang="en-US" sz="2400" dirty="0" smtClean="0"/>
              <a:t>“Pick </a:t>
            </a:r>
            <a:r>
              <a:rPr lang="en-US" sz="2400" dirty="0"/>
              <a:t>yourself up, dust yourself up and start all over </a:t>
            </a:r>
            <a:r>
              <a:rPr lang="en-US" sz="2400" dirty="0" smtClean="0"/>
              <a:t>again </a:t>
            </a:r>
            <a:r>
              <a:rPr lang="en-US" sz="2400" dirty="0"/>
              <a:t>(Peter </a:t>
            </a:r>
            <a:r>
              <a:rPr lang="en-US" sz="2400" dirty="0" smtClean="0"/>
              <a:t>Tosh). </a:t>
            </a:r>
          </a:p>
          <a:p>
            <a:pPr lvl="0"/>
            <a:r>
              <a:rPr lang="en-US" sz="2400" dirty="0" smtClean="0"/>
              <a:t>Never give up.</a:t>
            </a:r>
            <a:endParaRPr lang="en-US" sz="2400" dirty="0"/>
          </a:p>
          <a:p>
            <a:endParaRPr lang="en-US" sz="2000" dirty="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4575" marR="0" lvl="0" indent="0" algn="l" rtl="0">
              <a:lnSpc>
                <a:spcPct val="100000"/>
              </a:lnSpc>
              <a:spcBef>
                <a:spcPts val="1000"/>
              </a:spcBef>
              <a:spcAft>
                <a:spcPts val="0"/>
              </a:spcAft>
              <a:buClr>
                <a:srgbClr val="FFFFFF"/>
              </a:buClr>
              <a:buSzPts val="1400"/>
              <a:buNone/>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3" name="Picture 2"/>
          <p:cNvPicPr>
            <a:picLocks noChangeAspect="1"/>
          </p:cNvPicPr>
          <p:nvPr/>
        </p:nvPicPr>
        <p:blipFill>
          <a:blip r:embed="rId3"/>
          <a:stretch>
            <a:fillRect/>
          </a:stretch>
        </p:blipFill>
        <p:spPr>
          <a:xfrm>
            <a:off x="3761204" y="3269397"/>
            <a:ext cx="4987012" cy="2448114"/>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14"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spTree>
    <p:extLst>
      <p:ext uri="{BB962C8B-B14F-4D97-AF65-F5344CB8AC3E}">
        <p14:creationId xmlns:p14="http://schemas.microsoft.com/office/powerpoint/2010/main" val="944454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893324" y="173950"/>
            <a:ext cx="7843501"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Building a business empire</a:t>
            </a:r>
            <a:br>
              <a:rPr lang="en-US" sz="3200" b="1" dirty="0" smtClean="0">
                <a:solidFill>
                  <a:srgbClr val="002060"/>
                </a:solidFill>
                <a:latin typeface="Calibri" panose="020F0502020204030204" pitchFamily="34" charset="0"/>
                <a:ea typeface="Montserrat"/>
                <a:cs typeface="Montserrat"/>
                <a:sym typeface="Montserrat"/>
              </a:rPr>
            </a:br>
            <a:r>
              <a:rPr lang="en-US" b="1" dirty="0" smtClean="0">
                <a:solidFill>
                  <a:schemeClr val="tx1"/>
                </a:solidFill>
                <a:latin typeface="Calibri" panose="020F0502020204030204" pitchFamily="34" charset="0"/>
                <a:ea typeface="Montserrat"/>
                <a:cs typeface="Montserrat"/>
                <a:sym typeface="Montserrat"/>
              </a:rPr>
              <a:t>Source of Inspiration</a:t>
            </a:r>
            <a:endParaRPr sz="4400" b="1" i="0" u="none" strike="noStrike" cap="none" dirty="0">
              <a:solidFill>
                <a:schemeClr val="tx1"/>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838200" y="1499513"/>
            <a:ext cx="11094668" cy="6295242"/>
          </a:xfrm>
          <a:prstGeom prst="rect">
            <a:avLst/>
          </a:prstGeom>
          <a:noFill/>
          <a:ln>
            <a:noFill/>
          </a:ln>
        </p:spPr>
        <p:txBody>
          <a:bodyPr spcFirstLastPara="1" wrap="square" lIns="91425" tIns="45700" rIns="91425" bIns="45700" anchor="t" anchorCtr="0">
            <a:noAutofit/>
          </a:bodyPr>
          <a:lstStyle/>
          <a:p>
            <a:r>
              <a:rPr lang="en-US" sz="2400" dirty="0" smtClean="0"/>
              <a:t>My </a:t>
            </a:r>
            <a:r>
              <a:rPr lang="en-US" sz="2400" dirty="0"/>
              <a:t>greatest mentor </a:t>
            </a:r>
            <a:r>
              <a:rPr lang="en-US" sz="2400" dirty="0" smtClean="0"/>
              <a:t>was my father who ran </a:t>
            </a:r>
            <a:r>
              <a:rPr lang="en-US" sz="2400" dirty="0"/>
              <a:t>a </a:t>
            </a:r>
            <a:r>
              <a:rPr lang="en-US" sz="2400" dirty="0" smtClean="0"/>
              <a:t>successful import and export </a:t>
            </a:r>
            <a:r>
              <a:rPr lang="en-US" sz="2400" dirty="0"/>
              <a:t>business for many </a:t>
            </a:r>
            <a:r>
              <a:rPr lang="en-US" sz="2400" dirty="0" smtClean="0"/>
              <a:t>years. </a:t>
            </a:r>
          </a:p>
          <a:p>
            <a:r>
              <a:rPr lang="en-US" sz="2400" dirty="0" smtClean="0"/>
              <a:t>My classic </a:t>
            </a:r>
            <a:r>
              <a:rPr lang="en-US" sz="2400" dirty="0"/>
              <a:t>inspiration comes from the Asian </a:t>
            </a:r>
            <a:r>
              <a:rPr lang="en-US" sz="2400" dirty="0" smtClean="0"/>
              <a:t>Community, who initially </a:t>
            </a:r>
            <a:r>
              <a:rPr lang="en-US" sz="2400" dirty="0"/>
              <a:t>came to Malawi in the early 1900s to build the railway </a:t>
            </a:r>
            <a:r>
              <a:rPr lang="en-US" sz="2400" dirty="0" smtClean="0"/>
              <a:t>line from </a:t>
            </a:r>
            <a:r>
              <a:rPr lang="en-US" sz="2400" dirty="0"/>
              <a:t>Nsanje to Limbe. </a:t>
            </a:r>
            <a:endParaRPr lang="en-US" sz="2400" dirty="0" smtClean="0"/>
          </a:p>
          <a:p>
            <a:r>
              <a:rPr lang="en-US" sz="2400" dirty="0" smtClean="0"/>
              <a:t>They </a:t>
            </a:r>
            <a:r>
              <a:rPr lang="en-US" sz="2400" dirty="0"/>
              <a:t>started </a:t>
            </a:r>
            <a:r>
              <a:rPr lang="en-US" sz="2400" dirty="0" smtClean="0"/>
              <a:t>businesses from their terminal dues and loans </a:t>
            </a:r>
            <a:r>
              <a:rPr lang="en-US" sz="2400" dirty="0"/>
              <a:t>and grew </a:t>
            </a:r>
            <a:r>
              <a:rPr lang="en-US" sz="2400" dirty="0" smtClean="0"/>
              <a:t>them</a:t>
            </a:r>
            <a:r>
              <a:rPr lang="en-US" sz="2400" dirty="0"/>
              <a:t> </a:t>
            </a:r>
            <a:r>
              <a:rPr lang="en-US" sz="2400" dirty="0" smtClean="0"/>
              <a:t>and most </a:t>
            </a:r>
            <a:r>
              <a:rPr lang="en-US" sz="2400" dirty="0"/>
              <a:t>of the </a:t>
            </a:r>
            <a:r>
              <a:rPr lang="en-US" sz="2400" dirty="0" smtClean="0"/>
              <a:t>first generation Asians </a:t>
            </a:r>
            <a:r>
              <a:rPr lang="en-US" sz="2400" dirty="0"/>
              <a:t>have since died, but their businesses are still thriving and their </a:t>
            </a:r>
            <a:r>
              <a:rPr lang="en-US" sz="2400" dirty="0" smtClean="0"/>
              <a:t>Children, grandchildren and great </a:t>
            </a:r>
            <a:r>
              <a:rPr lang="en-US" sz="2400" dirty="0"/>
              <a:t>grandchildren are </a:t>
            </a:r>
            <a:r>
              <a:rPr lang="en-US" sz="2400" dirty="0" smtClean="0"/>
              <a:t>still </a:t>
            </a:r>
            <a:r>
              <a:rPr lang="en-US" sz="2400" dirty="0"/>
              <a:t>running </a:t>
            </a:r>
            <a:r>
              <a:rPr lang="en-US" sz="2400" dirty="0" smtClean="0"/>
              <a:t>and even growing those </a:t>
            </a:r>
            <a:r>
              <a:rPr lang="en-US" sz="2400" dirty="0"/>
              <a:t>businesses. </a:t>
            </a:r>
            <a:endParaRPr lang="en-US" sz="2400" dirty="0" smtClean="0"/>
          </a:p>
          <a:p>
            <a:pPr marL="50800" lvl="0" indent="0">
              <a:buNone/>
            </a:pPr>
            <a:endParaRPr lang="en-US" sz="2000" dirty="0"/>
          </a:p>
          <a:p>
            <a:pPr marL="285750" lvl="0" indent="-260350">
              <a:lnSpc>
                <a:spcPct val="100000"/>
              </a:lnSpc>
              <a:buClr>
                <a:srgbClr val="FFFFFF"/>
              </a:buClr>
              <a:buSzPts val="2000"/>
              <a:buFont typeface="Montserrat"/>
              <a:buChar char="•"/>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3" name="Picture 2"/>
          <p:cNvPicPr>
            <a:picLocks noChangeAspect="1"/>
          </p:cNvPicPr>
          <p:nvPr/>
        </p:nvPicPr>
        <p:blipFill>
          <a:blip r:embed="rId5"/>
          <a:stretch>
            <a:fillRect/>
          </a:stretch>
        </p:blipFill>
        <p:spPr>
          <a:xfrm>
            <a:off x="4365075" y="4787992"/>
            <a:ext cx="3605426" cy="1202623"/>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2928371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594283" y="338266"/>
            <a:ext cx="7843501"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Montserrat"/>
              <a:buNone/>
            </a:pPr>
            <a:r>
              <a:rPr lang="en-US" sz="3200" b="1" dirty="0" smtClean="0">
                <a:solidFill>
                  <a:srgbClr val="002060"/>
                </a:solidFill>
                <a:latin typeface="Calibri" panose="020F0502020204030204" pitchFamily="34" charset="0"/>
                <a:ea typeface="Montserrat"/>
                <a:cs typeface="Montserrat"/>
                <a:sym typeface="Montserrat"/>
              </a:rPr>
              <a:t>Building a business empire</a:t>
            </a:r>
            <a:br>
              <a:rPr lang="en-US" sz="3200" b="1" dirty="0" smtClean="0">
                <a:solidFill>
                  <a:srgbClr val="002060"/>
                </a:solidFill>
                <a:latin typeface="Calibri" panose="020F0502020204030204" pitchFamily="34" charset="0"/>
                <a:ea typeface="Montserrat"/>
                <a:cs typeface="Montserrat"/>
                <a:sym typeface="Montserrat"/>
              </a:rPr>
            </a:br>
            <a:r>
              <a:rPr lang="en-US" b="1" dirty="0" smtClean="0">
                <a:solidFill>
                  <a:schemeClr val="tx1"/>
                </a:solidFill>
                <a:latin typeface="Calibri" panose="020F0502020204030204" pitchFamily="34" charset="0"/>
                <a:ea typeface="Montserrat"/>
                <a:cs typeface="Montserrat"/>
                <a:sym typeface="Montserrat"/>
              </a:rPr>
              <a:t>Source of Inspiration</a:t>
            </a:r>
            <a:endParaRPr sz="4400" b="1" i="0" u="none" strike="noStrike" cap="none" dirty="0">
              <a:solidFill>
                <a:schemeClr val="tx1"/>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968700" y="1712279"/>
            <a:ext cx="11094668" cy="6295242"/>
          </a:xfrm>
          <a:prstGeom prst="rect">
            <a:avLst/>
          </a:prstGeom>
          <a:noFill/>
          <a:ln>
            <a:noFill/>
          </a:ln>
        </p:spPr>
        <p:txBody>
          <a:bodyPr spcFirstLastPara="1" wrap="square" lIns="91425" tIns="45700" rIns="91425" bIns="45700" anchor="t" anchorCtr="0">
            <a:noAutofit/>
          </a:bodyPr>
          <a:lstStyle/>
          <a:p>
            <a:r>
              <a:rPr lang="en-US" sz="2400" dirty="0" smtClean="0"/>
              <a:t>However </a:t>
            </a:r>
            <a:r>
              <a:rPr lang="en-US" sz="2400" dirty="0"/>
              <a:t>for most Malawians, their businesses do not live any longer than the life time of the people that started them</a:t>
            </a:r>
            <a:r>
              <a:rPr lang="en-US" sz="2400" dirty="0" smtClean="0"/>
              <a:t>. Even worse only survive a political regime.</a:t>
            </a:r>
          </a:p>
          <a:p>
            <a:r>
              <a:rPr lang="en-US" sz="2400" dirty="0" smtClean="0"/>
              <a:t>My driving passion has been to leave a legacy for my family.</a:t>
            </a:r>
          </a:p>
          <a:p>
            <a:r>
              <a:rPr lang="en-US" sz="2400" dirty="0" smtClean="0"/>
              <a:t>Build businesses that endure.</a:t>
            </a:r>
            <a:endParaRPr lang="en-US" sz="2400" dirty="0"/>
          </a:p>
          <a:p>
            <a:pPr marL="50800" lvl="0" indent="0">
              <a:buNone/>
            </a:pPr>
            <a:endParaRPr lang="en-US" sz="2000" dirty="0"/>
          </a:p>
          <a:p>
            <a:pPr marL="285750" lvl="0" indent="-260350">
              <a:lnSpc>
                <a:spcPct val="100000"/>
              </a:lnSpc>
              <a:buClr>
                <a:srgbClr val="FFFFFF"/>
              </a:buClr>
              <a:buSzPts val="2000"/>
              <a:buFont typeface="Montserrat"/>
              <a:buChar char="•"/>
            </a:pPr>
            <a:endParaRPr lang="en-US" sz="2000" dirty="0" smtClean="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sp>
        <p:nvSpPr>
          <p:cNvPr id="4" name="Rectangle 3"/>
          <p:cNvSpPr>
            <a:spLocks noChangeArrowheads="1"/>
          </p:cNvSpPr>
          <p:nvPr/>
        </p:nvSpPr>
        <p:spPr bwMode="auto">
          <a:xfrm>
            <a:off x="486024" y="1712279"/>
            <a:ext cx="118343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2"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2" name="Picture 1"/>
          <p:cNvPicPr>
            <a:picLocks noChangeAspect="1"/>
          </p:cNvPicPr>
          <p:nvPr/>
        </p:nvPicPr>
        <p:blipFill>
          <a:blip r:embed="rId5"/>
          <a:stretch>
            <a:fillRect/>
          </a:stretch>
        </p:blipFill>
        <p:spPr>
          <a:xfrm>
            <a:off x="4524755" y="3416343"/>
            <a:ext cx="2945190" cy="1993565"/>
          </a:xfrm>
          <a:prstGeom prst="rect">
            <a:avLst/>
          </a:prstGeom>
        </p:spPr>
      </p:pic>
      <p:pic>
        <p:nvPicPr>
          <p:cNvPr id="13"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36285757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1411301" y="-291279"/>
            <a:ext cx="8248191" cy="1540164"/>
          </a:xfrm>
          <a:prstGeom prst="rect">
            <a:avLst/>
          </a:prstGeom>
          <a:noFill/>
          <a:ln>
            <a:noFill/>
          </a:ln>
        </p:spPr>
        <p:txBody>
          <a:bodyPr spcFirstLastPara="1" wrap="square" lIns="91425" tIns="45700" rIns="91425" bIns="45700" anchor="ctr" anchorCtr="0">
            <a:noAutofit/>
          </a:bodyPr>
          <a:lstStyle/>
          <a:p>
            <a:pPr lvl="0" algn="ctr">
              <a:buClr>
                <a:schemeClr val="lt1"/>
              </a:buClr>
            </a:pPr>
            <a:r>
              <a:rPr lang="en-US" b="1" dirty="0">
                <a:solidFill>
                  <a:srgbClr val="002060"/>
                </a:solidFill>
                <a:latin typeface="Montserrat"/>
                <a:ea typeface="Montserrat"/>
                <a:cs typeface="Montserrat"/>
                <a:sym typeface="Montserrat"/>
              </a:rPr>
              <a:t/>
            </a:r>
            <a:br>
              <a:rPr lang="en-US" b="1" dirty="0">
                <a:solidFill>
                  <a:srgbClr val="002060"/>
                </a:solidFill>
                <a:latin typeface="Montserrat"/>
                <a:ea typeface="Montserrat"/>
                <a:cs typeface="Montserrat"/>
                <a:sym typeface="Montserrat"/>
              </a:rPr>
            </a:br>
            <a:r>
              <a:rPr lang="en-US" sz="3200" b="1" dirty="0">
                <a:solidFill>
                  <a:srgbClr val="002060"/>
                </a:solidFill>
                <a:latin typeface="Calibri" panose="020F0502020204030204" pitchFamily="34" charset="0"/>
                <a:ea typeface="Montserrat"/>
                <a:cs typeface="Montserrat"/>
                <a:sym typeface="Montserrat"/>
              </a:rPr>
              <a:t>Building a business empire </a:t>
            </a:r>
            <a:r>
              <a:rPr lang="en-US" b="1" dirty="0">
                <a:solidFill>
                  <a:srgbClr val="002060"/>
                </a:solidFill>
                <a:latin typeface="Calibri" panose="020F0502020204030204" pitchFamily="34" charset="0"/>
                <a:ea typeface="Montserrat"/>
                <a:cs typeface="Montserrat"/>
                <a:sym typeface="Montserrat"/>
              </a:rPr>
              <a:t/>
            </a:r>
            <a:br>
              <a:rPr lang="en-US" b="1" dirty="0">
                <a:solidFill>
                  <a:srgbClr val="002060"/>
                </a:solidFill>
                <a:latin typeface="Calibri" panose="020F0502020204030204" pitchFamily="34" charset="0"/>
                <a:ea typeface="Montserrat"/>
                <a:cs typeface="Montserrat"/>
                <a:sym typeface="Montserrat"/>
              </a:rPr>
            </a:br>
            <a:r>
              <a:rPr lang="en-US" b="1" dirty="0" smtClean="0">
                <a:solidFill>
                  <a:schemeClr val="tx1"/>
                </a:solidFill>
                <a:latin typeface="Calibri" panose="020F0502020204030204" pitchFamily="34" charset="0"/>
                <a:ea typeface="Montserrat"/>
                <a:cs typeface="Montserrat"/>
                <a:sym typeface="Montserrat"/>
              </a:rPr>
              <a:t>Conclusion</a:t>
            </a:r>
            <a:r>
              <a:rPr lang="en-US" sz="4400" b="1" i="0" u="none" strike="noStrike" cap="none" dirty="0" smtClean="0">
                <a:solidFill>
                  <a:srgbClr val="002060"/>
                </a:solidFill>
                <a:latin typeface="Calibri" panose="020F0502020204030204" pitchFamily="34" charset="0"/>
                <a:ea typeface="Montserrat"/>
                <a:cs typeface="Montserrat"/>
                <a:sym typeface="Montserrat"/>
              </a:rPr>
              <a:t> </a:t>
            </a:r>
            <a:endParaRPr sz="44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661259" y="1321965"/>
            <a:ext cx="11530739" cy="5297110"/>
          </a:xfrm>
          <a:prstGeom prst="rect">
            <a:avLst/>
          </a:prstGeom>
          <a:noFill/>
          <a:ln>
            <a:noFill/>
          </a:ln>
        </p:spPr>
        <p:txBody>
          <a:bodyPr spcFirstLastPara="1" wrap="square" lIns="91425" tIns="45700" rIns="91425" bIns="45700" anchor="t" anchorCtr="0">
            <a:noAutofit/>
          </a:bodyPr>
          <a:lstStyle/>
          <a:p>
            <a:r>
              <a:rPr lang="en-US" sz="2400" dirty="0"/>
              <a:t>N</a:t>
            </a:r>
            <a:r>
              <a:rPr lang="en-US" sz="2400" dirty="0" smtClean="0"/>
              <a:t>o </a:t>
            </a:r>
            <a:r>
              <a:rPr lang="en-US" sz="2400" dirty="0"/>
              <a:t>one formula </a:t>
            </a:r>
            <a:r>
              <a:rPr lang="en-US" sz="2400" dirty="0" smtClean="0"/>
              <a:t>for building a business empire: key risk taking.  </a:t>
            </a:r>
            <a:endParaRPr lang="en-US" sz="2400" dirty="0"/>
          </a:p>
          <a:p>
            <a:r>
              <a:rPr lang="en-US" sz="2400" dirty="0" smtClean="0"/>
              <a:t>The keys principles include the following:  </a:t>
            </a:r>
          </a:p>
          <a:p>
            <a:pPr marL="2247900" lvl="4">
              <a:buAutoNum type="arabicPeriod"/>
            </a:pPr>
            <a:r>
              <a:rPr lang="en-US" sz="2400" dirty="0" smtClean="0"/>
              <a:t>Put God first in everything. Romans 8:28.</a:t>
            </a:r>
          </a:p>
          <a:p>
            <a:pPr marL="2247900" lvl="4">
              <a:buAutoNum type="arabicPeriod"/>
            </a:pPr>
            <a:r>
              <a:rPr lang="en-US" sz="2400" dirty="0" smtClean="0"/>
              <a:t>A Big Dream</a:t>
            </a:r>
            <a:r>
              <a:rPr lang="en-US" sz="2400" dirty="0"/>
              <a:t>.</a:t>
            </a:r>
            <a:r>
              <a:rPr lang="en-US" sz="2400" dirty="0" smtClean="0"/>
              <a:t> </a:t>
            </a:r>
          </a:p>
          <a:p>
            <a:pPr marL="2247900" lvl="4">
              <a:buAutoNum type="arabicPeriod"/>
            </a:pPr>
            <a:r>
              <a:rPr lang="en-US" sz="2400" dirty="0" smtClean="0"/>
              <a:t>A Plan.</a:t>
            </a:r>
          </a:p>
          <a:p>
            <a:pPr marL="2247900" lvl="4">
              <a:buAutoNum type="arabicPeriod"/>
            </a:pPr>
            <a:r>
              <a:rPr lang="en-US" sz="2400" dirty="0" smtClean="0"/>
              <a:t>Be an opportunist.</a:t>
            </a:r>
          </a:p>
          <a:p>
            <a:pPr marL="2247900" lvl="4">
              <a:buAutoNum type="arabicPeriod"/>
            </a:pPr>
            <a:r>
              <a:rPr lang="en-US" sz="2400" dirty="0" smtClean="0"/>
              <a:t>Winning mentality.</a:t>
            </a:r>
          </a:p>
          <a:p>
            <a:pPr marL="2247900" lvl="4">
              <a:buAutoNum type="arabicPeriod"/>
            </a:pPr>
            <a:r>
              <a:rPr lang="en-US" sz="2400" dirty="0" smtClean="0"/>
              <a:t>Be ethical in all your dealings.</a:t>
            </a:r>
          </a:p>
          <a:p>
            <a:pPr marL="2247900" lvl="4">
              <a:buAutoNum type="arabicPeriod"/>
            </a:pPr>
            <a:r>
              <a:rPr lang="en-US" sz="2400" dirty="0" smtClean="0"/>
              <a:t>Above all, plan to leave behind a Legacy.</a:t>
            </a:r>
          </a:p>
          <a:p>
            <a:pPr marL="2247900" lvl="4">
              <a:buAutoNum type="arabicPeriod"/>
            </a:pPr>
            <a:endParaRPr lang="en-US" sz="3200" dirty="0" smtClean="0"/>
          </a:p>
          <a:p>
            <a:pPr marL="2247900" lvl="4">
              <a:buAutoNum type="arabicPeriod"/>
            </a:pPr>
            <a:endParaRPr lang="en-US" sz="3200" dirty="0"/>
          </a:p>
          <a:p>
            <a:pPr marL="876300" lvl="1" indent="-342900">
              <a:buAutoNum type="arabicPeriod"/>
            </a:pPr>
            <a:endParaRPr lang="en-US" sz="1600" dirty="0" smtClean="0"/>
          </a:p>
          <a:p>
            <a:pPr marL="533400" lvl="1" indent="0">
              <a:buNone/>
            </a:pPr>
            <a:endParaRPr lang="en-US" sz="1600" dirty="0"/>
          </a:p>
          <a:p>
            <a:endParaRPr lang="en-US" sz="2000" dirty="0"/>
          </a:p>
          <a:p>
            <a:pPr marL="285750" marR="0" lvl="0" indent="-261175" algn="l" rtl="0">
              <a:lnSpc>
                <a:spcPct val="100000"/>
              </a:lnSpc>
              <a:spcBef>
                <a:spcPts val="1000"/>
              </a:spcBef>
              <a:spcAft>
                <a:spcPts val="0"/>
              </a:spcAft>
              <a:buClr>
                <a:srgbClr val="FFFFFF"/>
              </a:buClr>
              <a:buSzPts val="1400"/>
              <a:buFont typeface="Montserrat"/>
              <a:buChar char="•"/>
            </a:pPr>
            <a:endParaRPr sz="20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2" name="Picture 1"/>
          <p:cNvPicPr>
            <a:picLocks noChangeAspect="1"/>
          </p:cNvPicPr>
          <p:nvPr/>
        </p:nvPicPr>
        <p:blipFill>
          <a:blip r:embed="rId3"/>
          <a:stretch>
            <a:fillRect/>
          </a:stretch>
        </p:blipFill>
        <p:spPr>
          <a:xfrm>
            <a:off x="7500764" y="2134330"/>
            <a:ext cx="3176196" cy="2447666"/>
          </a:xfrm>
          <a:prstGeom prst="rect">
            <a:avLst/>
          </a:prstGeom>
        </p:spPr>
      </p:pic>
      <p:cxnSp>
        <p:nvCxnSpPr>
          <p:cNvPr id="12"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pic>
        <p:nvPicPr>
          <p:cNvPr id="13" name="Google Shape;284;p29"/>
          <p:cNvPicPr preferRelativeResize="0"/>
          <p:nvPr/>
        </p:nvPicPr>
        <p:blipFill>
          <a:blip r:embed="rId4">
            <a:alphaModFix/>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897101" y="220484"/>
            <a:ext cx="1028401" cy="1028401"/>
          </a:xfrm>
          <a:prstGeom prst="rect">
            <a:avLst/>
          </a:prstGeom>
          <a:noFill/>
          <a:ln>
            <a:noFill/>
          </a:ln>
        </p:spPr>
      </p:pic>
      <p:pic>
        <p:nvPicPr>
          <p:cNvPr id="14"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17032168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0" name="Google Shape;290;p30"/>
          <p:cNvSpPr txBox="1">
            <a:spLocks noGrp="1"/>
          </p:cNvSpPr>
          <p:nvPr>
            <p:ph type="title"/>
          </p:nvPr>
        </p:nvSpPr>
        <p:spPr>
          <a:xfrm>
            <a:off x="280260" y="2157004"/>
            <a:ext cx="11777420" cy="1325563"/>
          </a:xfrm>
          <a:prstGeom prst="rect">
            <a:avLst/>
          </a:prstGeom>
          <a:noFill/>
          <a:ln>
            <a:noFill/>
          </a:ln>
        </p:spPr>
        <p:txBody>
          <a:bodyPr spcFirstLastPara="1" wrap="square" lIns="91425" tIns="45700" rIns="91425" bIns="45700" anchor="ctr" anchorCtr="0">
            <a:noAutofit/>
          </a:bodyPr>
          <a:lstStyle/>
          <a:p>
            <a:pPr lvl="0" algn="ctr">
              <a:buClr>
                <a:srgbClr val="2F5496"/>
              </a:buClr>
              <a:buSzPts val="8000"/>
            </a:pPr>
            <a:endParaRPr sz="8000" b="1" i="0" u="none" strike="noStrike" cap="none" dirty="0">
              <a:solidFill>
                <a:srgbClr val="2F5496"/>
              </a:solidFill>
              <a:latin typeface="Montserrat"/>
              <a:ea typeface="Montserrat"/>
              <a:cs typeface="Montserrat"/>
              <a:sym typeface="Montserrat"/>
            </a:endParaRPr>
          </a:p>
        </p:txBody>
      </p:sp>
      <p:cxnSp>
        <p:nvCxnSpPr>
          <p:cNvPr id="291" name="Google Shape;291;p30"/>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292" name="Google Shape;292;p30"/>
          <p:cNvCxnSpPr/>
          <p:nvPr/>
        </p:nvCxnSpPr>
        <p:spPr>
          <a:xfrm>
            <a:off x="838200" y="6176963"/>
            <a:ext cx="7632032" cy="0"/>
          </a:xfrm>
          <a:prstGeom prst="straightConnector1">
            <a:avLst/>
          </a:prstGeom>
          <a:noFill/>
          <a:ln w="41275" cap="flat" cmpd="sng">
            <a:solidFill>
              <a:srgbClr val="2F5496"/>
            </a:solidFill>
            <a:prstDash val="solid"/>
            <a:miter lim="800000"/>
            <a:headEnd type="none" w="sm" len="sm"/>
            <a:tailEnd type="none" w="sm" len="sm"/>
          </a:ln>
        </p:spPr>
      </p:cxnSp>
      <p:sp>
        <p:nvSpPr>
          <p:cNvPr id="293" name="Google Shape;293;p30"/>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2" name="Picture 1"/>
          <p:cNvPicPr>
            <a:picLocks noChangeAspect="1"/>
          </p:cNvPicPr>
          <p:nvPr/>
        </p:nvPicPr>
        <p:blipFill>
          <a:blip r:embed="rId3"/>
          <a:stretch>
            <a:fillRect/>
          </a:stretch>
        </p:blipFill>
        <p:spPr>
          <a:xfrm>
            <a:off x="-529" y="-515816"/>
            <a:ext cx="12193057" cy="6507544"/>
          </a:xfrm>
          <a:prstGeom prst="rect">
            <a:avLst/>
          </a:prstGeom>
        </p:spPr>
      </p:pic>
      <p:pic>
        <p:nvPicPr>
          <p:cNvPr id="3" name="Picture 2"/>
          <p:cNvPicPr>
            <a:picLocks noChangeAspect="1"/>
          </p:cNvPicPr>
          <p:nvPr/>
        </p:nvPicPr>
        <p:blipFill>
          <a:blip r:embed="rId4"/>
          <a:stretch>
            <a:fillRect/>
          </a:stretch>
        </p:blipFill>
        <p:spPr>
          <a:xfrm>
            <a:off x="7541271" y="3311274"/>
            <a:ext cx="4237087" cy="160338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196474" y="384598"/>
            <a:ext cx="7843501"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Montserrat"/>
              <a:buNone/>
            </a:pPr>
            <a:r>
              <a:rPr lang="en-US" sz="3200" b="1" i="0" u="none" strike="noStrike" cap="none" dirty="0" smtClean="0">
                <a:solidFill>
                  <a:srgbClr val="002060"/>
                </a:solidFill>
                <a:latin typeface="Calibri" panose="020F0502020204030204" pitchFamily="34" charset="0"/>
                <a:ea typeface="Montserrat"/>
                <a:cs typeface="Montserrat"/>
                <a:sym typeface="Montserrat"/>
              </a:rPr>
              <a:t>Building a business empire</a:t>
            </a:r>
            <a:r>
              <a:rPr lang="en-US" sz="4400" b="1" i="0" u="none" strike="noStrike" cap="none" dirty="0" smtClean="0">
                <a:solidFill>
                  <a:srgbClr val="002060"/>
                </a:solidFill>
                <a:latin typeface="Calibri" panose="020F0502020204030204" pitchFamily="34" charset="0"/>
                <a:ea typeface="Montserrat"/>
                <a:cs typeface="Montserrat"/>
                <a:sym typeface="Montserrat"/>
              </a:rPr>
              <a:t/>
            </a:r>
            <a:br>
              <a:rPr lang="en-US" sz="4400" b="1" i="0" u="none" strike="noStrike" cap="none" dirty="0" smtClean="0">
                <a:solidFill>
                  <a:srgbClr val="002060"/>
                </a:solidFill>
                <a:latin typeface="Calibri" panose="020F0502020204030204" pitchFamily="34" charset="0"/>
                <a:ea typeface="Montserrat"/>
                <a:cs typeface="Montserrat"/>
                <a:sym typeface="Montserrat"/>
              </a:rPr>
            </a:br>
            <a:r>
              <a:rPr lang="en-US" sz="4400" b="1" i="0" u="none" strike="noStrike" cap="none" dirty="0" smtClean="0">
                <a:solidFill>
                  <a:srgbClr val="002060"/>
                </a:solidFill>
                <a:latin typeface="Calibri" panose="020F0502020204030204" pitchFamily="34" charset="0"/>
                <a:ea typeface="Montserrat"/>
                <a:cs typeface="Montserrat"/>
                <a:sym typeface="Montserrat"/>
              </a:rPr>
              <a:t/>
            </a:r>
            <a:br>
              <a:rPr lang="en-US" sz="4400" b="1" i="0" u="none" strike="noStrike" cap="none" dirty="0" smtClean="0">
                <a:solidFill>
                  <a:srgbClr val="002060"/>
                </a:solidFill>
                <a:latin typeface="Calibri" panose="020F0502020204030204" pitchFamily="34" charset="0"/>
                <a:ea typeface="Montserrat"/>
                <a:cs typeface="Montserrat"/>
                <a:sym typeface="Montserrat"/>
              </a:rPr>
            </a:br>
            <a:r>
              <a:rPr lang="en-US" b="1" dirty="0" smtClean="0">
                <a:solidFill>
                  <a:schemeClr val="tx1"/>
                </a:solidFill>
                <a:latin typeface="Calibri" panose="020F0502020204030204" pitchFamily="34" charset="0"/>
                <a:ea typeface="Montserrat"/>
                <a:cs typeface="Montserrat"/>
                <a:sym typeface="Montserrat"/>
              </a:rPr>
              <a:t>Background</a:t>
            </a:r>
            <a:r>
              <a:rPr lang="en-US" sz="4400" b="1" i="0" u="none" strike="noStrike" cap="none" dirty="0" smtClean="0">
                <a:solidFill>
                  <a:schemeClr val="tx1"/>
                </a:solidFill>
                <a:latin typeface="Calibri" panose="020F0502020204030204" pitchFamily="34" charset="0"/>
                <a:ea typeface="Montserrat"/>
                <a:cs typeface="Montserrat"/>
                <a:sym typeface="Montserrat"/>
              </a:rPr>
              <a:t> </a:t>
            </a:r>
            <a:endParaRPr sz="4400" b="1" i="0" u="none" strike="noStrike" cap="none" dirty="0">
              <a:solidFill>
                <a:schemeClr val="tx1"/>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547457" y="2051237"/>
            <a:ext cx="11430000" cy="4066936"/>
          </a:xfrm>
          <a:prstGeom prst="rect">
            <a:avLst/>
          </a:prstGeom>
          <a:noFill/>
          <a:ln>
            <a:noFill/>
          </a:ln>
        </p:spPr>
        <p:txBody>
          <a:bodyPr spcFirstLastPara="1" wrap="square" lIns="91425" tIns="45700" rIns="91425" bIns="45700" anchor="t" anchorCtr="0">
            <a:noAutofit/>
          </a:bodyPr>
          <a:lstStyle/>
          <a:p>
            <a:pPr marL="285750" marR="0" lvl="0" indent="-260350" algn="l" rtl="0">
              <a:lnSpc>
                <a:spcPct val="100000"/>
              </a:lnSpc>
              <a:spcBef>
                <a:spcPts val="0"/>
              </a:spcBef>
              <a:spcAft>
                <a:spcPts val="0"/>
              </a:spcAft>
              <a:buClrTx/>
              <a:buSzPts val="2000"/>
              <a:buFont typeface="Montserrat"/>
              <a:buChar char="•"/>
            </a:pPr>
            <a:r>
              <a:rPr lang="en-US" sz="2400" i="0" u="none" strike="noStrike" cap="none" dirty="0" smtClean="0">
                <a:solidFill>
                  <a:schemeClr val="tx1"/>
                </a:solidFill>
                <a:latin typeface="Calibri" panose="020F0502020204030204" pitchFamily="34" charset="0"/>
                <a:ea typeface="Montserrat"/>
                <a:cs typeface="Montserrat"/>
                <a:sym typeface="Montserrat"/>
              </a:rPr>
              <a:t>I  am a Chartered Accountant and Fellow </a:t>
            </a:r>
            <a:r>
              <a:rPr lang="en-US" sz="2400" dirty="0" smtClean="0">
                <a:solidFill>
                  <a:schemeClr val="tx1"/>
                </a:solidFill>
                <a:latin typeface="Calibri" panose="020F0502020204030204" pitchFamily="34" charset="0"/>
                <a:ea typeface="Montserrat"/>
                <a:cs typeface="Montserrat"/>
                <a:sym typeface="Montserrat"/>
              </a:rPr>
              <a:t>of the Association of Chartered Certified Accountants(FCCA). </a:t>
            </a:r>
          </a:p>
          <a:p>
            <a:pPr marL="285750" marR="0" lvl="0" indent="-260350" algn="l" rtl="0">
              <a:lnSpc>
                <a:spcPct val="100000"/>
              </a:lnSpc>
              <a:spcBef>
                <a:spcPts val="0"/>
              </a:spcBef>
              <a:spcAft>
                <a:spcPts val="0"/>
              </a:spcAft>
              <a:buClrTx/>
              <a:buSzPts val="2000"/>
              <a:buFont typeface="Montserrat"/>
              <a:buChar char="•"/>
            </a:pPr>
            <a:endParaRPr lang="en-US" sz="2400" i="0" u="none" strike="noStrike" cap="none" dirty="0">
              <a:solidFill>
                <a:schemeClr val="tx1"/>
              </a:solidFill>
              <a:latin typeface="Calibri" panose="020F0502020204030204" pitchFamily="34" charset="0"/>
              <a:ea typeface="Montserrat"/>
              <a:cs typeface="Montserrat"/>
              <a:sym typeface="Montserrat"/>
            </a:endParaRPr>
          </a:p>
          <a:p>
            <a:pPr marL="285750" marR="0" lvl="0" indent="-260350" algn="l" rtl="0">
              <a:lnSpc>
                <a:spcPct val="100000"/>
              </a:lnSpc>
              <a:spcBef>
                <a:spcPts val="0"/>
              </a:spcBef>
              <a:spcAft>
                <a:spcPts val="0"/>
              </a:spcAft>
              <a:buClrTx/>
              <a:buSzPts val="2000"/>
              <a:buFont typeface="Montserrat"/>
              <a:buChar char="•"/>
            </a:pPr>
            <a:r>
              <a:rPr lang="en-US" sz="2400" dirty="0" smtClean="0">
                <a:solidFill>
                  <a:schemeClr val="tx1"/>
                </a:solidFill>
                <a:latin typeface="Calibri" panose="020F0502020204030204" pitchFamily="34" charset="0"/>
                <a:ea typeface="Montserrat"/>
                <a:cs typeface="Montserrat"/>
                <a:sym typeface="Montserrat"/>
              </a:rPr>
              <a:t>I worked for different companies including Deloitte, Blantyre Print, Mandala and National Bank of Malawi before setting up my own. </a:t>
            </a:r>
          </a:p>
          <a:p>
            <a:pPr marL="25400" marR="0" lvl="0" indent="0" algn="l" rtl="0">
              <a:lnSpc>
                <a:spcPct val="100000"/>
              </a:lnSpc>
              <a:spcBef>
                <a:spcPts val="0"/>
              </a:spcBef>
              <a:spcAft>
                <a:spcPts val="0"/>
              </a:spcAft>
              <a:buClrTx/>
              <a:buSzPts val="2000"/>
              <a:buNone/>
            </a:pPr>
            <a:r>
              <a:rPr lang="en-US" sz="2400" dirty="0" smtClean="0">
                <a:solidFill>
                  <a:schemeClr val="tx1"/>
                </a:solidFill>
                <a:latin typeface="Calibri" panose="020F0502020204030204" pitchFamily="34" charset="0"/>
                <a:ea typeface="Montserrat"/>
                <a:cs typeface="Montserrat"/>
                <a:sym typeface="Montserrat"/>
              </a:rPr>
              <a:t> </a:t>
            </a:r>
            <a:endParaRPr lang="en-US" sz="2400" dirty="0">
              <a:solidFill>
                <a:schemeClr val="tx1"/>
              </a:solidFill>
              <a:latin typeface="Calibri" panose="020F0502020204030204" pitchFamily="34" charset="0"/>
              <a:ea typeface="Montserrat"/>
              <a:cs typeface="Montserrat"/>
              <a:sym typeface="Montserrat"/>
            </a:endParaRPr>
          </a:p>
          <a:p>
            <a:pPr marL="285750" marR="0" lvl="0" indent="-260350" algn="l" rtl="0">
              <a:lnSpc>
                <a:spcPct val="100000"/>
              </a:lnSpc>
              <a:spcBef>
                <a:spcPts val="0"/>
              </a:spcBef>
              <a:spcAft>
                <a:spcPts val="0"/>
              </a:spcAft>
              <a:buClrTx/>
              <a:buSzPts val="2000"/>
              <a:buFont typeface="Montserrat"/>
              <a:buChar char="•"/>
            </a:pPr>
            <a:r>
              <a:rPr lang="en-US" sz="2400" i="0" u="none" strike="noStrike" cap="none" dirty="0" smtClean="0">
                <a:solidFill>
                  <a:schemeClr val="tx1"/>
                </a:solidFill>
                <a:latin typeface="Calibri" panose="020F0502020204030204" pitchFamily="34" charset="0"/>
                <a:ea typeface="Montserrat"/>
                <a:cs typeface="Montserrat"/>
                <a:sym typeface="Montserrat"/>
              </a:rPr>
              <a:t>I </a:t>
            </a:r>
            <a:r>
              <a:rPr lang="en-US" sz="2400" dirty="0" smtClean="0">
                <a:solidFill>
                  <a:schemeClr val="tx1"/>
                </a:solidFill>
                <a:latin typeface="Calibri" panose="020F0502020204030204" pitchFamily="34" charset="0"/>
                <a:ea typeface="Montserrat"/>
                <a:cs typeface="Montserrat"/>
                <a:sym typeface="Montserrat"/>
              </a:rPr>
              <a:t>was </a:t>
            </a:r>
            <a:r>
              <a:rPr lang="en-US" sz="2400" i="0" u="none" strike="noStrike" cap="none" dirty="0" smtClean="0">
                <a:solidFill>
                  <a:schemeClr val="tx1"/>
                </a:solidFill>
                <a:latin typeface="Calibri" panose="020F0502020204030204" pitchFamily="34" charset="0"/>
                <a:ea typeface="Montserrat"/>
                <a:cs typeface="Montserrat"/>
                <a:sym typeface="Montserrat"/>
              </a:rPr>
              <a:t>the </a:t>
            </a:r>
            <a:r>
              <a:rPr lang="en-US" sz="2400" i="0" u="none" strike="noStrike" cap="none" dirty="0">
                <a:solidFill>
                  <a:schemeClr val="tx1"/>
                </a:solidFill>
                <a:latin typeface="Calibri" panose="020F0502020204030204" pitchFamily="34" charset="0"/>
                <a:ea typeface="Montserrat"/>
                <a:cs typeface="Montserrat"/>
                <a:sym typeface="Montserrat"/>
              </a:rPr>
              <a:t>first Malawian Stockbroker and </a:t>
            </a:r>
            <a:r>
              <a:rPr lang="en-US" sz="2400" i="0" u="none" strike="noStrike" cap="none" dirty="0" smtClean="0">
                <a:solidFill>
                  <a:schemeClr val="tx1"/>
                </a:solidFill>
                <a:latin typeface="Calibri" panose="020F0502020204030204" pitchFamily="34" charset="0"/>
                <a:ea typeface="Montserrat"/>
                <a:cs typeface="Montserrat"/>
                <a:sym typeface="Montserrat"/>
              </a:rPr>
              <a:t>was Chief Executive Officer (CEO) of Stockbrokers </a:t>
            </a:r>
            <a:r>
              <a:rPr lang="en-US" sz="2400" i="0" u="none" strike="noStrike" cap="none" dirty="0">
                <a:solidFill>
                  <a:schemeClr val="tx1"/>
                </a:solidFill>
                <a:latin typeface="Calibri" panose="020F0502020204030204" pitchFamily="34" charset="0"/>
                <a:ea typeface="Montserrat"/>
                <a:cs typeface="Montserrat"/>
                <a:sym typeface="Montserrat"/>
              </a:rPr>
              <a:t>Malawi Limited from 1997 to </a:t>
            </a:r>
            <a:r>
              <a:rPr lang="en-US" sz="2400" i="0" u="none" strike="noStrike" cap="none" dirty="0" smtClean="0">
                <a:solidFill>
                  <a:schemeClr val="tx1"/>
                </a:solidFill>
                <a:latin typeface="Calibri" panose="020F0502020204030204" pitchFamily="34" charset="0"/>
                <a:ea typeface="Montserrat"/>
                <a:cs typeface="Montserrat"/>
                <a:sym typeface="Montserrat"/>
              </a:rPr>
              <a:t>2000.</a:t>
            </a:r>
          </a:p>
          <a:p>
            <a:pPr marL="285750" marR="0" lvl="0" indent="-260350" algn="l" rtl="0">
              <a:lnSpc>
                <a:spcPct val="100000"/>
              </a:lnSpc>
              <a:spcBef>
                <a:spcPts val="0"/>
              </a:spcBef>
              <a:spcAft>
                <a:spcPts val="0"/>
              </a:spcAft>
              <a:buClrTx/>
              <a:buSzPts val="2000"/>
              <a:buFont typeface="Montserrat"/>
              <a:buChar char="•"/>
            </a:pPr>
            <a:endParaRPr lang="en-US" sz="2400" dirty="0">
              <a:solidFill>
                <a:schemeClr val="tx1"/>
              </a:solidFill>
              <a:latin typeface="Calibri" panose="020F0502020204030204" pitchFamily="34" charset="0"/>
              <a:ea typeface="Montserrat"/>
              <a:cs typeface="Montserrat"/>
              <a:sym typeface="Montserrat"/>
            </a:endParaRPr>
          </a:p>
          <a:p>
            <a:pPr marL="285750" marR="0" lvl="0" indent="-260350" algn="l" rtl="0">
              <a:lnSpc>
                <a:spcPct val="100000"/>
              </a:lnSpc>
              <a:spcBef>
                <a:spcPts val="0"/>
              </a:spcBef>
              <a:spcAft>
                <a:spcPts val="0"/>
              </a:spcAft>
              <a:buClrTx/>
              <a:buSzPts val="2000"/>
              <a:buFont typeface="Montserrat"/>
              <a:buChar char="•"/>
            </a:pPr>
            <a:r>
              <a:rPr lang="en-US" sz="2400" i="0" u="none" strike="noStrike" cap="none" dirty="0" smtClean="0">
                <a:solidFill>
                  <a:schemeClr val="tx1"/>
                </a:solidFill>
                <a:latin typeface="Calibri" panose="020F0502020204030204" pitchFamily="34" charset="0"/>
                <a:ea typeface="Montserrat"/>
                <a:cs typeface="Montserrat"/>
                <a:sym typeface="Montserrat"/>
              </a:rPr>
              <a:t>I </a:t>
            </a:r>
            <a:r>
              <a:rPr lang="en-US" sz="2400" i="0" u="none" strike="noStrike" cap="none" dirty="0">
                <a:solidFill>
                  <a:schemeClr val="tx1"/>
                </a:solidFill>
                <a:latin typeface="Calibri" panose="020F0502020204030204" pitchFamily="34" charset="0"/>
                <a:ea typeface="Montserrat"/>
                <a:cs typeface="Montserrat"/>
                <a:sym typeface="Montserrat"/>
              </a:rPr>
              <a:t>was then tasked to set up the Malawi Stock Exchange and served as its first Chief Executive Officer from March 2000 to May 2002</a:t>
            </a:r>
            <a:r>
              <a:rPr lang="en-US" sz="2400" i="0" u="none" strike="noStrike" cap="none" dirty="0" smtClean="0">
                <a:solidFill>
                  <a:schemeClr val="tx1"/>
                </a:solidFill>
                <a:latin typeface="Calibri" panose="020F0502020204030204" pitchFamily="34" charset="0"/>
                <a:ea typeface="Montserrat"/>
                <a:cs typeface="Montserrat"/>
                <a:sym typeface="Montserrat"/>
              </a:rPr>
              <a:t>.</a:t>
            </a:r>
            <a:endParaRPr sz="2400" dirty="0">
              <a:solidFill>
                <a:schemeClr val="tx1"/>
              </a:solidFill>
              <a:latin typeface="Calibri" panose="020F0502020204030204" pitchFamily="34" charset="0"/>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189" name="Google Shape;189;p21"/>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19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9" name="Google Shape;283;p29"/>
          <p:cNvPicPr preferRelativeResize="0"/>
          <p:nvPr/>
        </p:nvPicPr>
        <p:blipFill>
          <a:blip r:embed="rId5">
            <a:alphaModFix amt="22000"/>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pic>
        <p:nvPicPr>
          <p:cNvPr id="2" name="Picture 1"/>
          <p:cNvPicPr>
            <a:picLocks noChangeAspect="1"/>
          </p:cNvPicPr>
          <p:nvPr/>
        </p:nvPicPr>
        <p:blipFill>
          <a:blip r:embed="rId7"/>
          <a:stretch>
            <a:fillRect/>
          </a:stretch>
        </p:blipFill>
        <p:spPr>
          <a:xfrm>
            <a:off x="10536071" y="3917"/>
            <a:ext cx="1655925" cy="7899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2109025" y="81330"/>
            <a:ext cx="7843501" cy="1035232"/>
          </a:xfrm>
          <a:prstGeom prst="rect">
            <a:avLst/>
          </a:prstGeom>
          <a:noFill/>
          <a:ln>
            <a:noFill/>
          </a:ln>
        </p:spPr>
        <p:txBody>
          <a:bodyPr spcFirstLastPara="1" wrap="square" lIns="91425" tIns="45700" rIns="91425" bIns="45700" anchor="ctr" anchorCtr="0">
            <a:noAutofit/>
          </a:bodyPr>
          <a:lstStyle/>
          <a:p>
            <a:pPr lvl="0" algn="ctr">
              <a:buClr>
                <a:schemeClr val="lt1"/>
              </a:buClr>
            </a:pPr>
            <a:r>
              <a:rPr lang="en-US" b="1" dirty="0">
                <a:solidFill>
                  <a:srgbClr val="002060"/>
                </a:solidFill>
                <a:latin typeface="Montserrat"/>
                <a:ea typeface="Montserrat"/>
                <a:cs typeface="Montserrat"/>
                <a:sym typeface="Montserrat"/>
              </a:rPr>
              <a:t/>
            </a:r>
            <a:br>
              <a:rPr lang="en-US" b="1" dirty="0">
                <a:solidFill>
                  <a:srgbClr val="002060"/>
                </a:solidFill>
                <a:latin typeface="Montserrat"/>
                <a:ea typeface="Montserrat"/>
                <a:cs typeface="Montserrat"/>
                <a:sym typeface="Montserrat"/>
              </a:rPr>
            </a:br>
            <a:r>
              <a:rPr lang="en-US" sz="3200" b="1" dirty="0">
                <a:solidFill>
                  <a:srgbClr val="002060"/>
                </a:solidFill>
                <a:latin typeface="Calibri" panose="020F0502020204030204" pitchFamily="34" charset="0"/>
                <a:ea typeface="Montserrat"/>
                <a:cs typeface="Montserrat"/>
                <a:sym typeface="Montserrat"/>
              </a:rPr>
              <a:t>Building a business </a:t>
            </a:r>
            <a:r>
              <a:rPr lang="en-US" sz="3200" b="1" dirty="0" smtClean="0">
                <a:solidFill>
                  <a:srgbClr val="002060"/>
                </a:solidFill>
                <a:latin typeface="Calibri" panose="020F0502020204030204" pitchFamily="34" charset="0"/>
                <a:ea typeface="Montserrat"/>
                <a:cs typeface="Montserrat"/>
                <a:sym typeface="Montserrat"/>
              </a:rPr>
              <a:t>empire</a:t>
            </a:r>
            <a:br>
              <a:rPr lang="en-US" sz="3200" b="1" dirty="0" smtClean="0">
                <a:solidFill>
                  <a:srgbClr val="002060"/>
                </a:solidFill>
                <a:latin typeface="Calibri" panose="020F0502020204030204" pitchFamily="34" charset="0"/>
                <a:ea typeface="Montserrat"/>
                <a:cs typeface="Montserrat"/>
                <a:sym typeface="Montserrat"/>
              </a:rPr>
            </a:br>
            <a:r>
              <a:rPr lang="en-US" sz="3200" b="1" dirty="0" smtClean="0">
                <a:solidFill>
                  <a:srgbClr val="002060"/>
                </a:solidFill>
                <a:latin typeface="Calibri" panose="020F0502020204030204" pitchFamily="34" charset="0"/>
                <a:ea typeface="Montserrat"/>
                <a:cs typeface="Montserrat"/>
                <a:sym typeface="Montserrat"/>
              </a:rPr>
              <a:t/>
            </a:r>
            <a:br>
              <a:rPr lang="en-US" sz="3200" b="1" dirty="0" smtClean="0">
                <a:solidFill>
                  <a:srgbClr val="002060"/>
                </a:solidFill>
                <a:latin typeface="Calibri" panose="020F0502020204030204" pitchFamily="34" charset="0"/>
                <a:ea typeface="Montserrat"/>
                <a:cs typeface="Montserrat"/>
                <a:sym typeface="Montserrat"/>
              </a:rPr>
            </a:br>
            <a:r>
              <a:rPr lang="en-US" b="1" dirty="0" smtClean="0">
                <a:solidFill>
                  <a:schemeClr val="tx1"/>
                </a:solidFill>
                <a:latin typeface="Calibri" panose="020F0502020204030204" pitchFamily="34" charset="0"/>
                <a:ea typeface="Montserrat"/>
                <a:cs typeface="Montserrat"/>
                <a:sym typeface="Montserrat"/>
              </a:rPr>
              <a:t>FDH Financial Holdings</a:t>
            </a:r>
            <a:r>
              <a:rPr lang="en-US" sz="4400" b="1" i="0" u="none" strike="noStrike" cap="none" dirty="0" smtClean="0">
                <a:solidFill>
                  <a:schemeClr val="tx1"/>
                </a:solidFill>
                <a:latin typeface="Calibri" panose="020F0502020204030204" pitchFamily="34" charset="0"/>
                <a:ea typeface="Montserrat"/>
                <a:cs typeface="Montserrat"/>
                <a:sym typeface="Montserrat"/>
              </a:rPr>
              <a:t> </a:t>
            </a:r>
            <a:endParaRPr sz="4400" b="1" i="0" u="none" strike="noStrike" cap="none" dirty="0">
              <a:solidFill>
                <a:schemeClr val="tx1"/>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34589" y="1574800"/>
            <a:ext cx="11430000" cy="4081772"/>
          </a:xfrm>
          <a:prstGeom prst="rect">
            <a:avLst/>
          </a:prstGeom>
          <a:noFill/>
          <a:ln>
            <a:noFill/>
          </a:ln>
        </p:spPr>
        <p:txBody>
          <a:bodyPr spcFirstLastPara="1" wrap="square" lIns="91425" tIns="45700" rIns="91425" bIns="45700" anchor="t" anchorCtr="0">
            <a:noAutofit/>
          </a:bodyPr>
          <a:lstStyle/>
          <a:p>
            <a:r>
              <a:rPr lang="en-GB" sz="2400" dirty="0" smtClean="0"/>
              <a:t>FDH </a:t>
            </a:r>
            <a:r>
              <a:rPr lang="en-GB" sz="2400" dirty="0"/>
              <a:t>Financial Holdings Limited (FDHFHL) was established in November 2007 as part of the group restructuring to replace First Discount </a:t>
            </a:r>
            <a:r>
              <a:rPr lang="en-GB" sz="2400" dirty="0" smtClean="0"/>
              <a:t>House, </a:t>
            </a:r>
            <a:r>
              <a:rPr lang="en-GB" sz="2400" dirty="0"/>
              <a:t>as the holding company of the group. </a:t>
            </a:r>
            <a:endParaRPr lang="en-US" sz="2400" dirty="0"/>
          </a:p>
          <a:p>
            <a:r>
              <a:rPr lang="en-GB" sz="2400" dirty="0"/>
              <a:t>FDHFHL wholly owns the following subsidiaries:</a:t>
            </a:r>
            <a:endParaRPr lang="en-US" sz="2400" dirty="0"/>
          </a:p>
          <a:p>
            <a:pPr lvl="1"/>
            <a:r>
              <a:rPr lang="en-GB" dirty="0"/>
              <a:t>First Discount House Limited – </a:t>
            </a:r>
            <a:r>
              <a:rPr lang="en-GB" dirty="0" smtClean="0"/>
              <a:t>commenced </a:t>
            </a:r>
            <a:r>
              <a:rPr lang="en-GB" dirty="0"/>
              <a:t>operations April 2002. </a:t>
            </a:r>
            <a:endParaRPr lang="en-US" dirty="0"/>
          </a:p>
          <a:p>
            <a:pPr lvl="1"/>
            <a:r>
              <a:rPr lang="en-GB" dirty="0"/>
              <a:t>FDH Bank Limited – Licensed 27 November 2007, operations commenced on 15 July 2008. </a:t>
            </a:r>
            <a:endParaRPr lang="en-US" dirty="0"/>
          </a:p>
          <a:p>
            <a:pPr lvl="1"/>
            <a:r>
              <a:rPr lang="en-GB" dirty="0"/>
              <a:t>FDH Money Bureau Limited – commenced operations on 1 February 2009.</a:t>
            </a:r>
            <a:endParaRPr lang="en-US" dirty="0"/>
          </a:p>
          <a:p>
            <a:pPr lvl="1"/>
            <a:r>
              <a:rPr lang="en-GB" dirty="0"/>
              <a:t>FDH Financial Advisory Services – </a:t>
            </a:r>
            <a:r>
              <a:rPr lang="en-GB" dirty="0" smtClean="0"/>
              <a:t>commenced </a:t>
            </a:r>
            <a:r>
              <a:rPr lang="en-GB" dirty="0"/>
              <a:t>operations on 1 September 2009</a:t>
            </a:r>
            <a:r>
              <a:rPr lang="en-GB" dirty="0" smtClean="0"/>
              <a:t>.</a:t>
            </a:r>
          </a:p>
          <a:p>
            <a:pPr lvl="1"/>
            <a:r>
              <a:rPr lang="en-GB" dirty="0" smtClean="0">
                <a:solidFill>
                  <a:schemeClr val="tx1"/>
                </a:solidFill>
              </a:rPr>
              <a:t>MSB Properties Limited – commenced operations in 2017. </a:t>
            </a:r>
          </a:p>
          <a:p>
            <a:pPr lvl="1"/>
            <a:r>
              <a:rPr lang="en-GB" dirty="0" smtClean="0"/>
              <a:t>We had FDH Stockbrokers from Jan 2007 but we shut it down as the cost of Compliance was higher that its revenues.</a:t>
            </a:r>
            <a:endParaRPr lang="en-US" dirty="0"/>
          </a:p>
          <a:p>
            <a:pPr marL="285750" marR="0" lvl="0" indent="-133350" algn="l" rtl="0">
              <a:lnSpc>
                <a:spcPct val="100000"/>
              </a:lnSpc>
              <a:spcBef>
                <a:spcPts val="1000"/>
              </a:spcBef>
              <a:spcAft>
                <a:spcPts val="0"/>
              </a:spcAft>
              <a:buClr>
                <a:schemeClr val="dk1"/>
              </a:buClr>
              <a:buSzPts val="2400"/>
              <a:buFont typeface="Arial"/>
              <a:buNone/>
            </a:pPr>
            <a:endParaRPr sz="2400" b="1"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189" name="Google Shape;189;p21"/>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19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3" name="Picture 2"/>
          <p:cNvPicPr>
            <a:picLocks noChangeAspect="1"/>
          </p:cNvPicPr>
          <p:nvPr/>
        </p:nvPicPr>
        <p:blipFill>
          <a:blip r:embed="rId5"/>
          <a:stretch>
            <a:fillRect/>
          </a:stretch>
        </p:blipFill>
        <p:spPr>
          <a:xfrm>
            <a:off x="9539490" y="62295"/>
            <a:ext cx="2652510" cy="1363634"/>
          </a:xfrm>
          <a:prstGeom prst="rect">
            <a:avLst/>
          </a:prstGeom>
        </p:spPr>
      </p:pic>
      <p:pic>
        <p:nvPicPr>
          <p:cNvPr id="10"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7" y="1804000"/>
            <a:ext cx="3810001" cy="3386668"/>
          </a:xfrm>
          <a:prstGeom prst="rect">
            <a:avLst/>
          </a:prstGeom>
          <a:noFill/>
          <a:ln>
            <a:noFill/>
          </a:ln>
        </p:spPr>
      </p:pic>
    </p:spTree>
    <p:extLst>
      <p:ext uri="{BB962C8B-B14F-4D97-AF65-F5344CB8AC3E}">
        <p14:creationId xmlns:p14="http://schemas.microsoft.com/office/powerpoint/2010/main" val="41965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1"/>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21"/>
          <p:cNvSpPr txBox="1">
            <a:spLocks noGrp="1"/>
          </p:cNvSpPr>
          <p:nvPr>
            <p:ph type="title"/>
          </p:nvPr>
        </p:nvSpPr>
        <p:spPr>
          <a:xfrm>
            <a:off x="1282891" y="81330"/>
            <a:ext cx="9251740" cy="1325563"/>
          </a:xfrm>
          <a:prstGeom prst="rect">
            <a:avLst/>
          </a:prstGeom>
          <a:noFill/>
          <a:ln>
            <a:noFill/>
          </a:ln>
        </p:spPr>
        <p:txBody>
          <a:bodyPr spcFirstLastPara="1" wrap="square" lIns="91425" tIns="45700" rIns="91425" bIns="45700" anchor="ctr" anchorCtr="0">
            <a:noAutofit/>
          </a:bodyPr>
          <a:lstStyle/>
          <a:p>
            <a:pPr lvl="0" algn="ctr">
              <a:buClr>
                <a:schemeClr val="lt1"/>
              </a:buClr>
            </a:pPr>
            <a:r>
              <a:rPr lang="en-US" b="1" dirty="0" smtClean="0">
                <a:solidFill>
                  <a:schemeClr val="lt1"/>
                </a:solidFill>
                <a:latin typeface="Montserrat"/>
                <a:ea typeface="Montserrat"/>
                <a:cs typeface="Montserrat"/>
                <a:sym typeface="Montserrat"/>
              </a:rPr>
              <a:t/>
            </a:r>
            <a:br>
              <a:rPr lang="en-US" b="1" dirty="0" smtClean="0">
                <a:solidFill>
                  <a:schemeClr val="lt1"/>
                </a:solidFill>
                <a:latin typeface="Montserrat"/>
                <a:ea typeface="Montserrat"/>
                <a:cs typeface="Montserrat"/>
                <a:sym typeface="Montserrat"/>
              </a:rPr>
            </a:br>
            <a:r>
              <a:rPr lang="en-US" sz="3200" b="1" dirty="0" smtClean="0">
                <a:solidFill>
                  <a:srgbClr val="002060"/>
                </a:solidFill>
                <a:latin typeface="Calibri" panose="020F0502020204030204" pitchFamily="34" charset="0"/>
                <a:ea typeface="Montserrat"/>
                <a:cs typeface="Montserrat"/>
                <a:sym typeface="Montserrat"/>
              </a:rPr>
              <a:t>Building </a:t>
            </a:r>
            <a:r>
              <a:rPr lang="en-US" sz="3200" b="1" dirty="0">
                <a:solidFill>
                  <a:srgbClr val="002060"/>
                </a:solidFill>
                <a:latin typeface="Calibri" panose="020F0502020204030204" pitchFamily="34" charset="0"/>
                <a:ea typeface="Montserrat"/>
                <a:cs typeface="Montserrat"/>
                <a:sym typeface="Montserrat"/>
              </a:rPr>
              <a:t>a business </a:t>
            </a:r>
            <a:r>
              <a:rPr lang="en-US" sz="3200" b="1" dirty="0" smtClean="0">
                <a:solidFill>
                  <a:srgbClr val="002060"/>
                </a:solidFill>
                <a:latin typeface="Calibri" panose="020F0502020204030204" pitchFamily="34" charset="0"/>
                <a:ea typeface="Montserrat"/>
                <a:cs typeface="Montserrat"/>
                <a:sym typeface="Montserrat"/>
              </a:rPr>
              <a:t>empire</a:t>
            </a:r>
            <a:br>
              <a:rPr lang="en-US" sz="3200" b="1" dirty="0" smtClean="0">
                <a:solidFill>
                  <a:srgbClr val="002060"/>
                </a:solidFill>
                <a:latin typeface="Calibri" panose="020F0502020204030204" pitchFamily="34" charset="0"/>
                <a:ea typeface="Montserrat"/>
                <a:cs typeface="Montserrat"/>
                <a:sym typeface="Montserrat"/>
              </a:rPr>
            </a:br>
            <a:r>
              <a:rPr lang="en-US" sz="3200" b="1" dirty="0" smtClean="0">
                <a:solidFill>
                  <a:srgbClr val="002060"/>
                </a:solidFill>
                <a:latin typeface="Calibri" panose="020F0502020204030204" pitchFamily="34" charset="0"/>
                <a:ea typeface="Montserrat"/>
                <a:cs typeface="Montserrat"/>
                <a:sym typeface="Montserrat"/>
              </a:rPr>
              <a:t/>
            </a:r>
            <a:br>
              <a:rPr lang="en-US" sz="3200" b="1" dirty="0" smtClean="0">
                <a:solidFill>
                  <a:srgbClr val="002060"/>
                </a:solidFill>
                <a:latin typeface="Calibri" panose="020F0502020204030204" pitchFamily="34" charset="0"/>
                <a:ea typeface="Montserrat"/>
                <a:cs typeface="Montserrat"/>
                <a:sym typeface="Montserrat"/>
              </a:rPr>
            </a:br>
            <a:r>
              <a:rPr lang="en-US" sz="4000" b="1" dirty="0" smtClean="0">
                <a:solidFill>
                  <a:schemeClr val="tx1"/>
                </a:solidFill>
                <a:latin typeface="Calibri" panose="020F0502020204030204" pitchFamily="34" charset="0"/>
                <a:ea typeface="Montserrat"/>
                <a:cs typeface="Montserrat"/>
                <a:sym typeface="Montserrat"/>
              </a:rPr>
              <a:t>FDH Financial Holdings</a:t>
            </a:r>
            <a:r>
              <a:rPr lang="en-US" sz="4000" b="1" i="0" u="none" strike="noStrike" cap="none" dirty="0" smtClean="0">
                <a:solidFill>
                  <a:schemeClr val="tx1"/>
                </a:solidFill>
                <a:latin typeface="Calibri" panose="020F0502020204030204" pitchFamily="34" charset="0"/>
                <a:ea typeface="Montserrat"/>
                <a:cs typeface="Montserrat"/>
                <a:sym typeface="Montserrat"/>
              </a:rPr>
              <a:t> </a:t>
            </a:r>
            <a:endParaRPr sz="4000" b="1" i="0" u="none" strike="noStrike" cap="none" dirty="0">
              <a:solidFill>
                <a:schemeClr val="tx1"/>
              </a:solidFill>
              <a:latin typeface="Calibri" panose="020F0502020204030204" pitchFamily="34" charset="0"/>
              <a:ea typeface="Montserrat"/>
              <a:cs typeface="Montserrat"/>
              <a:sym typeface="Montserrat"/>
            </a:endParaRPr>
          </a:p>
        </p:txBody>
      </p:sp>
      <p:sp>
        <p:nvSpPr>
          <p:cNvPr id="187" name="Google Shape;187;p21"/>
          <p:cNvSpPr txBox="1">
            <a:spLocks noGrp="1"/>
          </p:cNvSpPr>
          <p:nvPr>
            <p:ph type="body" idx="1"/>
          </p:nvPr>
        </p:nvSpPr>
        <p:spPr>
          <a:xfrm>
            <a:off x="381000" y="1769823"/>
            <a:ext cx="11430000" cy="3858974"/>
          </a:xfrm>
          <a:prstGeom prst="rect">
            <a:avLst/>
          </a:prstGeom>
          <a:noFill/>
          <a:ln>
            <a:noFill/>
          </a:ln>
        </p:spPr>
        <p:txBody>
          <a:bodyPr spcFirstLastPara="1" wrap="square" lIns="91425" tIns="45700" rIns="91425" bIns="45700" anchor="t" anchorCtr="0">
            <a:noAutofit/>
          </a:bodyPr>
          <a:lstStyle/>
          <a:p>
            <a:pPr>
              <a:lnSpc>
                <a:spcPct val="150000"/>
              </a:lnSpc>
            </a:pPr>
            <a:r>
              <a:rPr lang="en-GB" sz="3200" dirty="0" smtClean="0"/>
              <a:t>Employees over 800 people.</a:t>
            </a:r>
          </a:p>
          <a:p>
            <a:pPr>
              <a:lnSpc>
                <a:spcPct val="150000"/>
              </a:lnSpc>
            </a:pPr>
            <a:r>
              <a:rPr lang="en-GB" sz="3200" dirty="0" smtClean="0"/>
              <a:t>Its Bank, FDH Bank, has the widest service centre network – 50 service centres</a:t>
            </a:r>
          </a:p>
          <a:p>
            <a:pPr>
              <a:lnSpc>
                <a:spcPct val="150000"/>
              </a:lnSpc>
            </a:pPr>
            <a:r>
              <a:rPr lang="en-GB" sz="3200" dirty="0" smtClean="0"/>
              <a:t>Has a MK32.3 billion (US$44.47m) turnover.</a:t>
            </a:r>
          </a:p>
          <a:p>
            <a:pPr>
              <a:lnSpc>
                <a:spcPct val="150000"/>
              </a:lnSpc>
            </a:pPr>
            <a:r>
              <a:rPr lang="en-GB" sz="3200" dirty="0" smtClean="0"/>
              <a:t>Generates MK7.8 billion( 10.78m) profit after tax</a:t>
            </a:r>
            <a:r>
              <a:rPr lang="en-GB" dirty="0" smtClean="0"/>
              <a:t>. </a:t>
            </a:r>
            <a:endParaRPr b="1" i="0" u="none" strike="noStrike" cap="none" dirty="0">
              <a:solidFill>
                <a:schemeClr val="tx1"/>
              </a:solidFill>
              <a:latin typeface="Montserrat"/>
              <a:ea typeface="Montserrat"/>
              <a:cs typeface="Montserrat"/>
              <a:sym typeface="Montserrat"/>
            </a:endParaRPr>
          </a:p>
        </p:txBody>
      </p:sp>
      <p:cxnSp>
        <p:nvCxnSpPr>
          <p:cNvPr id="188" name="Google Shape;188;p21"/>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189" name="Google Shape;189;p21"/>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190" name="Google Shape;190;p21"/>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191" name="Google Shape;191;p21"/>
          <p:cNvPicPr preferRelativeResize="0"/>
          <p:nvPr/>
        </p:nvPicPr>
        <p:blipFill>
          <a:blip r:embed="rId3">
            <a:alphaModFix/>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968700" y="173950"/>
            <a:ext cx="1140325" cy="1140325"/>
          </a:xfrm>
          <a:prstGeom prst="rect">
            <a:avLst/>
          </a:prstGeom>
          <a:noFill/>
          <a:ln>
            <a:noFill/>
          </a:ln>
        </p:spPr>
      </p:pic>
      <p:pic>
        <p:nvPicPr>
          <p:cNvPr id="3" name="Picture 2"/>
          <p:cNvPicPr>
            <a:picLocks noChangeAspect="1"/>
          </p:cNvPicPr>
          <p:nvPr/>
        </p:nvPicPr>
        <p:blipFill>
          <a:blip r:embed="rId5"/>
          <a:stretch>
            <a:fillRect/>
          </a:stretch>
        </p:blipFill>
        <p:spPr>
          <a:xfrm>
            <a:off x="9543869" y="0"/>
            <a:ext cx="2648130" cy="1711033"/>
          </a:xfrm>
          <a:prstGeom prst="rect">
            <a:avLst/>
          </a:prstGeom>
        </p:spPr>
      </p:pic>
      <p:pic>
        <p:nvPicPr>
          <p:cNvPr id="10" name="Google Shape;283;p29"/>
          <p:cNvPicPr preferRelativeResize="0"/>
          <p:nvPr/>
        </p:nvPicPr>
        <p:blipFill>
          <a:blip r:embed="rId6">
            <a:alphaModFix amt="22000"/>
            <a:biLevel thresh="75000"/>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286999" y="1862441"/>
            <a:ext cx="3810001" cy="3386668"/>
          </a:xfrm>
          <a:prstGeom prst="rect">
            <a:avLst/>
          </a:prstGeom>
          <a:noFill/>
          <a:ln>
            <a:noFill/>
          </a:ln>
        </p:spPr>
      </p:pic>
    </p:spTree>
    <p:extLst>
      <p:ext uri="{BB962C8B-B14F-4D97-AF65-F5344CB8AC3E}">
        <p14:creationId xmlns:p14="http://schemas.microsoft.com/office/powerpoint/2010/main" val="3472987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5"/>
        <p:cNvGrpSpPr/>
        <p:nvPr/>
      </p:nvGrpSpPr>
      <p:grpSpPr>
        <a:xfrm>
          <a:off x="0" y="0"/>
          <a:ext cx="0" cy="0"/>
          <a:chOff x="0" y="0"/>
          <a:chExt cx="0" cy="0"/>
        </a:xfrm>
      </p:grpSpPr>
      <p:sp>
        <p:nvSpPr>
          <p:cNvPr id="277" name="Google Shape;277;p29"/>
          <p:cNvSpPr/>
          <p:nvPr/>
        </p:nvSpPr>
        <p:spPr>
          <a:xfrm rot="5400000">
            <a:off x="9803104" y="5160168"/>
            <a:ext cx="473743" cy="2849227"/>
          </a:xfrm>
          <a:prstGeom prst="round2SameRect">
            <a:avLst>
              <a:gd name="adj1" fmla="val 7619"/>
              <a:gd name="adj2" fmla="val 0"/>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29"/>
          <p:cNvSpPr txBox="1">
            <a:spLocks noGrp="1"/>
          </p:cNvSpPr>
          <p:nvPr>
            <p:ph type="title"/>
          </p:nvPr>
        </p:nvSpPr>
        <p:spPr>
          <a:xfrm>
            <a:off x="2814550" y="0"/>
            <a:ext cx="11133462"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Montserrat"/>
              <a:buNone/>
            </a:pPr>
            <a:r>
              <a:rPr lang="en-US" sz="3200" b="1" i="0" u="none" strike="noStrike" cap="none" dirty="0" smtClean="0">
                <a:solidFill>
                  <a:srgbClr val="002060"/>
                </a:solidFill>
                <a:latin typeface="Calibri" panose="020F0502020204030204" pitchFamily="34" charset="0"/>
                <a:ea typeface="Montserrat"/>
                <a:cs typeface="Montserrat"/>
                <a:sym typeface="Montserrat"/>
              </a:rPr>
              <a:t>Building a business empire</a:t>
            </a:r>
            <a:endParaRPr sz="3200" b="1" i="0" u="none" strike="noStrike" cap="none" dirty="0">
              <a:solidFill>
                <a:srgbClr val="002060"/>
              </a:solidFill>
              <a:latin typeface="Calibri" panose="020F0502020204030204" pitchFamily="34" charset="0"/>
              <a:ea typeface="Montserrat"/>
              <a:cs typeface="Montserrat"/>
              <a:sym typeface="Montserrat"/>
            </a:endParaRPr>
          </a:p>
        </p:txBody>
      </p:sp>
      <p:sp>
        <p:nvSpPr>
          <p:cNvPr id="279" name="Google Shape;279;p29"/>
          <p:cNvSpPr txBox="1">
            <a:spLocks noGrp="1"/>
          </p:cNvSpPr>
          <p:nvPr>
            <p:ph type="body" idx="1"/>
          </p:nvPr>
        </p:nvSpPr>
        <p:spPr>
          <a:xfrm>
            <a:off x="617558" y="1379624"/>
            <a:ext cx="10945505" cy="5041366"/>
          </a:xfrm>
          <a:prstGeom prst="rect">
            <a:avLst/>
          </a:prstGeom>
          <a:noFill/>
          <a:ln>
            <a:noFill/>
          </a:ln>
        </p:spPr>
        <p:txBody>
          <a:bodyPr spcFirstLastPara="1" wrap="square" lIns="91425" tIns="45700" rIns="91425" bIns="45700" anchor="t" anchorCtr="0">
            <a:noAutofit/>
          </a:bodyPr>
          <a:lstStyle/>
          <a:p>
            <a:pPr marL="50800" lvl="0" indent="0" algn="ctr">
              <a:buNone/>
            </a:pPr>
            <a:r>
              <a:rPr lang="en-US" sz="4000" b="1" dirty="0" smtClean="0"/>
              <a:t>How did the building of FDH Financial Holdings begin?</a:t>
            </a:r>
            <a:endParaRPr lang="en-US" b="1" dirty="0" smtClean="0"/>
          </a:p>
          <a:p>
            <a:pPr marL="285750" marR="0" lvl="0" indent="-261175" algn="l" rtl="0">
              <a:lnSpc>
                <a:spcPct val="100000"/>
              </a:lnSpc>
              <a:spcBef>
                <a:spcPts val="1000"/>
              </a:spcBef>
              <a:spcAft>
                <a:spcPts val="0"/>
              </a:spcAft>
              <a:buClr>
                <a:srgbClr val="FFFFFF"/>
              </a:buClr>
              <a:buSzPts val="1400"/>
              <a:buFont typeface="Montserrat"/>
              <a:buChar char="•"/>
            </a:pPr>
            <a:endParaRPr lang="en-US" sz="1400" b="1" i="0" u="none" strike="noStrike" cap="none" dirty="0" smtClean="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lang="en-US" sz="1400" b="1" dirty="0">
              <a:solidFill>
                <a:srgbClr val="FFFFFF"/>
              </a:solidFill>
              <a:latin typeface="Montserrat"/>
              <a:ea typeface="Montserrat"/>
              <a:cs typeface="Montserrat"/>
              <a:sym typeface="Montserrat"/>
            </a:endParaRPr>
          </a:p>
          <a:p>
            <a:pPr marL="285750" marR="0" lvl="0" indent="-261175" algn="l" rtl="0">
              <a:lnSpc>
                <a:spcPct val="100000"/>
              </a:lnSpc>
              <a:spcBef>
                <a:spcPts val="1000"/>
              </a:spcBef>
              <a:spcAft>
                <a:spcPts val="0"/>
              </a:spcAft>
              <a:buClr>
                <a:srgbClr val="FFFFFF"/>
              </a:buClr>
              <a:buSzPts val="1400"/>
              <a:buFont typeface="Montserrat"/>
              <a:buChar char="•"/>
            </a:pPr>
            <a:endParaRPr sz="1400" b="1" i="0" u="none" strike="noStrike" cap="none"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1787"/>
              <a:buFont typeface="Arial"/>
              <a:buNone/>
            </a:pPr>
            <a:endParaRPr sz="1400" b="1" i="0" u="none" strike="noStrike" cap="none" dirty="0">
              <a:solidFill>
                <a:srgbClr val="FFFFFF"/>
              </a:solidFill>
              <a:latin typeface="Montserrat"/>
              <a:ea typeface="Montserrat"/>
              <a:cs typeface="Montserrat"/>
              <a:sym typeface="Montserrat"/>
            </a:endParaRPr>
          </a:p>
          <a:p>
            <a:pPr marL="228600" marR="0" lvl="0" indent="0" algn="l" rtl="0">
              <a:lnSpc>
                <a:spcPct val="100000"/>
              </a:lnSpc>
              <a:spcBef>
                <a:spcPts val="1000"/>
              </a:spcBef>
              <a:spcAft>
                <a:spcPts val="0"/>
              </a:spcAft>
              <a:buNone/>
            </a:pPr>
            <a:endParaRPr sz="1400" b="1" dirty="0">
              <a:solidFill>
                <a:srgbClr val="FFFFFF"/>
              </a:solidFill>
              <a:latin typeface="Montserrat"/>
              <a:ea typeface="Montserrat"/>
              <a:cs typeface="Montserrat"/>
              <a:sym typeface="Montserrat"/>
            </a:endParaRPr>
          </a:p>
          <a:p>
            <a:pPr marL="0" marR="0" lvl="0" indent="0" algn="l" rtl="0">
              <a:lnSpc>
                <a:spcPct val="100000"/>
              </a:lnSpc>
              <a:spcBef>
                <a:spcPts val="1000"/>
              </a:spcBef>
              <a:spcAft>
                <a:spcPts val="0"/>
              </a:spcAft>
              <a:buClr>
                <a:schemeClr val="dk1"/>
              </a:buClr>
              <a:buSzPts val="910"/>
              <a:buFont typeface="Arial"/>
              <a:buNone/>
            </a:pPr>
            <a:endParaRPr sz="1400" b="1" i="0" u="none" strike="noStrike" cap="none" dirty="0">
              <a:solidFill>
                <a:srgbClr val="FFFFFF"/>
              </a:solidFill>
              <a:latin typeface="Montserrat"/>
              <a:ea typeface="Montserrat"/>
              <a:cs typeface="Montserrat"/>
              <a:sym typeface="Montserrat"/>
            </a:endParaRPr>
          </a:p>
        </p:txBody>
      </p:sp>
      <p:cxnSp>
        <p:nvCxnSpPr>
          <p:cNvPr id="280" name="Google Shape;280;p29"/>
          <p:cNvCxnSpPr/>
          <p:nvPr/>
        </p:nvCxnSpPr>
        <p:spPr>
          <a:xfrm>
            <a:off x="2711116" y="6362199"/>
            <a:ext cx="8642684" cy="0"/>
          </a:xfrm>
          <a:prstGeom prst="straightConnector1">
            <a:avLst/>
          </a:prstGeom>
          <a:noFill/>
          <a:ln w="41275" cap="rnd" cmpd="sng">
            <a:solidFill>
              <a:srgbClr val="BF9000"/>
            </a:solidFill>
            <a:prstDash val="solid"/>
            <a:round/>
            <a:headEnd type="none" w="sm" len="sm"/>
            <a:tailEnd type="none" w="sm" len="sm"/>
          </a:ln>
        </p:spPr>
      </p:cxnSp>
      <p:cxnSp>
        <p:nvCxnSpPr>
          <p:cNvPr id="281" name="Google Shape;281;p29"/>
          <p:cNvCxnSpPr/>
          <p:nvPr/>
        </p:nvCxnSpPr>
        <p:spPr>
          <a:xfrm>
            <a:off x="838200" y="6176963"/>
            <a:ext cx="7632032" cy="0"/>
          </a:xfrm>
          <a:prstGeom prst="straightConnector1">
            <a:avLst/>
          </a:prstGeom>
          <a:noFill/>
          <a:ln w="41275" cap="flat" cmpd="sng">
            <a:solidFill>
              <a:srgbClr val="002060"/>
            </a:solidFill>
            <a:prstDash val="solid"/>
            <a:miter lim="800000"/>
            <a:headEnd type="none" w="sm" len="sm"/>
            <a:tailEnd type="none" w="sm" len="sm"/>
          </a:ln>
        </p:spPr>
      </p:cxnSp>
      <p:sp>
        <p:nvSpPr>
          <p:cNvPr id="282" name="Google Shape;282;p29"/>
          <p:cNvSpPr txBox="1"/>
          <p:nvPr/>
        </p:nvSpPr>
        <p:spPr>
          <a:xfrm>
            <a:off x="8634412" y="6420990"/>
            <a:ext cx="4860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lt1"/>
                </a:solidFill>
                <a:latin typeface="Montserrat Medium"/>
                <a:ea typeface="Montserrat Medium"/>
                <a:cs typeface="Montserrat Medium"/>
                <a:sym typeface="Montserrat Medium"/>
              </a:rPr>
              <a:t>DR. T.F. MPINGANJIRA</a:t>
            </a:r>
            <a:endParaRPr sz="1800" b="1" dirty="0">
              <a:solidFill>
                <a:schemeClr val="lt1"/>
              </a:solidFill>
              <a:latin typeface="Montserrat Medium"/>
              <a:ea typeface="Montserrat Medium"/>
              <a:cs typeface="Montserrat Medium"/>
              <a:sym typeface="Montserrat Medium"/>
            </a:endParaRPr>
          </a:p>
        </p:txBody>
      </p:sp>
      <p:pic>
        <p:nvPicPr>
          <p:cNvPr id="283" name="Google Shape;283;p29"/>
          <p:cNvPicPr preferRelativeResize="0"/>
          <p:nvPr/>
        </p:nvPicPr>
        <p:blipFill>
          <a:blip r:embed="rId3">
            <a:alphaModFix amt="22000"/>
            <a:biLevel thresh="7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0286998" y="1681278"/>
            <a:ext cx="3810001" cy="3386668"/>
          </a:xfrm>
          <a:prstGeom prst="rect">
            <a:avLst/>
          </a:prstGeom>
          <a:noFill/>
          <a:ln>
            <a:noFill/>
          </a:ln>
        </p:spPr>
      </p:pic>
      <p:pic>
        <p:nvPicPr>
          <p:cNvPr id="284" name="Google Shape;284;p29"/>
          <p:cNvPicPr preferRelativeResize="0"/>
          <p:nvPr/>
        </p:nvPicPr>
        <p:blipFill>
          <a:blip r:embed="rId5">
            <a:alphaModFix/>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575475" y="148650"/>
            <a:ext cx="1028401" cy="1028401"/>
          </a:xfrm>
          <a:prstGeom prst="rect">
            <a:avLst/>
          </a:prstGeom>
          <a:noFill/>
          <a:ln>
            <a:noFill/>
          </a:ln>
        </p:spPr>
      </p:pic>
      <p:pic>
        <p:nvPicPr>
          <p:cNvPr id="4" name="Picture 3"/>
          <p:cNvPicPr>
            <a:picLocks noChangeAspect="1"/>
          </p:cNvPicPr>
          <p:nvPr/>
        </p:nvPicPr>
        <p:blipFill>
          <a:blip r:embed="rId7"/>
          <a:stretch>
            <a:fillRect/>
          </a:stretch>
        </p:blipFill>
        <p:spPr>
          <a:xfrm>
            <a:off x="2238288" y="3045747"/>
            <a:ext cx="7289293" cy="2887190"/>
          </a:xfrm>
          <a:prstGeom prst="rect">
            <a:avLst/>
          </a:prstGeom>
        </p:spPr>
      </p:pic>
    </p:spTree>
    <p:extLst>
      <p:ext uri="{BB962C8B-B14F-4D97-AF65-F5344CB8AC3E}">
        <p14:creationId xmlns:p14="http://schemas.microsoft.com/office/powerpoint/2010/main" val="3331988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3108</TotalTime>
  <Words>4020</Words>
  <Application>Microsoft Office PowerPoint</Application>
  <PresentationFormat>Widescreen</PresentationFormat>
  <Paragraphs>467</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Montserrat</vt:lpstr>
      <vt:lpstr>Montserrat ExtraBold</vt:lpstr>
      <vt:lpstr>Montserrat Medium</vt:lpstr>
      <vt:lpstr>Times New Roman</vt:lpstr>
      <vt:lpstr>Office Theme</vt:lpstr>
      <vt:lpstr>PowerPoint Presentation</vt:lpstr>
      <vt:lpstr>Building a business empire   Introduction </vt:lpstr>
      <vt:lpstr>Building a business empire  Introduction </vt:lpstr>
      <vt:lpstr>Contents </vt:lpstr>
      <vt:lpstr>Building a business empire  The Outcome</vt:lpstr>
      <vt:lpstr>Building a business empire  Background </vt:lpstr>
      <vt:lpstr> Building a business empire  FDH Financial Holdings </vt:lpstr>
      <vt:lpstr> Building a business empire  FDH Financial Holdings </vt:lpstr>
      <vt:lpstr>Building a business empire</vt:lpstr>
      <vt:lpstr>Setting up a discount house</vt:lpstr>
      <vt:lpstr> Setting up a discount house</vt:lpstr>
      <vt:lpstr>Setting up a discount house</vt:lpstr>
      <vt:lpstr>Setting up a discount house</vt:lpstr>
      <vt:lpstr>Setting up a discount house</vt:lpstr>
      <vt:lpstr>Setting up a discount house</vt:lpstr>
      <vt:lpstr>Setting up a discount house</vt:lpstr>
      <vt:lpstr>Setting up a discount house</vt:lpstr>
      <vt:lpstr>Setting up a discount house</vt:lpstr>
      <vt:lpstr>Setting up a discount house</vt:lpstr>
      <vt:lpstr>Setting up a discount house</vt:lpstr>
      <vt:lpstr>Setting up a discount house</vt:lpstr>
      <vt:lpstr> Setting up a discount house</vt:lpstr>
      <vt:lpstr> Setting up a discount house </vt:lpstr>
      <vt:lpstr>Setting up a discount house</vt:lpstr>
      <vt:lpstr>Setting up a discount house</vt:lpstr>
      <vt:lpstr>Setting up a discount house</vt:lpstr>
      <vt:lpstr>Setting up a discount house</vt:lpstr>
      <vt:lpstr>Setting up a bank</vt:lpstr>
      <vt:lpstr>Setting up a bank</vt:lpstr>
      <vt:lpstr>Setting up a bank</vt:lpstr>
      <vt:lpstr>Setting up a bank</vt:lpstr>
      <vt:lpstr>Setting up a bank </vt:lpstr>
      <vt:lpstr>Setting up a bank</vt:lpstr>
      <vt:lpstr>Setting up a bank</vt:lpstr>
      <vt:lpstr>Expanding the bank: Acquisition of MSB Bank</vt:lpstr>
      <vt:lpstr>Acquisition of MSB Bank: The Hurdles</vt:lpstr>
      <vt:lpstr>Acquisition of MSB Bank: The Hurdles</vt:lpstr>
      <vt:lpstr>Acquisition of MSB Bank: The Hurdles</vt:lpstr>
      <vt:lpstr>Building a business empire</vt:lpstr>
      <vt:lpstr>Building a business empire</vt:lpstr>
      <vt:lpstr>Building a business empire </vt:lpstr>
      <vt:lpstr>Building a business empire </vt:lpstr>
      <vt:lpstr>Building a business empire </vt:lpstr>
      <vt:lpstr>Building a business empire </vt:lpstr>
      <vt:lpstr>Building a business empire </vt:lpstr>
      <vt:lpstr>Building a business empire </vt:lpstr>
      <vt:lpstr>Building a business empire </vt:lpstr>
      <vt:lpstr>Building a business empire  Be an opportunist </vt:lpstr>
      <vt:lpstr>Building a business empire</vt:lpstr>
      <vt:lpstr>Building a business empire </vt:lpstr>
      <vt:lpstr>Building a business empire </vt:lpstr>
      <vt:lpstr>Building a business empire </vt:lpstr>
      <vt:lpstr>Building a business empire Source of Inspiration</vt:lpstr>
      <vt:lpstr>Building a business empire Source of Inspiration</vt:lpstr>
      <vt:lpstr> Building a business empire  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Levie Nkunika</dc:creator>
  <cp:lastModifiedBy>William Mpinganjira</cp:lastModifiedBy>
  <cp:revision>221</cp:revision>
  <dcterms:modified xsi:type="dcterms:W3CDTF">2019-06-26T05:13:48Z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1298286</vt:lpwstr>
  </property>
  <property fmtid="{D5CDD505-2E9C-101B-9397-08002B2CF9AE}" name="NXPowerLiteSettings" pid="3">
    <vt:lpwstr>C7000400038000</vt:lpwstr>
  </property>
  <property fmtid="{D5CDD505-2E9C-101B-9397-08002B2CF9AE}" name="NXPowerLiteVersion" pid="4">
    <vt:lpwstr>S8.2.2</vt:lpwstr>
  </property>
</Properties>
</file>