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1" r:id="rId2"/>
    <p:sldId id="262" r:id="rId3"/>
    <p:sldId id="263" r:id="rId4"/>
    <p:sldId id="264" r:id="rId5"/>
    <p:sldId id="257" r:id="rId6"/>
    <p:sldId id="260" r:id="rId7"/>
    <p:sldId id="266" r:id="rId8"/>
    <p:sldId id="265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430814520123346E-2"/>
          <c:y val="1.362675509168779E-2"/>
          <c:w val="0.94271195483794057"/>
          <c:h val="0.8981481481481481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Sheet1!$D$1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narVert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3BB-4040-B9B6-2181A14257A9}"/>
              </c:ext>
            </c:extLst>
          </c:dPt>
          <c:dPt>
            <c:idx val="1"/>
            <c:invertIfNegative val="0"/>
            <c:bubble3D val="0"/>
            <c:spPr>
              <a:pattFill prst="narVert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3BB-4040-B9B6-2181A14257A9}"/>
              </c:ext>
            </c:extLst>
          </c:dPt>
          <c:dPt>
            <c:idx val="2"/>
            <c:invertIfNegative val="0"/>
            <c:bubble3D val="0"/>
            <c:spPr>
              <a:pattFill prst="narVert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3BB-4040-B9B6-2181A14257A9}"/>
              </c:ext>
            </c:extLst>
          </c:dPt>
          <c:dPt>
            <c:idx val="3"/>
            <c:invertIfNegative val="0"/>
            <c:bubble3D val="0"/>
            <c:spPr>
              <a:pattFill prst="narVert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3BB-4040-B9B6-2181A14257A9}"/>
              </c:ext>
            </c:extLst>
          </c:dPt>
          <c:dPt>
            <c:idx val="4"/>
            <c:invertIfNegative val="0"/>
            <c:bubble3D val="0"/>
            <c:spPr>
              <a:pattFill prst="narVert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3BB-4040-B9B6-2181A14257A9}"/>
              </c:ext>
            </c:extLst>
          </c:dPt>
          <c:dPt>
            <c:idx val="5"/>
            <c:invertIfNegative val="0"/>
            <c:bubble3D val="0"/>
            <c:spPr>
              <a:pattFill prst="narVert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3BB-4040-B9B6-2181A14257A9}"/>
              </c:ext>
            </c:extLst>
          </c:dPt>
          <c:dPt>
            <c:idx val="6"/>
            <c:invertIfNegative val="0"/>
            <c:bubble3D val="0"/>
            <c:spPr>
              <a:pattFill prst="narVert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3BB-4040-B9B6-2181A14257A9}"/>
              </c:ext>
            </c:extLst>
          </c:dPt>
          <c:dPt>
            <c:idx val="7"/>
            <c:invertIfNegative val="0"/>
            <c:bubble3D val="0"/>
            <c:spPr>
              <a:pattFill prst="narVert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73BB-4040-B9B6-2181A14257A9}"/>
              </c:ext>
            </c:extLst>
          </c:dPt>
          <c:dPt>
            <c:idx val="8"/>
            <c:invertIfNegative val="0"/>
            <c:bubble3D val="0"/>
            <c:spPr>
              <a:pattFill prst="narVert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73BB-4040-B9B6-2181A14257A9}"/>
              </c:ext>
            </c:extLst>
          </c:dPt>
          <c:dPt>
            <c:idx val="9"/>
            <c:invertIfNegative val="0"/>
            <c:bubble3D val="0"/>
            <c:spPr>
              <a:pattFill prst="pct5">
                <a:fgClr>
                  <a:schemeClr val="bg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73BB-4040-B9B6-2181A14257A9}"/>
              </c:ext>
            </c:extLst>
          </c:dPt>
          <c:dPt>
            <c:idx val="10"/>
            <c:invertIfNegative val="0"/>
            <c:bubble3D val="0"/>
            <c:spPr>
              <a:pattFill prst="pct5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73BB-4040-B9B6-2181A14257A9}"/>
              </c:ext>
            </c:extLst>
          </c:dPt>
          <c:dPt>
            <c:idx val="11"/>
            <c:invertIfNegative val="0"/>
            <c:bubble3D val="0"/>
            <c:spPr>
              <a:pattFill prst="pct5">
                <a:fgClr>
                  <a:schemeClr val="bg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73BB-4040-B9B6-2181A14257A9}"/>
              </c:ext>
            </c:extLst>
          </c:dPt>
          <c:dPt>
            <c:idx val="12"/>
            <c:invertIfNegative val="0"/>
            <c:bubble3D val="0"/>
            <c:spPr>
              <a:pattFill prst="pct5">
                <a:fgClr>
                  <a:schemeClr val="bg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73BB-4040-B9B6-2181A14257A9}"/>
              </c:ext>
            </c:extLst>
          </c:dPt>
          <c:dPt>
            <c:idx val="13"/>
            <c:invertIfNegative val="0"/>
            <c:bubble3D val="0"/>
            <c:spPr>
              <a:pattFill prst="pct5">
                <a:fgClr>
                  <a:schemeClr val="bg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73BB-4040-B9B6-2181A14257A9}"/>
              </c:ext>
            </c:extLst>
          </c:dPt>
          <c:dPt>
            <c:idx val="14"/>
            <c:invertIfNegative val="0"/>
            <c:bubble3D val="0"/>
            <c:spPr>
              <a:pattFill prst="pct5">
                <a:fgClr>
                  <a:schemeClr val="bg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73BB-4040-B9B6-2181A14257A9}"/>
              </c:ext>
            </c:extLst>
          </c:dPt>
          <c:dPt>
            <c:idx val="15"/>
            <c:invertIfNegative val="0"/>
            <c:bubble3D val="0"/>
            <c:spPr>
              <a:pattFill prst="pct5">
                <a:fgClr>
                  <a:schemeClr val="bg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73BB-4040-B9B6-2181A14257A9}"/>
              </c:ext>
            </c:extLst>
          </c:dPt>
          <c:dPt>
            <c:idx val="16"/>
            <c:invertIfNegative val="0"/>
            <c:bubble3D val="0"/>
            <c:spPr>
              <a:pattFill prst="pct5">
                <a:fgClr>
                  <a:schemeClr val="bg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73BB-4040-B9B6-2181A14257A9}"/>
              </c:ext>
            </c:extLst>
          </c:dPt>
          <c:dPt>
            <c:idx val="17"/>
            <c:invertIfNegative val="0"/>
            <c:bubble3D val="0"/>
            <c:spPr>
              <a:pattFill prst="pct5">
                <a:fgClr>
                  <a:schemeClr val="bg2">
                    <a:lumMod val="75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3-73BB-4040-B9B6-2181A14257A9}"/>
              </c:ext>
            </c:extLst>
          </c:dPt>
          <c:dPt>
            <c:idx val="18"/>
            <c:invertIfNegative val="0"/>
            <c:bubble3D val="0"/>
            <c:spPr>
              <a:pattFill prst="lgGrid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5-73BB-4040-B9B6-2181A14257A9}"/>
              </c:ext>
            </c:extLst>
          </c:dPt>
          <c:dPt>
            <c:idx val="19"/>
            <c:invertIfNegative val="0"/>
            <c:bubble3D val="0"/>
            <c:spPr>
              <a:pattFill prst="lgGrid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7-73BB-4040-B9B6-2181A14257A9}"/>
              </c:ext>
            </c:extLst>
          </c:dPt>
          <c:dPt>
            <c:idx val="20"/>
            <c:invertIfNegative val="0"/>
            <c:bubble3D val="0"/>
            <c:spPr>
              <a:pattFill prst="lgGrid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9-73BB-4040-B9B6-2181A14257A9}"/>
              </c:ext>
            </c:extLst>
          </c:dPt>
          <c:dPt>
            <c:idx val="21"/>
            <c:invertIfNegative val="0"/>
            <c:bubble3D val="0"/>
            <c:spPr>
              <a:pattFill prst="lgGrid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B-73BB-4040-B9B6-2181A14257A9}"/>
              </c:ext>
            </c:extLst>
          </c:dPt>
          <c:dPt>
            <c:idx val="22"/>
            <c:invertIfNegative val="0"/>
            <c:bubble3D val="0"/>
            <c:spPr>
              <a:pattFill prst="lgGrid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D-73BB-4040-B9B6-2181A14257A9}"/>
              </c:ext>
            </c:extLst>
          </c:dPt>
          <c:dPt>
            <c:idx val="23"/>
            <c:invertIfNegative val="0"/>
            <c:bubble3D val="0"/>
            <c:spPr>
              <a:pattFill prst="lgGrid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F-73BB-4040-B9B6-2181A14257A9}"/>
              </c:ext>
            </c:extLst>
          </c:dPt>
          <c:dPt>
            <c:idx val="24"/>
            <c:invertIfNegative val="0"/>
            <c:bubble3D val="0"/>
            <c:spPr>
              <a:pattFill prst="lgGrid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1-73BB-4040-B9B6-2181A14257A9}"/>
              </c:ext>
            </c:extLst>
          </c:dPt>
          <c:dPt>
            <c:idx val="25"/>
            <c:invertIfNegative val="0"/>
            <c:bubble3D val="0"/>
            <c:spPr>
              <a:pattFill prst="lgGrid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3-73BB-4040-B9B6-2181A14257A9}"/>
              </c:ext>
            </c:extLst>
          </c:dPt>
          <c:dPt>
            <c:idx val="26"/>
            <c:invertIfNegative val="0"/>
            <c:bubble3D val="0"/>
            <c:spPr>
              <a:pattFill prst="lgGrid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5-73BB-4040-B9B6-2181A14257A9}"/>
              </c:ext>
            </c:extLst>
          </c:dPt>
          <c:dPt>
            <c:idx val="27"/>
            <c:invertIfNegative val="0"/>
            <c:bubble3D val="0"/>
            <c:spPr>
              <a:pattFill prst="lgGrid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7-73BB-4040-B9B6-2181A14257A9}"/>
              </c:ext>
            </c:extLst>
          </c:dPt>
          <c:dPt>
            <c:idx val="28"/>
            <c:invertIfNegative val="0"/>
            <c:bubble3D val="0"/>
            <c:spPr>
              <a:pattFill prst="lgGrid">
                <a:fgClr>
                  <a:schemeClr val="accent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9-73BB-4040-B9B6-2181A14257A9}"/>
              </c:ext>
            </c:extLst>
          </c:dPt>
          <c:dPt>
            <c:idx val="29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B-73BB-4040-B9B6-2181A14257A9}"/>
              </c:ext>
            </c:extLst>
          </c:dPt>
          <c:dPt>
            <c:idx val="30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D-73BB-4040-B9B6-2181A14257A9}"/>
              </c:ext>
            </c:extLst>
          </c:dPt>
          <c:dPt>
            <c:idx val="31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F-73BB-4040-B9B6-2181A14257A9}"/>
              </c:ext>
            </c:extLst>
          </c:dPt>
          <c:dPt>
            <c:idx val="3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1-73BB-4040-B9B6-2181A14257A9}"/>
              </c:ext>
            </c:extLst>
          </c:dPt>
          <c:dPt>
            <c:idx val="33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3-73BB-4040-B9B6-2181A14257A9}"/>
              </c:ext>
            </c:extLst>
          </c:dPt>
          <c:dPt>
            <c:idx val="34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5-73BB-4040-B9B6-2181A14257A9}"/>
              </c:ext>
            </c:extLst>
          </c:dPt>
          <c:dPt>
            <c:idx val="35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7-73BB-4040-B9B6-2181A14257A9}"/>
              </c:ext>
            </c:extLst>
          </c:dPt>
          <c:dPt>
            <c:idx val="36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9-73BB-4040-B9B6-2181A14257A9}"/>
              </c:ext>
            </c:extLst>
          </c:dPt>
          <c:dPt>
            <c:idx val="37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B-73BB-4040-B9B6-2181A14257A9}"/>
              </c:ext>
            </c:extLst>
          </c:dPt>
          <c:dPt>
            <c:idx val="38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D-73BB-4040-B9B6-2181A14257A9}"/>
              </c:ext>
            </c:extLst>
          </c:dPt>
          <c:dPt>
            <c:idx val="39"/>
            <c:invertIfNegative val="0"/>
            <c:bubble3D val="0"/>
            <c:spPr>
              <a:pattFill prst="plaid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F-73BB-4040-B9B6-2181A14257A9}"/>
              </c:ext>
            </c:extLst>
          </c:dPt>
          <c:dPt>
            <c:idx val="40"/>
            <c:invertIfNegative val="0"/>
            <c:bubble3D val="0"/>
            <c:spPr>
              <a:pattFill prst="plaid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1-73BB-4040-B9B6-2181A14257A9}"/>
              </c:ext>
            </c:extLst>
          </c:dPt>
          <c:dPt>
            <c:idx val="41"/>
            <c:invertIfNegative val="0"/>
            <c:bubble3D val="0"/>
            <c:spPr>
              <a:pattFill prst="plaid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3-73BB-4040-B9B6-2181A14257A9}"/>
              </c:ext>
            </c:extLst>
          </c:dPt>
          <c:dPt>
            <c:idx val="42"/>
            <c:invertIfNegative val="0"/>
            <c:bubble3D val="0"/>
            <c:spPr>
              <a:pattFill prst="plaid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5-73BB-4040-B9B6-2181A14257A9}"/>
              </c:ext>
            </c:extLst>
          </c:dPt>
          <c:dPt>
            <c:idx val="43"/>
            <c:invertIfNegative val="0"/>
            <c:bubble3D val="0"/>
            <c:spPr>
              <a:pattFill prst="plaid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7-73BB-4040-B9B6-2181A14257A9}"/>
              </c:ext>
            </c:extLst>
          </c:dPt>
          <c:dPt>
            <c:idx val="44"/>
            <c:invertIfNegative val="0"/>
            <c:bubble3D val="0"/>
            <c:spPr>
              <a:pattFill prst="plaid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9-73BB-4040-B9B6-2181A14257A9}"/>
              </c:ext>
            </c:extLst>
          </c:dPt>
          <c:dPt>
            <c:idx val="45"/>
            <c:invertIfNegative val="0"/>
            <c:bubble3D val="0"/>
            <c:spPr>
              <a:pattFill prst="plaid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B-73BB-4040-B9B6-2181A14257A9}"/>
              </c:ext>
            </c:extLst>
          </c:dPt>
          <c:dPt>
            <c:idx val="46"/>
            <c:invertIfNegative val="0"/>
            <c:bubble3D val="0"/>
            <c:spPr>
              <a:pattFill prst="plaid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D-73BB-4040-B9B6-2181A14257A9}"/>
              </c:ext>
            </c:extLst>
          </c:dPt>
          <c:dPt>
            <c:idx val="47"/>
            <c:invertIfNegative val="0"/>
            <c:bubble3D val="0"/>
            <c:spPr>
              <a:pattFill prst="plaid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F-73BB-4040-B9B6-2181A14257A9}"/>
              </c:ext>
            </c:extLst>
          </c:dPt>
          <c:dPt>
            <c:idx val="48"/>
            <c:invertIfNegative val="0"/>
            <c:bubble3D val="0"/>
            <c:spPr>
              <a:pattFill prst="plaid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1-73BB-4040-B9B6-2181A14257A9}"/>
              </c:ext>
            </c:extLst>
          </c:dPt>
          <c:dPt>
            <c:idx val="49"/>
            <c:invertIfNegative val="0"/>
            <c:bubble3D val="0"/>
            <c:spPr>
              <a:pattFill prst="ltHorz">
                <a:fgClr>
                  <a:srgbClr val="002060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3-73BB-4040-B9B6-2181A14257A9}"/>
              </c:ext>
            </c:extLst>
          </c:dPt>
          <c:dPt>
            <c:idx val="50"/>
            <c:invertIfNegative val="0"/>
            <c:bubble3D val="0"/>
            <c:spPr>
              <a:pattFill prst="ltHorz">
                <a:fgClr>
                  <a:srgbClr val="002060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5-73BB-4040-B9B6-2181A14257A9}"/>
              </c:ext>
            </c:extLst>
          </c:dPt>
          <c:dPt>
            <c:idx val="51"/>
            <c:invertIfNegative val="0"/>
            <c:bubble3D val="0"/>
            <c:spPr>
              <a:pattFill prst="ltHorz">
                <a:fgClr>
                  <a:srgbClr val="002060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7-73BB-4040-B9B6-2181A14257A9}"/>
              </c:ext>
            </c:extLst>
          </c:dPt>
          <c:dPt>
            <c:idx val="52"/>
            <c:invertIfNegative val="0"/>
            <c:bubble3D val="0"/>
            <c:spPr>
              <a:pattFill prst="ltHorz">
                <a:fgClr>
                  <a:srgbClr val="002060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9-73BB-4040-B9B6-2181A14257A9}"/>
              </c:ext>
            </c:extLst>
          </c:dPt>
          <c:cat>
            <c:numRef>
              <c:f>Sheet1!$B$4:$B$58</c:f>
              <c:numCache>
                <c:formatCode>General</c:formatCode>
                <c:ptCount val="55"/>
                <c:pt idx="0">
                  <c:v>1966</c:v>
                </c:pt>
                <c:pt idx="1">
                  <c:v>1967</c:v>
                </c:pt>
                <c:pt idx="2">
                  <c:v>1968</c:v>
                </c:pt>
                <c:pt idx="3">
                  <c:v>1969</c:v>
                </c:pt>
                <c:pt idx="4">
                  <c:v>1970</c:v>
                </c:pt>
                <c:pt idx="5">
                  <c:v>1971</c:v>
                </c:pt>
                <c:pt idx="6">
                  <c:v>1972</c:v>
                </c:pt>
                <c:pt idx="7">
                  <c:v>1973</c:v>
                </c:pt>
                <c:pt idx="8">
                  <c:v>1974</c:v>
                </c:pt>
                <c:pt idx="9">
                  <c:v>1975</c:v>
                </c:pt>
                <c:pt idx="10">
                  <c:v>1976</c:v>
                </c:pt>
                <c:pt idx="11">
                  <c:v>1977</c:v>
                </c:pt>
                <c:pt idx="12">
                  <c:v>1978</c:v>
                </c:pt>
                <c:pt idx="13">
                  <c:v>1979</c:v>
                </c:pt>
                <c:pt idx="14">
                  <c:v>1980</c:v>
                </c:pt>
                <c:pt idx="15">
                  <c:v>1981</c:v>
                </c:pt>
                <c:pt idx="16">
                  <c:v>1982</c:v>
                </c:pt>
                <c:pt idx="17">
                  <c:v>1983</c:v>
                </c:pt>
                <c:pt idx="18">
                  <c:v>1984</c:v>
                </c:pt>
                <c:pt idx="19">
                  <c:v>1985</c:v>
                </c:pt>
                <c:pt idx="20">
                  <c:v>1986</c:v>
                </c:pt>
                <c:pt idx="21">
                  <c:v>1987</c:v>
                </c:pt>
                <c:pt idx="22">
                  <c:v>1988</c:v>
                </c:pt>
                <c:pt idx="23">
                  <c:v>1989</c:v>
                </c:pt>
                <c:pt idx="24">
                  <c:v>1990</c:v>
                </c:pt>
                <c:pt idx="25">
                  <c:v>1991</c:v>
                </c:pt>
                <c:pt idx="26">
                  <c:v>1992</c:v>
                </c:pt>
                <c:pt idx="27">
                  <c:v>1993</c:v>
                </c:pt>
                <c:pt idx="28">
                  <c:v>1994</c:v>
                </c:pt>
                <c:pt idx="29">
                  <c:v>1995</c:v>
                </c:pt>
                <c:pt idx="30">
                  <c:v>1996</c:v>
                </c:pt>
                <c:pt idx="31">
                  <c:v>1997</c:v>
                </c:pt>
                <c:pt idx="32">
                  <c:v>1998</c:v>
                </c:pt>
                <c:pt idx="33">
                  <c:v>1999</c:v>
                </c:pt>
                <c:pt idx="34">
                  <c:v>2000</c:v>
                </c:pt>
                <c:pt idx="35">
                  <c:v>2001</c:v>
                </c:pt>
                <c:pt idx="36">
                  <c:v>2002</c:v>
                </c:pt>
                <c:pt idx="37">
                  <c:v>2003</c:v>
                </c:pt>
                <c:pt idx="38">
                  <c:v>2004</c:v>
                </c:pt>
                <c:pt idx="39">
                  <c:v>2005</c:v>
                </c:pt>
                <c:pt idx="40">
                  <c:v>2006</c:v>
                </c:pt>
                <c:pt idx="41">
                  <c:v>2007</c:v>
                </c:pt>
                <c:pt idx="42">
                  <c:v>2008</c:v>
                </c:pt>
                <c:pt idx="43">
                  <c:v>2009</c:v>
                </c:pt>
                <c:pt idx="44">
                  <c:v>2010</c:v>
                </c:pt>
                <c:pt idx="45">
                  <c:v>2011</c:v>
                </c:pt>
                <c:pt idx="46">
                  <c:v>2012</c:v>
                </c:pt>
                <c:pt idx="47">
                  <c:v>2013</c:v>
                </c:pt>
                <c:pt idx="48">
                  <c:v>2014</c:v>
                </c:pt>
                <c:pt idx="49">
                  <c:v>2015</c:v>
                </c:pt>
                <c:pt idx="50">
                  <c:v>2016</c:v>
                </c:pt>
                <c:pt idx="51">
                  <c:v>2017</c:v>
                </c:pt>
                <c:pt idx="52">
                  <c:v>2018</c:v>
                </c:pt>
                <c:pt idx="53">
                  <c:v>2019</c:v>
                </c:pt>
                <c:pt idx="54">
                  <c:v>2020</c:v>
                </c:pt>
              </c:numCache>
            </c:numRef>
          </c:cat>
          <c:val>
            <c:numRef>
              <c:f>Sheet1!$D$4:$D$58</c:f>
              <c:numCache>
                <c:formatCode>General</c:formatCode>
                <c:ptCount val="55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  <c:pt idx="13">
                  <c:v>20</c:v>
                </c:pt>
                <c:pt idx="14">
                  <c:v>20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0">
                  <c:v>20</c:v>
                </c:pt>
                <c:pt idx="21">
                  <c:v>20</c:v>
                </c:pt>
                <c:pt idx="22">
                  <c:v>20</c:v>
                </c:pt>
                <c:pt idx="23">
                  <c:v>20</c:v>
                </c:pt>
                <c:pt idx="24">
                  <c:v>20</c:v>
                </c:pt>
                <c:pt idx="25">
                  <c:v>20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20</c:v>
                </c:pt>
                <c:pt idx="34">
                  <c:v>20</c:v>
                </c:pt>
                <c:pt idx="35">
                  <c:v>20</c:v>
                </c:pt>
                <c:pt idx="36">
                  <c:v>20</c:v>
                </c:pt>
                <c:pt idx="37">
                  <c:v>20</c:v>
                </c:pt>
                <c:pt idx="38">
                  <c:v>20</c:v>
                </c:pt>
                <c:pt idx="39">
                  <c:v>20</c:v>
                </c:pt>
                <c:pt idx="40">
                  <c:v>20</c:v>
                </c:pt>
                <c:pt idx="41">
                  <c:v>20</c:v>
                </c:pt>
                <c:pt idx="42">
                  <c:v>20</c:v>
                </c:pt>
                <c:pt idx="43">
                  <c:v>20</c:v>
                </c:pt>
                <c:pt idx="44">
                  <c:v>20</c:v>
                </c:pt>
                <c:pt idx="45">
                  <c:v>20</c:v>
                </c:pt>
                <c:pt idx="46">
                  <c:v>20</c:v>
                </c:pt>
                <c:pt idx="47">
                  <c:v>20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20</c:v>
                </c:pt>
                <c:pt idx="52">
                  <c:v>20</c:v>
                </c:pt>
                <c:pt idx="53">
                  <c:v>20</c:v>
                </c:pt>
                <c:pt idx="54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6E-73BB-4040-B9B6-2181A14257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10010408"/>
        <c:axId val="310010016"/>
      </c:barChar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GDP Growth Rate</c:v>
                </c:pt>
              </c:strCache>
            </c:strRef>
          </c:tx>
          <c:spPr>
            <a:ln w="4762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Sheet1!$B$4:$B$58</c:f>
              <c:numCache>
                <c:formatCode>General</c:formatCode>
                <c:ptCount val="55"/>
                <c:pt idx="0">
                  <c:v>1966</c:v>
                </c:pt>
                <c:pt idx="1">
                  <c:v>1967</c:v>
                </c:pt>
                <c:pt idx="2">
                  <c:v>1968</c:v>
                </c:pt>
                <c:pt idx="3">
                  <c:v>1969</c:v>
                </c:pt>
                <c:pt idx="4">
                  <c:v>1970</c:v>
                </c:pt>
                <c:pt idx="5">
                  <c:v>1971</c:v>
                </c:pt>
                <c:pt idx="6">
                  <c:v>1972</c:v>
                </c:pt>
                <c:pt idx="7">
                  <c:v>1973</c:v>
                </c:pt>
                <c:pt idx="8">
                  <c:v>1974</c:v>
                </c:pt>
                <c:pt idx="9">
                  <c:v>1975</c:v>
                </c:pt>
                <c:pt idx="10">
                  <c:v>1976</c:v>
                </c:pt>
                <c:pt idx="11">
                  <c:v>1977</c:v>
                </c:pt>
                <c:pt idx="12">
                  <c:v>1978</c:v>
                </c:pt>
                <c:pt idx="13">
                  <c:v>1979</c:v>
                </c:pt>
                <c:pt idx="14">
                  <c:v>1980</c:v>
                </c:pt>
                <c:pt idx="15">
                  <c:v>1981</c:v>
                </c:pt>
                <c:pt idx="16">
                  <c:v>1982</c:v>
                </c:pt>
                <c:pt idx="17">
                  <c:v>1983</c:v>
                </c:pt>
                <c:pt idx="18">
                  <c:v>1984</c:v>
                </c:pt>
                <c:pt idx="19">
                  <c:v>1985</c:v>
                </c:pt>
                <c:pt idx="20">
                  <c:v>1986</c:v>
                </c:pt>
                <c:pt idx="21">
                  <c:v>1987</c:v>
                </c:pt>
                <c:pt idx="22">
                  <c:v>1988</c:v>
                </c:pt>
                <c:pt idx="23">
                  <c:v>1989</c:v>
                </c:pt>
                <c:pt idx="24">
                  <c:v>1990</c:v>
                </c:pt>
                <c:pt idx="25">
                  <c:v>1991</c:v>
                </c:pt>
                <c:pt idx="26">
                  <c:v>1992</c:v>
                </c:pt>
                <c:pt idx="27">
                  <c:v>1993</c:v>
                </c:pt>
                <c:pt idx="28">
                  <c:v>1994</c:v>
                </c:pt>
                <c:pt idx="29">
                  <c:v>1995</c:v>
                </c:pt>
                <c:pt idx="30">
                  <c:v>1996</c:v>
                </c:pt>
                <c:pt idx="31">
                  <c:v>1997</c:v>
                </c:pt>
                <c:pt idx="32">
                  <c:v>1998</c:v>
                </c:pt>
                <c:pt idx="33">
                  <c:v>1999</c:v>
                </c:pt>
                <c:pt idx="34">
                  <c:v>2000</c:v>
                </c:pt>
                <c:pt idx="35">
                  <c:v>2001</c:v>
                </c:pt>
                <c:pt idx="36">
                  <c:v>2002</c:v>
                </c:pt>
                <c:pt idx="37">
                  <c:v>2003</c:v>
                </c:pt>
                <c:pt idx="38">
                  <c:v>2004</c:v>
                </c:pt>
                <c:pt idx="39">
                  <c:v>2005</c:v>
                </c:pt>
                <c:pt idx="40">
                  <c:v>2006</c:v>
                </c:pt>
                <c:pt idx="41">
                  <c:v>2007</c:v>
                </c:pt>
                <c:pt idx="42">
                  <c:v>2008</c:v>
                </c:pt>
                <c:pt idx="43">
                  <c:v>2009</c:v>
                </c:pt>
                <c:pt idx="44">
                  <c:v>2010</c:v>
                </c:pt>
                <c:pt idx="45">
                  <c:v>2011</c:v>
                </c:pt>
                <c:pt idx="46">
                  <c:v>2012</c:v>
                </c:pt>
                <c:pt idx="47">
                  <c:v>2013</c:v>
                </c:pt>
                <c:pt idx="48">
                  <c:v>2014</c:v>
                </c:pt>
                <c:pt idx="49">
                  <c:v>2015</c:v>
                </c:pt>
                <c:pt idx="50">
                  <c:v>2016</c:v>
                </c:pt>
                <c:pt idx="51">
                  <c:v>2017</c:v>
                </c:pt>
                <c:pt idx="52">
                  <c:v>2018</c:v>
                </c:pt>
                <c:pt idx="53">
                  <c:v>2019</c:v>
                </c:pt>
                <c:pt idx="54">
                  <c:v>2020</c:v>
                </c:pt>
              </c:numCache>
            </c:numRef>
          </c:cat>
          <c:val>
            <c:numRef>
              <c:f>Sheet1!$C$4:$C$58</c:f>
              <c:numCache>
                <c:formatCode>General</c:formatCode>
                <c:ptCount val="55"/>
                <c:pt idx="0">
                  <c:v>13.249036322575799</c:v>
                </c:pt>
                <c:pt idx="1">
                  <c:v>7.2815499434997299</c:v>
                </c:pt>
                <c:pt idx="2">
                  <c:v>-1.9230791684213699</c:v>
                </c:pt>
                <c:pt idx="3">
                  <c:v>5.8823598926885996</c:v>
                </c:pt>
                <c:pt idx="4">
                  <c:v>0.47929797784460998</c:v>
                </c:pt>
                <c:pt idx="5">
                  <c:v>16.218563632656998</c:v>
                </c:pt>
                <c:pt idx="6">
                  <c:v>6.2313490084583698</c:v>
                </c:pt>
                <c:pt idx="7">
                  <c:v>2.30066157112137</c:v>
                </c:pt>
                <c:pt idx="8">
                  <c:v>7.1759636183840003</c:v>
                </c:pt>
                <c:pt idx="9">
                  <c:v>6.0868238098933896</c:v>
                </c:pt>
                <c:pt idx="10">
                  <c:v>4.9977312425481299</c:v>
                </c:pt>
                <c:pt idx="11">
                  <c:v>4.9180313685787498</c:v>
                </c:pt>
                <c:pt idx="12">
                  <c:v>9.7450680272818992</c:v>
                </c:pt>
                <c:pt idx="13">
                  <c:v>4.3961537403666897</c:v>
                </c:pt>
                <c:pt idx="14">
                  <c:v>0.40674641302034298</c:v>
                </c:pt>
                <c:pt idx="15">
                  <c:v>-5.2901192185899601</c:v>
                </c:pt>
                <c:pt idx="16">
                  <c:v>2.50345381365055</c:v>
                </c:pt>
                <c:pt idx="17">
                  <c:v>3.7187090510680298</c:v>
                </c:pt>
                <c:pt idx="18">
                  <c:v>5.3603040939681099</c:v>
                </c:pt>
                <c:pt idx="19">
                  <c:v>4.5709823019014504</c:v>
                </c:pt>
                <c:pt idx="20">
                  <c:v>-0.21480251787333801</c:v>
                </c:pt>
                <c:pt idx="21">
                  <c:v>1.6252391823554899</c:v>
                </c:pt>
                <c:pt idx="22">
                  <c:v>3.1772912783485201</c:v>
                </c:pt>
                <c:pt idx="23">
                  <c:v>1.3446897069269099</c:v>
                </c:pt>
                <c:pt idx="24">
                  <c:v>5.6922944937575002</c:v>
                </c:pt>
                <c:pt idx="25">
                  <c:v>8.7302318286141407</c:v>
                </c:pt>
                <c:pt idx="26">
                  <c:v>-7.3329781353231898</c:v>
                </c:pt>
                <c:pt idx="27">
                  <c:v>9.6918402678066293</c:v>
                </c:pt>
                <c:pt idx="28">
                  <c:v>-10.2401817338935</c:v>
                </c:pt>
                <c:pt idx="29">
                  <c:v>16.728817592001501</c:v>
                </c:pt>
                <c:pt idx="30">
                  <c:v>7.3166815111922396</c:v>
                </c:pt>
                <c:pt idx="31">
                  <c:v>3.7924190989626698</c:v>
                </c:pt>
                <c:pt idx="32">
                  <c:v>3.8952536296371401</c:v>
                </c:pt>
                <c:pt idx="33">
                  <c:v>3.0422780913399898</c:v>
                </c:pt>
                <c:pt idx="34">
                  <c:v>1.5760778373466999</c:v>
                </c:pt>
                <c:pt idx="35">
                  <c:v>-4.9749638464944299</c:v>
                </c:pt>
                <c:pt idx="36">
                  <c:v>1.70000001363076</c:v>
                </c:pt>
                <c:pt idx="37">
                  <c:v>5.7056394374716204</c:v>
                </c:pt>
                <c:pt idx="38">
                  <c:v>5.4204976936605496</c:v>
                </c:pt>
                <c:pt idx="39">
                  <c:v>3.2687258275753002</c:v>
                </c:pt>
                <c:pt idx="40">
                  <c:v>4.6999999920261102</c:v>
                </c:pt>
                <c:pt idx="41">
                  <c:v>9.60000000260818</c:v>
                </c:pt>
                <c:pt idx="42">
                  <c:v>7.6397367741039197</c:v>
                </c:pt>
                <c:pt idx="43">
                  <c:v>8.3281102762457504</c:v>
                </c:pt>
                <c:pt idx="44">
                  <c:v>6.8740656350095204</c:v>
                </c:pt>
                <c:pt idx="45">
                  <c:v>4.8540551089832196</c:v>
                </c:pt>
                <c:pt idx="46">
                  <c:v>1.88579950731867</c:v>
                </c:pt>
                <c:pt idx="47">
                  <c:v>5.1999999983554899</c:v>
                </c:pt>
                <c:pt idx="48">
                  <c:v>5.7000000037720904</c:v>
                </c:pt>
                <c:pt idx="49">
                  <c:v>2.79999999900333</c:v>
                </c:pt>
                <c:pt idx="50">
                  <c:v>2.4840406264186798</c:v>
                </c:pt>
                <c:pt idx="51">
                  <c:v>5.2</c:v>
                </c:pt>
                <c:pt idx="52">
                  <c:v>4</c:v>
                </c:pt>
                <c:pt idx="53">
                  <c:v>5</c:v>
                </c:pt>
                <c:pt idx="54">
                  <c:v>5.0999999999999996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F-73BB-4040-B9B6-2181A14257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0010408"/>
        <c:axId val="310010016"/>
      </c:lineChart>
      <c:catAx>
        <c:axId val="310010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010016"/>
        <c:crosses val="autoZero"/>
        <c:auto val="1"/>
        <c:lblAlgn val="ctr"/>
        <c:lblOffset val="100"/>
        <c:noMultiLvlLbl val="0"/>
      </c:catAx>
      <c:valAx>
        <c:axId val="310010016"/>
        <c:scaling>
          <c:orientation val="minMax"/>
          <c:max val="2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010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GDP Per Capita (USD)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 (Per Capita Income (USD)'!$A$6</c:f>
              <c:strCache>
                <c:ptCount val="1"/>
                <c:pt idx="0">
                  <c:v>Malawi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 (Per Capita Income (USD)'!$R$1:$BE$1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 (Per Capita Income (USD)'!$R$6:$BE$6</c:f>
              <c:numCache>
                <c:formatCode>General</c:formatCode>
                <c:ptCount val="40"/>
                <c:pt idx="0">
                  <c:v>326.983</c:v>
                </c:pt>
                <c:pt idx="1">
                  <c:v>318.03199999999998</c:v>
                </c:pt>
                <c:pt idx="2">
                  <c:v>295.58199999999999</c:v>
                </c:pt>
                <c:pt idx="3">
                  <c:v>298.05200000000002</c:v>
                </c:pt>
                <c:pt idx="4">
                  <c:v>284.32400000000001</c:v>
                </c:pt>
                <c:pt idx="5">
                  <c:v>254.768</c:v>
                </c:pt>
                <c:pt idx="6">
                  <c:v>251.755</c:v>
                </c:pt>
                <c:pt idx="7">
                  <c:v>232.78299999999999</c:v>
                </c:pt>
                <c:pt idx="8">
                  <c:v>251.93</c:v>
                </c:pt>
                <c:pt idx="9">
                  <c:v>272.95999999999998</c:v>
                </c:pt>
                <c:pt idx="10">
                  <c:v>298.71600000000001</c:v>
                </c:pt>
                <c:pt idx="11">
                  <c:v>371.86900000000003</c:v>
                </c:pt>
                <c:pt idx="12">
                  <c:v>300.04899999999998</c:v>
                </c:pt>
                <c:pt idx="13">
                  <c:v>343.226</c:v>
                </c:pt>
                <c:pt idx="14">
                  <c:v>197.54599999999999</c:v>
                </c:pt>
                <c:pt idx="15">
                  <c:v>227.197</c:v>
                </c:pt>
                <c:pt idx="16">
                  <c:v>363.68200000000002</c:v>
                </c:pt>
                <c:pt idx="17">
                  <c:v>414.35899999999998</c:v>
                </c:pt>
                <c:pt idx="18">
                  <c:v>264.97000000000003</c:v>
                </c:pt>
                <c:pt idx="19">
                  <c:v>261.55700000000002</c:v>
                </c:pt>
                <c:pt idx="20">
                  <c:v>250.46199999999999</c:v>
                </c:pt>
                <c:pt idx="21">
                  <c:v>240.39599999999999</c:v>
                </c:pt>
                <c:pt idx="22">
                  <c:v>272.82400000000001</c:v>
                </c:pt>
                <c:pt idx="23">
                  <c:v>245.14400000000001</c:v>
                </c:pt>
                <c:pt idx="24">
                  <c:v>259.72699999999998</c:v>
                </c:pt>
                <c:pt idx="25">
                  <c:v>267.78500000000003</c:v>
                </c:pt>
                <c:pt idx="26">
                  <c:v>284.72899999999998</c:v>
                </c:pt>
                <c:pt idx="27">
                  <c:v>306.89999999999998</c:v>
                </c:pt>
                <c:pt idx="28">
                  <c:v>358.416</c:v>
                </c:pt>
                <c:pt idx="29">
                  <c:v>405.62</c:v>
                </c:pt>
                <c:pt idx="30">
                  <c:v>442.76499999999999</c:v>
                </c:pt>
                <c:pt idx="31">
                  <c:v>493.84300000000002</c:v>
                </c:pt>
                <c:pt idx="32">
                  <c:v>359.58800000000002</c:v>
                </c:pt>
                <c:pt idx="33">
                  <c:v>317.471</c:v>
                </c:pt>
                <c:pt idx="34">
                  <c:v>343.97899999999998</c:v>
                </c:pt>
                <c:pt idx="35">
                  <c:v>353.50700000000001</c:v>
                </c:pt>
                <c:pt idx="36">
                  <c:v>294.755</c:v>
                </c:pt>
                <c:pt idx="37">
                  <c:v>324.81299999999999</c:v>
                </c:pt>
                <c:pt idx="38">
                  <c:v>351.14</c:v>
                </c:pt>
                <c:pt idx="39">
                  <c:v>366.53199999999998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1AE-44D6-9DB0-E78A4B6345BA}"/>
            </c:ext>
          </c:extLst>
        </c:ser>
        <c:ser>
          <c:idx val="1"/>
          <c:order val="1"/>
          <c:tx>
            <c:strRef>
              <c:f>' (Per Capita Income (USD)'!$A$7</c:f>
              <c:strCache>
                <c:ptCount val="1"/>
                <c:pt idx="0">
                  <c:v>Rwanda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 (Per Capita Income (USD)'!$R$1:$BE$1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 (Per Capita Income (USD)'!$R$7:$BE$7</c:f>
              <c:numCache>
                <c:formatCode>General</c:formatCode>
                <c:ptCount val="40"/>
                <c:pt idx="0">
                  <c:v>270.52499999999998</c:v>
                </c:pt>
                <c:pt idx="1">
                  <c:v>296.19</c:v>
                </c:pt>
                <c:pt idx="2">
                  <c:v>304.58199999999999</c:v>
                </c:pt>
                <c:pt idx="3">
                  <c:v>313.50400000000002</c:v>
                </c:pt>
                <c:pt idx="4">
                  <c:v>293.23500000000001</c:v>
                </c:pt>
                <c:pt idx="5">
                  <c:v>336.89400000000001</c:v>
                </c:pt>
                <c:pt idx="6">
                  <c:v>368.93</c:v>
                </c:pt>
                <c:pt idx="7">
                  <c:v>395.84899999999999</c:v>
                </c:pt>
                <c:pt idx="8">
                  <c:v>409.149</c:v>
                </c:pt>
                <c:pt idx="9">
                  <c:v>413.15199999999999</c:v>
                </c:pt>
                <c:pt idx="10">
                  <c:v>385.96300000000002</c:v>
                </c:pt>
                <c:pt idx="11">
                  <c:v>276.23</c:v>
                </c:pt>
                <c:pt idx="12">
                  <c:v>292.94200000000001</c:v>
                </c:pt>
                <c:pt idx="13">
                  <c:v>301.08699999999999</c:v>
                </c:pt>
                <c:pt idx="14">
                  <c:v>206.465</c:v>
                </c:pt>
                <c:pt idx="15">
                  <c:v>226.63</c:v>
                </c:pt>
                <c:pt idx="16">
                  <c:v>248.48599999999999</c:v>
                </c:pt>
                <c:pt idx="17">
                  <c:v>319.38600000000002</c:v>
                </c:pt>
                <c:pt idx="18">
                  <c:v>312.589</c:v>
                </c:pt>
                <c:pt idx="19">
                  <c:v>262.56400000000002</c:v>
                </c:pt>
                <c:pt idx="20">
                  <c:v>229.23500000000001</c:v>
                </c:pt>
                <c:pt idx="21">
                  <c:v>209.11699999999999</c:v>
                </c:pt>
                <c:pt idx="22">
                  <c:v>200.12100000000001</c:v>
                </c:pt>
                <c:pt idx="23">
                  <c:v>215.30199999999999</c:v>
                </c:pt>
                <c:pt idx="24">
                  <c:v>240.947</c:v>
                </c:pt>
                <c:pt idx="25">
                  <c:v>293.24799999999999</c:v>
                </c:pt>
                <c:pt idx="26">
                  <c:v>349.99200000000002</c:v>
                </c:pt>
                <c:pt idx="27">
                  <c:v>415.70600000000002</c:v>
                </c:pt>
                <c:pt idx="28">
                  <c:v>511.87200000000001</c:v>
                </c:pt>
                <c:pt idx="29">
                  <c:v>554.56399999999996</c:v>
                </c:pt>
                <c:pt idx="30">
                  <c:v>577.41099999999994</c:v>
                </c:pt>
                <c:pt idx="31">
                  <c:v>636.44000000000005</c:v>
                </c:pt>
                <c:pt idx="32">
                  <c:v>696.73</c:v>
                </c:pt>
                <c:pt idx="33">
                  <c:v>709.83399999999995</c:v>
                </c:pt>
                <c:pt idx="34">
                  <c:v>727.96900000000005</c:v>
                </c:pt>
                <c:pt idx="35">
                  <c:v>736.37800000000004</c:v>
                </c:pt>
                <c:pt idx="36">
                  <c:v>734.822</c:v>
                </c:pt>
                <c:pt idx="37">
                  <c:v>773.94899999999996</c:v>
                </c:pt>
                <c:pt idx="38">
                  <c:v>791.33900000000006</c:v>
                </c:pt>
                <c:pt idx="39">
                  <c:v>829.97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1AE-44D6-9DB0-E78A4B6345BA}"/>
            </c:ext>
          </c:extLst>
        </c:ser>
        <c:ser>
          <c:idx val="2"/>
          <c:order val="2"/>
          <c:tx>
            <c:strRef>
              <c:f>' (Per Capita Income (USD)'!$A$8</c:f>
              <c:strCache>
                <c:ptCount val="1"/>
                <c:pt idx="0">
                  <c:v>Ethiopia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 (Per Capita Income (USD)'!$R$1:$BE$1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 (Per Capita Income (USD)'!$R$8:$BE$8</c:f>
              <c:numCache>
                <c:formatCode>General</c:formatCode>
                <c:ptCount val="40"/>
                <c:pt idx="0">
                  <c:v>215.178</c:v>
                </c:pt>
                <c:pt idx="1">
                  <c:v>215.59899999999999</c:v>
                </c:pt>
                <c:pt idx="2">
                  <c:v>220.55699999999999</c:v>
                </c:pt>
                <c:pt idx="3">
                  <c:v>237.661</c:v>
                </c:pt>
                <c:pt idx="4">
                  <c:v>217.423</c:v>
                </c:pt>
                <c:pt idx="5">
                  <c:v>246.50700000000001</c:v>
                </c:pt>
                <c:pt idx="6">
                  <c:v>247.98099999999999</c:v>
                </c:pt>
                <c:pt idx="7">
                  <c:v>256.69900000000001</c:v>
                </c:pt>
                <c:pt idx="8">
                  <c:v>257.56</c:v>
                </c:pt>
                <c:pt idx="9">
                  <c:v>262.233</c:v>
                </c:pt>
                <c:pt idx="10">
                  <c:v>269.08199999999999</c:v>
                </c:pt>
                <c:pt idx="11">
                  <c:v>287.65100000000001</c:v>
                </c:pt>
                <c:pt idx="12">
                  <c:v>293.35000000000002</c:v>
                </c:pt>
                <c:pt idx="13">
                  <c:v>176.465</c:v>
                </c:pt>
                <c:pt idx="14">
                  <c:v>151.965</c:v>
                </c:pt>
                <c:pt idx="15">
                  <c:v>152.65799999999999</c:v>
                </c:pt>
                <c:pt idx="16">
                  <c:v>155.12100000000001</c:v>
                </c:pt>
                <c:pt idx="17">
                  <c:v>152.17099999999999</c:v>
                </c:pt>
                <c:pt idx="18">
                  <c:v>134.226</c:v>
                </c:pt>
                <c:pt idx="19">
                  <c:v>128.21299999999999</c:v>
                </c:pt>
                <c:pt idx="20">
                  <c:v>129.678</c:v>
                </c:pt>
                <c:pt idx="21">
                  <c:v>125.72199999999999</c:v>
                </c:pt>
                <c:pt idx="22">
                  <c:v>116.789</c:v>
                </c:pt>
                <c:pt idx="23">
                  <c:v>120.873</c:v>
                </c:pt>
                <c:pt idx="24">
                  <c:v>138.553</c:v>
                </c:pt>
                <c:pt idx="25">
                  <c:v>165.21799999999999</c:v>
                </c:pt>
                <c:pt idx="26">
                  <c:v>198.34399999999999</c:v>
                </c:pt>
                <c:pt idx="27">
                  <c:v>249.209</c:v>
                </c:pt>
                <c:pt idx="28">
                  <c:v>334.14499999999998</c:v>
                </c:pt>
                <c:pt idx="29">
                  <c:v>397.80799999999999</c:v>
                </c:pt>
                <c:pt idx="30">
                  <c:v>360.82900000000001</c:v>
                </c:pt>
                <c:pt idx="31">
                  <c:v>379.38099999999997</c:v>
                </c:pt>
                <c:pt idx="32">
                  <c:v>493.32100000000003</c:v>
                </c:pt>
                <c:pt idx="33">
                  <c:v>535.26400000000001</c:v>
                </c:pt>
                <c:pt idx="34">
                  <c:v>613.101</c:v>
                </c:pt>
                <c:pt idx="35">
                  <c:v>702.76700000000005</c:v>
                </c:pt>
                <c:pt idx="36">
                  <c:v>777.29399999999998</c:v>
                </c:pt>
                <c:pt idx="37">
                  <c:v>817.49</c:v>
                </c:pt>
                <c:pt idx="38">
                  <c:v>852.774</c:v>
                </c:pt>
                <c:pt idx="39">
                  <c:v>951.10299999999995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1AE-44D6-9DB0-E78A4B6345BA}"/>
            </c:ext>
          </c:extLst>
        </c:ser>
        <c:ser>
          <c:idx val="3"/>
          <c:order val="3"/>
          <c:tx>
            <c:strRef>
              <c:f>' (Per Capita Income (USD)'!$A$9</c:f>
              <c:strCache>
                <c:ptCount val="1"/>
                <c:pt idx="0">
                  <c:v>Mauritius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 (Per Capita Income (USD)'!$R$1:$BE$1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 (Per Capita Income (USD)'!$R$9:$BE$9</c:f>
              <c:numCache>
                <c:formatCode>General</c:formatCode>
                <c:ptCount val="40"/>
                <c:pt idx="0">
                  <c:v>1268.107</c:v>
                </c:pt>
                <c:pt idx="1">
                  <c:v>1186.5830000000001</c:v>
                </c:pt>
                <c:pt idx="2">
                  <c:v>1124.4000000000001</c:v>
                </c:pt>
                <c:pt idx="3">
                  <c:v>1179.7329999999999</c:v>
                </c:pt>
                <c:pt idx="4">
                  <c:v>1080.4100000000001</c:v>
                </c:pt>
                <c:pt idx="5">
                  <c:v>1085.1410000000001</c:v>
                </c:pt>
                <c:pt idx="6">
                  <c:v>1454.116</c:v>
                </c:pt>
                <c:pt idx="7">
                  <c:v>1827.431</c:v>
                </c:pt>
                <c:pt idx="8">
                  <c:v>2104.5479999999998</c:v>
                </c:pt>
                <c:pt idx="9">
                  <c:v>2146.0459999999998</c:v>
                </c:pt>
                <c:pt idx="10">
                  <c:v>2555.86</c:v>
                </c:pt>
                <c:pt idx="11">
                  <c:v>2781.6309999999999</c:v>
                </c:pt>
                <c:pt idx="12">
                  <c:v>3091.4119999999998</c:v>
                </c:pt>
                <c:pt idx="13">
                  <c:v>3148.7959999999998</c:v>
                </c:pt>
                <c:pt idx="14">
                  <c:v>3446.3069999999998</c:v>
                </c:pt>
                <c:pt idx="15">
                  <c:v>3902.2220000000002</c:v>
                </c:pt>
                <c:pt idx="16">
                  <c:v>3993.4789999999998</c:v>
                </c:pt>
                <c:pt idx="17">
                  <c:v>3703.6320000000001</c:v>
                </c:pt>
                <c:pt idx="18">
                  <c:v>3701.8649999999998</c:v>
                </c:pt>
                <c:pt idx="19">
                  <c:v>3859.1489999999999</c:v>
                </c:pt>
                <c:pt idx="20">
                  <c:v>4102.5929999999998</c:v>
                </c:pt>
                <c:pt idx="21">
                  <c:v>4026.9430000000002</c:v>
                </c:pt>
                <c:pt idx="22">
                  <c:v>4196.4290000000001</c:v>
                </c:pt>
                <c:pt idx="23">
                  <c:v>5005.4170000000004</c:v>
                </c:pt>
                <c:pt idx="24">
                  <c:v>5626.0039999999999</c:v>
                </c:pt>
                <c:pt idx="25">
                  <c:v>5516.1980000000003</c:v>
                </c:pt>
                <c:pt idx="26">
                  <c:v>5695.9750000000004</c:v>
                </c:pt>
                <c:pt idx="27">
                  <c:v>6574.6639999999998</c:v>
                </c:pt>
                <c:pt idx="28">
                  <c:v>8030.0519999999997</c:v>
                </c:pt>
                <c:pt idx="29">
                  <c:v>7318.1260000000002</c:v>
                </c:pt>
                <c:pt idx="30">
                  <c:v>8000.3760000000002</c:v>
                </c:pt>
                <c:pt idx="31">
                  <c:v>9197.0429999999997</c:v>
                </c:pt>
                <c:pt idx="32">
                  <c:v>9291.2360000000008</c:v>
                </c:pt>
                <c:pt idx="33">
                  <c:v>9637.0159999999996</c:v>
                </c:pt>
                <c:pt idx="34">
                  <c:v>10151.727000000001</c:v>
                </c:pt>
                <c:pt idx="35">
                  <c:v>9258.5630000000001</c:v>
                </c:pt>
                <c:pt idx="36">
                  <c:v>9681.4159999999993</c:v>
                </c:pt>
                <c:pt idx="37">
                  <c:v>10491.067999999999</c:v>
                </c:pt>
                <c:pt idx="38">
                  <c:v>11280.678</c:v>
                </c:pt>
                <c:pt idx="39">
                  <c:v>11693.55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1AE-44D6-9DB0-E78A4B6345BA}"/>
            </c:ext>
          </c:extLst>
        </c:ser>
        <c:ser>
          <c:idx val="4"/>
          <c:order val="4"/>
          <c:tx>
            <c:strRef>
              <c:f>' (Per Capita Income (USD)'!$A$10</c:f>
              <c:strCache>
                <c:ptCount val="1"/>
                <c:pt idx="0">
                  <c:v>Kenya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 (Per Capita Income (USD)'!$R$1:$BE$1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 (Per Capita Income (USD)'!$R$10:$BE$10</c:f>
              <c:numCache>
                <c:formatCode>General</c:formatCode>
                <c:ptCount val="40"/>
                <c:pt idx="0">
                  <c:v>641.654</c:v>
                </c:pt>
                <c:pt idx="1">
                  <c:v>582.63</c:v>
                </c:pt>
                <c:pt idx="2">
                  <c:v>541.28399999999999</c:v>
                </c:pt>
                <c:pt idx="3">
                  <c:v>484.06200000000001</c:v>
                </c:pt>
                <c:pt idx="4">
                  <c:v>485.68799999999999</c:v>
                </c:pt>
                <c:pt idx="5">
                  <c:v>467.39600000000002</c:v>
                </c:pt>
                <c:pt idx="6">
                  <c:v>536.79100000000005</c:v>
                </c:pt>
                <c:pt idx="7">
                  <c:v>569.04</c:v>
                </c:pt>
                <c:pt idx="8">
                  <c:v>570.524</c:v>
                </c:pt>
                <c:pt idx="9">
                  <c:v>546.95000000000005</c:v>
                </c:pt>
                <c:pt idx="10">
                  <c:v>552.68100000000004</c:v>
                </c:pt>
                <c:pt idx="11">
                  <c:v>506.80200000000002</c:v>
                </c:pt>
                <c:pt idx="12">
                  <c:v>484.69900000000001</c:v>
                </c:pt>
                <c:pt idx="13">
                  <c:v>326.99400000000003</c:v>
                </c:pt>
                <c:pt idx="14">
                  <c:v>380.18299999999999</c:v>
                </c:pt>
                <c:pt idx="15">
                  <c:v>468.00200000000001</c:v>
                </c:pt>
                <c:pt idx="16">
                  <c:v>516.16800000000001</c:v>
                </c:pt>
                <c:pt idx="17">
                  <c:v>507.78</c:v>
                </c:pt>
                <c:pt idx="18">
                  <c:v>564.73599999999999</c:v>
                </c:pt>
                <c:pt idx="19">
                  <c:v>500.113</c:v>
                </c:pt>
                <c:pt idx="20">
                  <c:v>479.303</c:v>
                </c:pt>
                <c:pt idx="21">
                  <c:v>479.60300000000001</c:v>
                </c:pt>
                <c:pt idx="22">
                  <c:v>473.995</c:v>
                </c:pt>
                <c:pt idx="23">
                  <c:v>524.74300000000005</c:v>
                </c:pt>
                <c:pt idx="24">
                  <c:v>549.16300000000001</c:v>
                </c:pt>
                <c:pt idx="25">
                  <c:v>621.28300000000002</c:v>
                </c:pt>
                <c:pt idx="26">
                  <c:v>743.43899999999996</c:v>
                </c:pt>
                <c:pt idx="27">
                  <c:v>895.226</c:v>
                </c:pt>
                <c:pt idx="28">
                  <c:v>978.45399999999995</c:v>
                </c:pt>
                <c:pt idx="29">
                  <c:v>982.00300000000004</c:v>
                </c:pt>
                <c:pt idx="30">
                  <c:v>1038.953</c:v>
                </c:pt>
                <c:pt idx="31">
                  <c:v>1054.979</c:v>
                </c:pt>
                <c:pt idx="32">
                  <c:v>1238.875</c:v>
                </c:pt>
                <c:pt idx="33">
                  <c:v>1318.788</c:v>
                </c:pt>
                <c:pt idx="34">
                  <c:v>1431.319</c:v>
                </c:pt>
                <c:pt idx="35">
                  <c:v>1453.296</c:v>
                </c:pt>
                <c:pt idx="36">
                  <c:v>1559.3910000000001</c:v>
                </c:pt>
                <c:pt idx="37">
                  <c:v>1695.1510000000001</c:v>
                </c:pt>
                <c:pt idx="38">
                  <c:v>1857.163</c:v>
                </c:pt>
                <c:pt idx="39">
                  <c:v>2010.508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11AE-44D6-9DB0-E78A4B6345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0029224"/>
        <c:axId val="310020992"/>
      </c:lineChart>
      <c:catAx>
        <c:axId val="310029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020992"/>
        <c:crosses val="autoZero"/>
        <c:auto val="1"/>
        <c:lblAlgn val="ctr"/>
        <c:lblOffset val="100"/>
        <c:noMultiLvlLbl val="0"/>
      </c:catAx>
      <c:valAx>
        <c:axId val="310020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029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GDP</a:t>
            </a:r>
            <a:r>
              <a:rPr lang="en-US" b="1" baseline="0"/>
              <a:t> Per Capita (USD)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 (Per Capita Income (USD)'!$A$2</c:f>
              <c:strCache>
                <c:ptCount val="1"/>
                <c:pt idx="0">
                  <c:v>USA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 (Per Capita Income (USD)'!$B$1:$BE$1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 (Per Capita Income (USD)'!$B$2:$BE$2</c:f>
              <c:numCache>
                <c:formatCode>General</c:formatCode>
                <c:ptCount val="40"/>
                <c:pt idx="0">
                  <c:v>12552.942999999999</c:v>
                </c:pt>
                <c:pt idx="1">
                  <c:v>13948.700999999999</c:v>
                </c:pt>
                <c:pt idx="2">
                  <c:v>14404.994000000001</c:v>
                </c:pt>
                <c:pt idx="3">
                  <c:v>15513.679</c:v>
                </c:pt>
                <c:pt idx="4">
                  <c:v>17086.440999999999</c:v>
                </c:pt>
                <c:pt idx="5">
                  <c:v>18199.32</c:v>
                </c:pt>
                <c:pt idx="6">
                  <c:v>19034.766</c:v>
                </c:pt>
                <c:pt idx="7">
                  <c:v>20000.968000000001</c:v>
                </c:pt>
                <c:pt idx="8">
                  <c:v>21375.999</c:v>
                </c:pt>
                <c:pt idx="9">
                  <c:v>22814.077000000001</c:v>
                </c:pt>
                <c:pt idx="10">
                  <c:v>23847.976999999999</c:v>
                </c:pt>
                <c:pt idx="11">
                  <c:v>24302.776000000002</c:v>
                </c:pt>
                <c:pt idx="12">
                  <c:v>25392.931</c:v>
                </c:pt>
                <c:pt idx="13">
                  <c:v>26364.191999999999</c:v>
                </c:pt>
                <c:pt idx="14">
                  <c:v>27674.021000000001</c:v>
                </c:pt>
                <c:pt idx="15">
                  <c:v>28671.48</c:v>
                </c:pt>
                <c:pt idx="16">
                  <c:v>29946.973000000002</c:v>
                </c:pt>
                <c:pt idx="17">
                  <c:v>31440.087</c:v>
                </c:pt>
                <c:pt idx="18">
                  <c:v>32833.665999999997</c:v>
                </c:pt>
                <c:pt idx="19">
                  <c:v>34494.538999999997</c:v>
                </c:pt>
                <c:pt idx="20">
                  <c:v>36317.741000000002</c:v>
                </c:pt>
                <c:pt idx="21">
                  <c:v>37101.103000000003</c:v>
                </c:pt>
                <c:pt idx="22">
                  <c:v>37971.279999999999</c:v>
                </c:pt>
                <c:pt idx="23">
                  <c:v>39411.546000000002</c:v>
                </c:pt>
                <c:pt idx="24">
                  <c:v>41629.858</c:v>
                </c:pt>
                <c:pt idx="25">
                  <c:v>44025.56</c:v>
                </c:pt>
                <c:pt idx="26">
                  <c:v>46213.508000000002</c:v>
                </c:pt>
                <c:pt idx="27">
                  <c:v>47869.24</c:v>
                </c:pt>
                <c:pt idx="28">
                  <c:v>48283.413</c:v>
                </c:pt>
                <c:pt idx="29">
                  <c:v>47007.673999999999</c:v>
                </c:pt>
                <c:pt idx="30">
                  <c:v>48402.580999999998</c:v>
                </c:pt>
                <c:pt idx="31">
                  <c:v>49825.500999999997</c:v>
                </c:pt>
                <c:pt idx="32">
                  <c:v>51556.171000000002</c:v>
                </c:pt>
                <c:pt idx="33">
                  <c:v>53061.235000000001</c:v>
                </c:pt>
                <c:pt idx="34">
                  <c:v>54992.724999999999</c:v>
                </c:pt>
                <c:pt idx="35">
                  <c:v>56770.396999999997</c:v>
                </c:pt>
                <c:pt idx="36">
                  <c:v>57876.631000000001</c:v>
                </c:pt>
                <c:pt idx="37">
                  <c:v>59894.998</c:v>
                </c:pt>
                <c:pt idx="38">
                  <c:v>62605.591999999997</c:v>
                </c:pt>
                <c:pt idx="39">
                  <c:v>64767.442000000003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840-4ACC-A5CE-90030B71A0DA}"/>
            </c:ext>
          </c:extLst>
        </c:ser>
        <c:ser>
          <c:idx val="1"/>
          <c:order val="1"/>
          <c:tx>
            <c:strRef>
              <c:f>' (Per Capita Income (USD)'!$A$3</c:f>
              <c:strCache>
                <c:ptCount val="1"/>
                <c:pt idx="0">
                  <c:v>UK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 (Per Capita Income (USD)'!$B$1:$BE$1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 (Per Capita Income (USD)'!$B$3:$BE$3</c:f>
              <c:numCache>
                <c:formatCode>General</c:formatCode>
                <c:ptCount val="40"/>
                <c:pt idx="0">
                  <c:v>10734.566000000001</c:v>
                </c:pt>
                <c:pt idx="1">
                  <c:v>10429.254999999999</c:v>
                </c:pt>
                <c:pt idx="2">
                  <c:v>9925.51</c:v>
                </c:pt>
                <c:pt idx="3">
                  <c:v>9456.7000000000007</c:v>
                </c:pt>
                <c:pt idx="4">
                  <c:v>8943.2729999999992</c:v>
                </c:pt>
                <c:pt idx="5">
                  <c:v>9491.9889999999996</c:v>
                </c:pt>
                <c:pt idx="6">
                  <c:v>11551.067999999999</c:v>
                </c:pt>
                <c:pt idx="7">
                  <c:v>14294.994000000001</c:v>
                </c:pt>
                <c:pt idx="8">
                  <c:v>17364.253000000001</c:v>
                </c:pt>
                <c:pt idx="9">
                  <c:v>17617.847000000002</c:v>
                </c:pt>
                <c:pt idx="10">
                  <c:v>20808.224999999999</c:v>
                </c:pt>
                <c:pt idx="11">
                  <c:v>21671.879000000001</c:v>
                </c:pt>
                <c:pt idx="12">
                  <c:v>22305.360000000001</c:v>
                </c:pt>
                <c:pt idx="13">
                  <c:v>19925.662</c:v>
                </c:pt>
                <c:pt idx="14">
                  <c:v>21344.249</c:v>
                </c:pt>
                <c:pt idx="15">
                  <c:v>23026.708999999999</c:v>
                </c:pt>
                <c:pt idx="16">
                  <c:v>24256.455999999998</c:v>
                </c:pt>
                <c:pt idx="17">
                  <c:v>26647.953000000001</c:v>
                </c:pt>
                <c:pt idx="18">
                  <c:v>28077.335999999999</c:v>
                </c:pt>
                <c:pt idx="19">
                  <c:v>28435.056</c:v>
                </c:pt>
                <c:pt idx="20">
                  <c:v>28043.874</c:v>
                </c:pt>
                <c:pt idx="21">
                  <c:v>27510.330999999998</c:v>
                </c:pt>
                <c:pt idx="22">
                  <c:v>29912.986000000001</c:v>
                </c:pt>
                <c:pt idx="23">
                  <c:v>34302.415000000001</c:v>
                </c:pt>
                <c:pt idx="24">
                  <c:v>40111.752</c:v>
                </c:pt>
                <c:pt idx="25">
                  <c:v>41842.697999999997</c:v>
                </c:pt>
                <c:pt idx="26">
                  <c:v>44403.813999999998</c:v>
                </c:pt>
                <c:pt idx="27">
                  <c:v>50315.557000000001</c:v>
                </c:pt>
                <c:pt idx="28">
                  <c:v>47469.38</c:v>
                </c:pt>
                <c:pt idx="29">
                  <c:v>38601.319000000003</c:v>
                </c:pt>
                <c:pt idx="30">
                  <c:v>39122.192000000003</c:v>
                </c:pt>
                <c:pt idx="31">
                  <c:v>41649.659</c:v>
                </c:pt>
                <c:pt idx="32">
                  <c:v>42023.101000000002</c:v>
                </c:pt>
                <c:pt idx="33">
                  <c:v>42981.252999999997</c:v>
                </c:pt>
                <c:pt idx="34">
                  <c:v>47003.879000000001</c:v>
                </c:pt>
                <c:pt idx="35">
                  <c:v>44494.860999999997</c:v>
                </c:pt>
                <c:pt idx="36">
                  <c:v>40657.858999999997</c:v>
                </c:pt>
                <c:pt idx="37">
                  <c:v>39975.377999999997</c:v>
                </c:pt>
                <c:pt idx="38">
                  <c:v>42557.995000000003</c:v>
                </c:pt>
                <c:pt idx="39">
                  <c:v>42310.035000000003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840-4ACC-A5CE-90030B71A0DA}"/>
            </c:ext>
          </c:extLst>
        </c:ser>
        <c:ser>
          <c:idx val="2"/>
          <c:order val="2"/>
          <c:tx>
            <c:strRef>
              <c:f>' (Per Capita Income (USD)'!$A$4</c:f>
              <c:strCache>
                <c:ptCount val="1"/>
                <c:pt idx="0">
                  <c:v>China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 (Per Capita Income (USD)'!$B$1:$BE$1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 (Per Capita Income (USD)'!$B$4:$BE$4</c:f>
              <c:numCache>
                <c:formatCode>General</c:formatCode>
                <c:ptCount val="40"/>
                <c:pt idx="0">
                  <c:v>309.35399999999998</c:v>
                </c:pt>
                <c:pt idx="1">
                  <c:v>290.61700000000002</c:v>
                </c:pt>
                <c:pt idx="2">
                  <c:v>282.05399999999997</c:v>
                </c:pt>
                <c:pt idx="3">
                  <c:v>298.69200000000001</c:v>
                </c:pt>
                <c:pt idx="4">
                  <c:v>303.40800000000002</c:v>
                </c:pt>
                <c:pt idx="5">
                  <c:v>295.33600000000001</c:v>
                </c:pt>
                <c:pt idx="6">
                  <c:v>282.15800000000002</c:v>
                </c:pt>
                <c:pt idx="7">
                  <c:v>302.19900000000001</c:v>
                </c:pt>
                <c:pt idx="8">
                  <c:v>371.01499999999999</c:v>
                </c:pt>
                <c:pt idx="9">
                  <c:v>409.09399999999999</c:v>
                </c:pt>
                <c:pt idx="10">
                  <c:v>348.65100000000001</c:v>
                </c:pt>
                <c:pt idx="11">
                  <c:v>358.82600000000002</c:v>
                </c:pt>
                <c:pt idx="12">
                  <c:v>423.03199999999998</c:v>
                </c:pt>
                <c:pt idx="13">
                  <c:v>525.70799999999997</c:v>
                </c:pt>
                <c:pt idx="14">
                  <c:v>472.65</c:v>
                </c:pt>
                <c:pt idx="15">
                  <c:v>608.375</c:v>
                </c:pt>
                <c:pt idx="16">
                  <c:v>708.58</c:v>
                </c:pt>
                <c:pt idx="17">
                  <c:v>780.85400000000004</c:v>
                </c:pt>
                <c:pt idx="18">
                  <c:v>827.64099999999996</c:v>
                </c:pt>
                <c:pt idx="19">
                  <c:v>872.226</c:v>
                </c:pt>
                <c:pt idx="20">
                  <c:v>958.56600000000003</c:v>
                </c:pt>
                <c:pt idx="21">
                  <c:v>1053.1289999999999</c:v>
                </c:pt>
                <c:pt idx="22">
                  <c:v>1150.2270000000001</c:v>
                </c:pt>
                <c:pt idx="23">
                  <c:v>1293.124</c:v>
                </c:pt>
                <c:pt idx="24">
                  <c:v>1512.635</c:v>
                </c:pt>
                <c:pt idx="25">
                  <c:v>1765.732</c:v>
                </c:pt>
                <c:pt idx="26">
                  <c:v>2110.5630000000001</c:v>
                </c:pt>
                <c:pt idx="27">
                  <c:v>2703.0030000000002</c:v>
                </c:pt>
                <c:pt idx="28">
                  <c:v>3467.03</c:v>
                </c:pt>
                <c:pt idx="29">
                  <c:v>3837.9029999999998</c:v>
                </c:pt>
                <c:pt idx="30">
                  <c:v>4524.0550000000003</c:v>
                </c:pt>
                <c:pt idx="31">
                  <c:v>5582.8869999999997</c:v>
                </c:pt>
                <c:pt idx="32">
                  <c:v>6329.4639999999999</c:v>
                </c:pt>
                <c:pt idx="33">
                  <c:v>7080.8280000000004</c:v>
                </c:pt>
                <c:pt idx="34">
                  <c:v>7701.6909999999998</c:v>
                </c:pt>
                <c:pt idx="35">
                  <c:v>8166.7560000000003</c:v>
                </c:pt>
                <c:pt idx="36">
                  <c:v>8115.8280000000004</c:v>
                </c:pt>
                <c:pt idx="37">
                  <c:v>8677.4</c:v>
                </c:pt>
                <c:pt idx="38">
                  <c:v>9608.42</c:v>
                </c:pt>
                <c:pt idx="39">
                  <c:v>10153.386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840-4ACC-A5CE-90030B71A0DA}"/>
            </c:ext>
          </c:extLst>
        </c:ser>
        <c:ser>
          <c:idx val="3"/>
          <c:order val="3"/>
          <c:tx>
            <c:strRef>
              <c:f>' (Per Capita Income (USD)'!$A$5</c:f>
              <c:strCache>
                <c:ptCount val="1"/>
                <c:pt idx="0">
                  <c:v>South Korea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 (Per Capita Income (USD)'!$B$1:$BE$1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 (Per Capita Income (USD)'!$B$5:$BE$5</c:f>
              <c:numCache>
                <c:formatCode>General</c:formatCode>
                <c:ptCount val="40"/>
                <c:pt idx="0">
                  <c:v>1704.4670000000001</c:v>
                </c:pt>
                <c:pt idx="1">
                  <c:v>1870.3430000000001</c:v>
                </c:pt>
                <c:pt idx="2">
                  <c:v>1977.63</c:v>
                </c:pt>
                <c:pt idx="3">
                  <c:v>2180.5030000000002</c:v>
                </c:pt>
                <c:pt idx="4">
                  <c:v>2390.6860000000001</c:v>
                </c:pt>
                <c:pt idx="5">
                  <c:v>2457.328</c:v>
                </c:pt>
                <c:pt idx="6">
                  <c:v>2803.3560000000002</c:v>
                </c:pt>
                <c:pt idx="7">
                  <c:v>3511.0010000000002</c:v>
                </c:pt>
                <c:pt idx="8">
                  <c:v>4686.1480000000001</c:v>
                </c:pt>
                <c:pt idx="9">
                  <c:v>5736.9430000000002</c:v>
                </c:pt>
                <c:pt idx="10">
                  <c:v>6516.2669999999998</c:v>
                </c:pt>
                <c:pt idx="11">
                  <c:v>7523.4430000000002</c:v>
                </c:pt>
                <c:pt idx="12">
                  <c:v>8001.5320000000002</c:v>
                </c:pt>
                <c:pt idx="13">
                  <c:v>8740.9369999999999</c:v>
                </c:pt>
                <c:pt idx="14">
                  <c:v>10205.86</c:v>
                </c:pt>
                <c:pt idx="15">
                  <c:v>12332.929</c:v>
                </c:pt>
                <c:pt idx="16">
                  <c:v>13137.853999999999</c:v>
                </c:pt>
                <c:pt idx="17">
                  <c:v>12131.885</c:v>
                </c:pt>
                <c:pt idx="18">
                  <c:v>8085.3410000000003</c:v>
                </c:pt>
                <c:pt idx="19">
                  <c:v>10409.356</c:v>
                </c:pt>
                <c:pt idx="20">
                  <c:v>11947.603999999999</c:v>
                </c:pt>
                <c:pt idx="21">
                  <c:v>11252.866</c:v>
                </c:pt>
                <c:pt idx="22">
                  <c:v>12782.543</c:v>
                </c:pt>
                <c:pt idx="23">
                  <c:v>14209.341</c:v>
                </c:pt>
                <c:pt idx="24">
                  <c:v>15907.677</c:v>
                </c:pt>
                <c:pt idx="25">
                  <c:v>18639.523000000001</c:v>
                </c:pt>
                <c:pt idx="26">
                  <c:v>20888.38</c:v>
                </c:pt>
                <c:pt idx="27">
                  <c:v>23060.708999999999</c:v>
                </c:pt>
                <c:pt idx="28">
                  <c:v>20430.64</c:v>
                </c:pt>
                <c:pt idx="29">
                  <c:v>18291.919999999998</c:v>
                </c:pt>
                <c:pt idx="30">
                  <c:v>22086.953000000001</c:v>
                </c:pt>
                <c:pt idx="31">
                  <c:v>24079.79</c:v>
                </c:pt>
                <c:pt idx="32">
                  <c:v>24358.78</c:v>
                </c:pt>
                <c:pt idx="33">
                  <c:v>25890.016</c:v>
                </c:pt>
                <c:pt idx="34">
                  <c:v>27811.366999999998</c:v>
                </c:pt>
                <c:pt idx="35">
                  <c:v>27105.078000000001</c:v>
                </c:pt>
                <c:pt idx="36">
                  <c:v>27608.248</c:v>
                </c:pt>
                <c:pt idx="37">
                  <c:v>29749.795999999998</c:v>
                </c:pt>
                <c:pt idx="38">
                  <c:v>31345.620999999999</c:v>
                </c:pt>
                <c:pt idx="39">
                  <c:v>31936.728999999999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840-4ACC-A5CE-90030B71A0DA}"/>
            </c:ext>
          </c:extLst>
        </c:ser>
        <c:ser>
          <c:idx val="4"/>
          <c:order val="4"/>
          <c:tx>
            <c:strRef>
              <c:f>' (Per Capita Income (USD)'!$A$6</c:f>
              <c:strCache>
                <c:ptCount val="1"/>
                <c:pt idx="0">
                  <c:v>Malawi</c:v>
                </c:pt>
              </c:strCache>
            </c:strRef>
          </c:tx>
          <c:spPr>
            <a:ln w="28575" cap="rnd">
              <a:solidFill>
                <a:schemeClr val="accent5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 (Per Capita Income (USD)'!$B$1:$BE$1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 (Per Capita Income (USD)'!$B$6:$BE$6</c:f>
              <c:numCache>
                <c:formatCode>General</c:formatCode>
                <c:ptCount val="40"/>
                <c:pt idx="0">
                  <c:v>326.983</c:v>
                </c:pt>
                <c:pt idx="1">
                  <c:v>318.03199999999998</c:v>
                </c:pt>
                <c:pt idx="2">
                  <c:v>295.58199999999999</c:v>
                </c:pt>
                <c:pt idx="3">
                  <c:v>298.05200000000002</c:v>
                </c:pt>
                <c:pt idx="4">
                  <c:v>284.32400000000001</c:v>
                </c:pt>
                <c:pt idx="5">
                  <c:v>254.768</c:v>
                </c:pt>
                <c:pt idx="6">
                  <c:v>251.755</c:v>
                </c:pt>
                <c:pt idx="7">
                  <c:v>232.78299999999999</c:v>
                </c:pt>
                <c:pt idx="8">
                  <c:v>251.93</c:v>
                </c:pt>
                <c:pt idx="9">
                  <c:v>272.95999999999998</c:v>
                </c:pt>
                <c:pt idx="10">
                  <c:v>298.71600000000001</c:v>
                </c:pt>
                <c:pt idx="11">
                  <c:v>371.86900000000003</c:v>
                </c:pt>
                <c:pt idx="12">
                  <c:v>300.04899999999998</c:v>
                </c:pt>
                <c:pt idx="13">
                  <c:v>343.226</c:v>
                </c:pt>
                <c:pt idx="14">
                  <c:v>197.54599999999999</c:v>
                </c:pt>
                <c:pt idx="15">
                  <c:v>227.197</c:v>
                </c:pt>
                <c:pt idx="16">
                  <c:v>363.68200000000002</c:v>
                </c:pt>
                <c:pt idx="17">
                  <c:v>414.35899999999998</c:v>
                </c:pt>
                <c:pt idx="18">
                  <c:v>264.97000000000003</c:v>
                </c:pt>
                <c:pt idx="19">
                  <c:v>261.55700000000002</c:v>
                </c:pt>
                <c:pt idx="20">
                  <c:v>250.46199999999999</c:v>
                </c:pt>
                <c:pt idx="21">
                  <c:v>240.39599999999999</c:v>
                </c:pt>
                <c:pt idx="22">
                  <c:v>272.82400000000001</c:v>
                </c:pt>
                <c:pt idx="23">
                  <c:v>245.14400000000001</c:v>
                </c:pt>
                <c:pt idx="24">
                  <c:v>259.72699999999998</c:v>
                </c:pt>
                <c:pt idx="25">
                  <c:v>267.78500000000003</c:v>
                </c:pt>
                <c:pt idx="26">
                  <c:v>284.72899999999998</c:v>
                </c:pt>
                <c:pt idx="27">
                  <c:v>306.89999999999998</c:v>
                </c:pt>
                <c:pt idx="28">
                  <c:v>358.416</c:v>
                </c:pt>
                <c:pt idx="29">
                  <c:v>405.62</c:v>
                </c:pt>
                <c:pt idx="30">
                  <c:v>442.76499999999999</c:v>
                </c:pt>
                <c:pt idx="31">
                  <c:v>493.84300000000002</c:v>
                </c:pt>
                <c:pt idx="32">
                  <c:v>359.58800000000002</c:v>
                </c:pt>
                <c:pt idx="33">
                  <c:v>317.471</c:v>
                </c:pt>
                <c:pt idx="34">
                  <c:v>343.97899999999998</c:v>
                </c:pt>
                <c:pt idx="35">
                  <c:v>353.50700000000001</c:v>
                </c:pt>
                <c:pt idx="36">
                  <c:v>294.755</c:v>
                </c:pt>
                <c:pt idx="37">
                  <c:v>324.81299999999999</c:v>
                </c:pt>
                <c:pt idx="38">
                  <c:v>351.14</c:v>
                </c:pt>
                <c:pt idx="39">
                  <c:v>366.53199999999998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5840-4ACC-A5CE-90030B71A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0030008"/>
        <c:axId val="310030400"/>
      </c:lineChart>
      <c:catAx>
        <c:axId val="310030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030400"/>
        <c:crosses val="autoZero"/>
        <c:auto val="1"/>
        <c:lblAlgn val="ctr"/>
        <c:lblOffset val="100"/>
        <c:noMultiLvlLbl val="0"/>
      </c:catAx>
      <c:valAx>
        <c:axId val="310030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030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1929058146421"/>
          <c:y val="0.10872375263271618"/>
          <c:w val="0.78732231540876352"/>
          <c:h val="0.5006322143572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Structure!$B$1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Structure!$A$2:$A$15</c:f>
              <c:strCache>
                <c:ptCount val="14"/>
                <c:pt idx="0">
                  <c:v>Agriculture</c:v>
                </c:pt>
                <c:pt idx="1">
                  <c:v>Wholesale &amp; retail</c:v>
                </c:pt>
                <c:pt idx="2">
                  <c:v>Services</c:v>
                </c:pt>
                <c:pt idx="3">
                  <c:v>Manufacturing</c:v>
                </c:pt>
                <c:pt idx="4">
                  <c:v>Real estate</c:v>
                </c:pt>
                <c:pt idx="5">
                  <c:v>Financial and insurance </c:v>
                </c:pt>
                <c:pt idx="6">
                  <c:v>Information and com.</c:v>
                </c:pt>
                <c:pt idx="7">
                  <c:v>Education</c:v>
                </c:pt>
                <c:pt idx="8">
                  <c:v>Construction</c:v>
                </c:pt>
                <c:pt idx="9">
                  <c:v>Human health &amp; social work</c:v>
                </c:pt>
                <c:pt idx="10">
                  <c:v>Transportation and storage</c:v>
                </c:pt>
                <c:pt idx="11">
                  <c:v>Public admin &amp; defence</c:v>
                </c:pt>
                <c:pt idx="12">
                  <c:v>Utilities</c:v>
                </c:pt>
                <c:pt idx="13">
                  <c:v>Mining and quarrying</c:v>
                </c:pt>
              </c:strCache>
            </c:strRef>
          </c:cat>
          <c:val>
            <c:numRef>
              <c:f>Structure!$B$2:$B$15</c:f>
              <c:numCache>
                <c:formatCode>_ * #,##0.0_ ;_ * \-#,##0.0_ ;_ * "-"??_ ;_ @_ </c:formatCode>
                <c:ptCount val="14"/>
                <c:pt idx="0">
                  <c:v>27.325853374828462</c:v>
                </c:pt>
                <c:pt idx="1">
                  <c:v>15.94354803502284</c:v>
                </c:pt>
                <c:pt idx="2">
                  <c:v>9.4</c:v>
                </c:pt>
                <c:pt idx="3">
                  <c:v>9.0902430960485336</c:v>
                </c:pt>
                <c:pt idx="4">
                  <c:v>7.6719979494293336</c:v>
                </c:pt>
                <c:pt idx="5">
                  <c:v>5.4196966074531083</c:v>
                </c:pt>
                <c:pt idx="6">
                  <c:v>4.6069381189530088</c:v>
                </c:pt>
                <c:pt idx="7">
                  <c:v>2.8556617423517561</c:v>
                </c:pt>
                <c:pt idx="8">
                  <c:v>2.8235691225620538</c:v>
                </c:pt>
                <c:pt idx="9">
                  <c:v>2.7937672052908251</c:v>
                </c:pt>
                <c:pt idx="10">
                  <c:v>2.7717234973364135</c:v>
                </c:pt>
                <c:pt idx="11">
                  <c:v>2.1443385934615917</c:v>
                </c:pt>
                <c:pt idx="12">
                  <c:v>1.1959810244451241</c:v>
                </c:pt>
                <c:pt idx="13">
                  <c:v>0.84495641453010717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42-4A36-A69D-41457829C4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1"/>
        <c:overlap val="-27"/>
        <c:axId val="310017856"/>
        <c:axId val="310007272"/>
      </c:barChart>
      <c:catAx>
        <c:axId val="31001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007272"/>
        <c:crosses val="autoZero"/>
        <c:auto val="1"/>
        <c:lblAlgn val="ctr"/>
        <c:lblOffset val="100"/>
        <c:noMultiLvlLbl val="0"/>
      </c:catAx>
      <c:valAx>
        <c:axId val="310007272"/>
        <c:scaling>
          <c:orientation val="minMax"/>
        </c:scaling>
        <c:delete val="0"/>
        <c:axPos val="l"/>
        <c:numFmt formatCode="_ * #,##0.0_ ;_ * \-#,##0.0_ ;_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0017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0.10212</cdr:x>
      <cdr:y>0.07538</cdr:y>
    </cdr:from>
    <cdr:to>
      <cdr:x>0.17683</cdr:x>
      <cdr:y>0.12645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22640" y="311728"/>
          <a:ext cx="748145" cy="2112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0.0952</cdr:x>
      <cdr:y>0.07538</cdr:y>
    </cdr:from>
    <cdr:to>
      <cdr:x>0.19896</cdr:x>
      <cdr:y>0.15742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53367" y="311728"/>
          <a:ext cx="1039091" cy="339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0.08326</cdr:x>
      <cdr:y>0.1712</cdr:y>
    </cdr:from>
    <cdr:to>
      <cdr:x>0.22195</cdr:x>
      <cdr:y>0.24374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33820" y="888560"/>
          <a:ext cx="1388841" cy="3764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6.6%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0.28474</cdr:x>
      <cdr:y>0.19598</cdr:y>
    </cdr:from>
    <cdr:to>
      <cdr:x>0.35806</cdr:x>
      <cdr:y>0.26968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851440" y="810492"/>
          <a:ext cx="734291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4.0%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0.46472</cdr:x>
      <cdr:y>0.20938</cdr:y>
    </cdr:from>
    <cdr:to>
      <cdr:x>0.53528</cdr:x>
      <cdr:y>0.29648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653829" y="865909"/>
          <a:ext cx="706582" cy="3602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2.1%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0.64444</cdr:x>
      <cdr:y>0.21273</cdr:y>
    </cdr:from>
    <cdr:to>
      <cdr:x>0.7316</cdr:x>
      <cdr:y>0.27973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453621" y="879765"/>
          <a:ext cx="872837" cy="2770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3.1%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0.93063</cdr:x>
      <cdr:y>0.22613</cdr:y>
    </cdr:from>
    <cdr:to>
      <cdr:x>1</cdr:x>
      <cdr:y>0.31744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9319533" y="935183"/>
          <a:ext cx="694707" cy="3776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5.5%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0.81323</cdr:x>
      <cdr:y>0.21608</cdr:y>
    </cdr:from>
    <cdr:to>
      <cdr:x>0.89347</cdr:x>
      <cdr:y>0.29648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8143875" y="893619"/>
          <a:ext cx="803564" cy="332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rPr>
            <a:t>5.8%</a:t>
          </a:r>
          <a:endParaRPr lang="en-US" sz="1800" b="1" dirty="0">
            <a:solidFill>
              <a:schemeClr val="tx1">
                <a:lumMod val="95000"/>
                <a:lumOff val="5000"/>
              </a:schemeClr>
            </a:solidFill>
            <a:latin typeface="+mj-lt"/>
          </a:endParaRPr>
        </a:p>
      </cdr:txBody>
    </cdr:sp>
  </cdr:relSizeAnchor>
  <cdr:relSizeAnchor xmlns:cdr="http://schemas.openxmlformats.org/drawingml/2006/chartDrawing">
    <cdr:from>
      <cdr:x>0.03799</cdr:x>
      <cdr:y>0.27961</cdr:y>
    </cdr:from>
    <cdr:to>
      <cdr:x>0.20864</cdr:x>
      <cdr:y>0.39197</cdr:y>
    </cdr:to>
    <cdr:cxnSp macro="">
      <cdr:nvCxnSpPr>
        <cdr:cNvPr id="11" name="Straight Connector 10"/>
        <cdr:cNvCxnSpPr/>
      </cdr:nvCxnSpPr>
      <cdr:spPr>
        <a:xfrm xmlns:a="http://schemas.openxmlformats.org/drawingml/2006/main">
          <a:off x="380487" y="1451202"/>
          <a:ext cx="1708930" cy="583221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0000FF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0.91946</cdr:y>
    </cdr:from>
    <cdr:to>
      <cdr:x>0.56631</cdr:x>
      <cdr:y>1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5007120" y="3802488"/>
          <a:ext cx="664012" cy="3330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0.4753</cdr:x>
      <cdr:y>0.85442</cdr:y>
    </cdr:from>
    <cdr:to>
      <cdr:x>0.61235</cdr:x>
      <cdr:y>1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4759768" y="4434583"/>
          <a:ext cx="1372452" cy="755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Severe Drought</a:t>
          </a:r>
        </a:p>
        <a:p xmlns:a="http://schemas.openxmlformats.org/drawingml/2006/main">
          <a:r>
            <a:rPr lang="en-US" sz="1200" b="1" dirty="0" smtClean="0"/>
            <a:t>-7.3% 1992</a:t>
          </a:r>
        </a:p>
        <a:p xmlns:a="http://schemas.openxmlformats.org/drawingml/2006/main">
          <a:r>
            <a:rPr lang="en-US" sz="1200" b="1" dirty="0" smtClean="0"/>
            <a:t>-10.2 1994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0.64764</cdr:x>
      <cdr:y>0.89398</cdr:y>
    </cdr:from>
    <cdr:to>
      <cdr:x>0.78818</cdr:x>
      <cdr:y>1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6485622" y="4639922"/>
          <a:ext cx="1407366" cy="5502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Severe</a:t>
          </a:r>
          <a:r>
            <a:rPr lang="en-US" sz="1100" b="1" dirty="0" smtClean="0"/>
            <a:t> </a:t>
          </a:r>
          <a:r>
            <a:rPr lang="en-US" sz="1200" b="1" dirty="0" smtClean="0"/>
            <a:t>Drought</a:t>
          </a:r>
        </a:p>
        <a:p xmlns:a="http://schemas.openxmlformats.org/drawingml/2006/main">
          <a:r>
            <a:rPr lang="en-US" sz="1200" b="1" dirty="0" smtClean="0"/>
            <a:t>-5.0%, 2001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0.90228</cdr:x>
      <cdr:y>0.90996</cdr:y>
    </cdr:from>
    <cdr:to>
      <cdr:x>0.95986</cdr:x>
      <cdr:y>1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9035602" y="3979448"/>
          <a:ext cx="576627" cy="393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0.87027</cdr:x>
      <cdr:y>0.84458</cdr:y>
    </cdr:from>
    <cdr:to>
      <cdr:x>0.98987</cdr:x>
      <cdr:y>0.94471</cdr:y>
    </cdr:to>
    <cdr:sp macro="" textlink="">
      <cdr:nvSpPr>
        <cdr:cNvPr id="24" name="TextBox 23"/>
        <cdr:cNvSpPr txBox="1"/>
      </cdr:nvSpPr>
      <cdr:spPr>
        <a:xfrm xmlns:a="http://schemas.openxmlformats.org/drawingml/2006/main">
          <a:off x="8715093" y="4383532"/>
          <a:ext cx="1197703" cy="519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/>
            <a:t>Floods then drought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0.0712</cdr:x>
      <cdr:y>0.72933</cdr:y>
    </cdr:from>
    <cdr:to>
      <cdr:x>0.17001</cdr:x>
      <cdr:y>0.87908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712972" y="3785380"/>
          <a:ext cx="989528" cy="7772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Drought -1.9%, 1968 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0.08509</cdr:x>
      <cdr:y>0.47236</cdr:y>
    </cdr:from>
    <cdr:to>
      <cdr:x>0.20471</cdr:x>
      <cdr:y>0.69938</cdr:y>
    </cdr:to>
    <cdr:sp macro="" textlink="">
      <cdr:nvSpPr>
        <cdr:cNvPr id="20" name="Oval 19"/>
        <cdr:cNvSpPr/>
      </cdr:nvSpPr>
      <cdr:spPr>
        <a:xfrm xmlns:a="http://schemas.openxmlformats.org/drawingml/2006/main">
          <a:off x="852108" y="2451612"/>
          <a:ext cx="1197864" cy="117829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0.04889</cdr:x>
      <cdr:y>0.46357</cdr:y>
    </cdr:from>
    <cdr:to>
      <cdr:x>0.12617</cdr:x>
      <cdr:y>0.72608</cdr:y>
    </cdr:to>
    <cdr:sp macro="" textlink="">
      <cdr:nvSpPr>
        <cdr:cNvPr id="25" name="Oval Callout 24"/>
        <cdr:cNvSpPr/>
      </cdr:nvSpPr>
      <cdr:spPr>
        <a:xfrm xmlns:a="http://schemas.openxmlformats.org/drawingml/2006/main">
          <a:off x="489643" y="2255286"/>
          <a:ext cx="773900" cy="1277108"/>
        </a:xfrm>
        <a:prstGeom xmlns:a="http://schemas.openxmlformats.org/drawingml/2006/main" prst="wedgeEllipseCallou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0.27469</cdr:x>
      <cdr:y>0.47387</cdr:y>
    </cdr:from>
    <cdr:to>
      <cdr:x>0.43937</cdr:x>
      <cdr:y>0.74519</cdr:y>
    </cdr:to>
    <cdr:sp macro="" textlink="">
      <cdr:nvSpPr>
        <cdr:cNvPr id="26" name="Oval Callout 25"/>
        <cdr:cNvSpPr/>
      </cdr:nvSpPr>
      <cdr:spPr>
        <a:xfrm xmlns:a="http://schemas.openxmlformats.org/drawingml/2006/main">
          <a:off x="2750790" y="2305372"/>
          <a:ext cx="1649167" cy="1319968"/>
        </a:xfrm>
        <a:prstGeom xmlns:a="http://schemas.openxmlformats.org/drawingml/2006/main" prst="wedgeEllipseCallou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0.30515</cdr:x>
      <cdr:y>0.80156</cdr:y>
    </cdr:from>
    <cdr:to>
      <cdr:x>0.38276</cdr:x>
      <cdr:y>0.82094</cdr:y>
    </cdr:to>
    <cdr:sp macro="" textlink="">
      <cdr:nvSpPr>
        <cdr:cNvPr id="27" name="TextBox 26"/>
        <cdr:cNvSpPr txBox="1"/>
      </cdr:nvSpPr>
      <cdr:spPr>
        <a:xfrm xmlns:a="http://schemas.openxmlformats.org/drawingml/2006/main">
          <a:off x="3055812" y="4160262"/>
          <a:ext cx="777240" cy="1005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0.2878</cdr:x>
      <cdr:y>0.78042</cdr:y>
    </cdr:from>
    <cdr:to>
      <cdr:x>0.37787</cdr:x>
      <cdr:y>0.9465</cdr:y>
    </cdr:to>
    <cdr:sp macro="" textlink="">
      <cdr:nvSpPr>
        <cdr:cNvPr id="28" name="TextBox 27"/>
        <cdr:cNvSpPr txBox="1"/>
      </cdr:nvSpPr>
      <cdr:spPr>
        <a:xfrm xmlns:a="http://schemas.openxmlformats.org/drawingml/2006/main">
          <a:off x="2882076" y="4050533"/>
          <a:ext cx="901981" cy="861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Drought -5.3%, 1981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0.46832</cdr:x>
      <cdr:y>0.61679</cdr:y>
    </cdr:from>
    <cdr:to>
      <cdr:x>0.58519</cdr:x>
      <cdr:y>0.83878</cdr:y>
    </cdr:to>
    <cdr:sp macro="" textlink="">
      <cdr:nvSpPr>
        <cdr:cNvPr id="29" name="Oval Callout 28"/>
        <cdr:cNvSpPr/>
      </cdr:nvSpPr>
      <cdr:spPr>
        <a:xfrm xmlns:a="http://schemas.openxmlformats.org/drawingml/2006/main">
          <a:off x="4689886" y="3000668"/>
          <a:ext cx="1170364" cy="1079979"/>
        </a:xfrm>
        <a:prstGeom xmlns:a="http://schemas.openxmlformats.org/drawingml/2006/main" prst="wedgeEllipseCallou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0.61574</cdr:x>
      <cdr:y>0.59072</cdr:y>
    </cdr:from>
    <cdr:to>
      <cdr:x>0.68514</cdr:x>
      <cdr:y>0.85851</cdr:y>
    </cdr:to>
    <cdr:sp macro="" textlink="">
      <cdr:nvSpPr>
        <cdr:cNvPr id="30" name="Oval Callout 29"/>
        <cdr:cNvSpPr/>
      </cdr:nvSpPr>
      <cdr:spPr>
        <a:xfrm xmlns:a="http://schemas.openxmlformats.org/drawingml/2006/main">
          <a:off x="6166174" y="2873842"/>
          <a:ext cx="694988" cy="1302795"/>
        </a:xfrm>
        <a:prstGeom xmlns:a="http://schemas.openxmlformats.org/drawingml/2006/main" prst="wedgeEllipseCallou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0.86988</cdr:x>
      <cdr:y>0.4069</cdr:y>
    </cdr:from>
    <cdr:to>
      <cdr:x>0.95491</cdr:x>
      <cdr:y>0.78379</cdr:y>
    </cdr:to>
    <cdr:sp macro="" textlink="">
      <cdr:nvSpPr>
        <cdr:cNvPr id="31" name="Oval Callout 30"/>
        <cdr:cNvSpPr/>
      </cdr:nvSpPr>
      <cdr:spPr>
        <a:xfrm xmlns:a="http://schemas.openxmlformats.org/drawingml/2006/main">
          <a:off x="8711149" y="1979549"/>
          <a:ext cx="851505" cy="1833562"/>
        </a:xfrm>
        <a:prstGeom xmlns:a="http://schemas.openxmlformats.org/drawingml/2006/main" prst="wedgeEllipseCallou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0.12709</cdr:x>
      <cdr:y>0</cdr:y>
    </cdr:from>
    <cdr:to>
      <cdr:x>0.22936</cdr:x>
      <cdr:y>0.09866</cdr:y>
    </cdr:to>
    <cdr:sp macro="" textlink="">
      <cdr:nvSpPr>
        <cdr:cNvPr id="32" name="Oval Callout 31"/>
        <cdr:cNvSpPr/>
      </cdr:nvSpPr>
      <cdr:spPr>
        <a:xfrm xmlns:a="http://schemas.openxmlformats.org/drawingml/2006/main">
          <a:off x="1272732" y="-1262130"/>
          <a:ext cx="1024128" cy="512064"/>
        </a:xfrm>
        <a:prstGeom xmlns:a="http://schemas.openxmlformats.org/drawingml/2006/main" prst="wedgeEllipseCallou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0.14901</cdr:x>
      <cdr:y>0</cdr:y>
    </cdr:from>
    <cdr:to>
      <cdr:x>0.22819</cdr:x>
      <cdr:y>0.09685</cdr:y>
    </cdr:to>
    <cdr:sp macro="" textlink="">
      <cdr:nvSpPr>
        <cdr:cNvPr id="34" name="TextBox 33"/>
        <cdr:cNvSpPr txBox="1"/>
      </cdr:nvSpPr>
      <cdr:spPr>
        <a:xfrm xmlns:a="http://schemas.openxmlformats.org/drawingml/2006/main">
          <a:off x="1492187" y="0"/>
          <a:ext cx="792961" cy="5026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solidFill>
                <a:schemeClr val="tx1"/>
              </a:solidFill>
            </a:rPr>
            <a:t>16.2% 1971</a:t>
          </a:r>
          <a:endParaRPr lang="en-US" sz="11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0.02665</cdr:x>
      <cdr:y>0.01581</cdr:y>
    </cdr:from>
    <cdr:to>
      <cdr:x>0.10792</cdr:x>
      <cdr:y>0.14794</cdr:y>
    </cdr:to>
    <cdr:sp macro="" textlink="">
      <cdr:nvSpPr>
        <cdr:cNvPr id="35" name="Oval Callout 34"/>
        <cdr:cNvSpPr/>
      </cdr:nvSpPr>
      <cdr:spPr>
        <a:xfrm xmlns:a="http://schemas.openxmlformats.org/drawingml/2006/main">
          <a:off x="266892" y="82038"/>
          <a:ext cx="813816" cy="685800"/>
        </a:xfrm>
        <a:prstGeom xmlns:a="http://schemas.openxmlformats.org/drawingml/2006/main" prst="wedgeEllipseCallou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0.0443</cdr:x>
      <cdr:y>0.0528</cdr:y>
    </cdr:from>
    <cdr:to>
      <cdr:x>0.12192</cdr:x>
      <cdr:y>0.14089</cdr:y>
    </cdr:to>
    <cdr:sp macro="" textlink="">
      <cdr:nvSpPr>
        <cdr:cNvPr id="36" name="TextBox 35"/>
        <cdr:cNvSpPr txBox="1"/>
      </cdr:nvSpPr>
      <cdr:spPr>
        <a:xfrm xmlns:a="http://schemas.openxmlformats.org/drawingml/2006/main">
          <a:off x="443676" y="274062"/>
          <a:ext cx="77724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/>
            <a:t>13.6% 1965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0.52676</cdr:x>
      <cdr:y>0.01108</cdr:y>
    </cdr:from>
    <cdr:to>
      <cdr:x>0.64911</cdr:x>
      <cdr:y>0.12026</cdr:y>
    </cdr:to>
    <cdr:sp macro="" textlink="">
      <cdr:nvSpPr>
        <cdr:cNvPr id="37" name="Oval Callout 36"/>
        <cdr:cNvSpPr/>
      </cdr:nvSpPr>
      <cdr:spPr>
        <a:xfrm xmlns:a="http://schemas.openxmlformats.org/drawingml/2006/main">
          <a:off x="5275068" y="53902"/>
          <a:ext cx="1225243" cy="531159"/>
        </a:xfrm>
        <a:prstGeom xmlns:a="http://schemas.openxmlformats.org/drawingml/2006/main" prst="wedgeEllipseCallou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0.56617</cdr:x>
      <cdr:y>0</cdr:y>
    </cdr:from>
    <cdr:to>
      <cdr:x>0.64573</cdr:x>
      <cdr:y>0.12173</cdr:y>
    </cdr:to>
    <cdr:sp macro="" textlink="">
      <cdr:nvSpPr>
        <cdr:cNvPr id="38" name="TextBox 37"/>
        <cdr:cNvSpPr txBox="1"/>
      </cdr:nvSpPr>
      <cdr:spPr>
        <a:xfrm xmlns:a="http://schemas.openxmlformats.org/drawingml/2006/main">
          <a:off x="5669762" y="0"/>
          <a:ext cx="796733" cy="5922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/>
            <a:t>16.7% 1995</a:t>
          </a:r>
          <a:endParaRPr lang="en-US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BCABA-92D1-44FF-91F3-79691A6D7618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602E9-5B24-4552-9021-1DE1FBB75D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101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A4600-FB7A-4433-A0AA-6E06270981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51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7369-33D7-49E0-ADAD-39FB903EC9DF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C57-B4D0-4C3A-9D18-21CDA18E9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17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7369-33D7-49E0-ADAD-39FB903EC9DF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C57-B4D0-4C3A-9D18-21CDA18E9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20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7369-33D7-49E0-ADAD-39FB903EC9DF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C57-B4D0-4C3A-9D18-21CDA18E9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5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7369-33D7-49E0-ADAD-39FB903EC9DF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C57-B4D0-4C3A-9D18-21CDA18E9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49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7369-33D7-49E0-ADAD-39FB903EC9DF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C57-B4D0-4C3A-9D18-21CDA18E9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260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7369-33D7-49E0-ADAD-39FB903EC9DF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C57-B4D0-4C3A-9D18-21CDA18E9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1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7369-33D7-49E0-ADAD-39FB903EC9DF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C57-B4D0-4C3A-9D18-21CDA18E9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534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7369-33D7-49E0-ADAD-39FB903EC9DF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C57-B4D0-4C3A-9D18-21CDA18E9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930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7369-33D7-49E0-ADAD-39FB903EC9DF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C57-B4D0-4C3A-9D18-21CDA18E9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71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7369-33D7-49E0-ADAD-39FB903EC9DF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C57-B4D0-4C3A-9D18-21CDA18E9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19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7369-33D7-49E0-ADAD-39FB903EC9DF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88C57-B4D0-4C3A-9D18-21CDA18E9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74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E7369-33D7-49E0-ADAD-39FB903EC9DF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88C57-B4D0-4C3A-9D18-21CDA18E9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72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401652"/>
            <a:ext cx="9252247" cy="3734512"/>
          </a:xfrm>
        </p:spPr>
        <p:txBody>
          <a:bodyPr>
            <a:noAutofit/>
          </a:bodyPr>
          <a:lstStyle/>
          <a:p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Towards </a:t>
            </a:r>
            <a:r>
              <a:rPr lang="en-GB" sz="2400" b="1" dirty="0"/>
              <a:t>a common economic growth agenda: linking the </a:t>
            </a:r>
            <a:r>
              <a:rPr lang="en-GB" sz="2400" b="1" dirty="0" smtClean="0"/>
              <a:t>synergies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 </a:t>
            </a:r>
            <a:br>
              <a:rPr lang="en-US" sz="2400" b="1" dirty="0"/>
            </a:br>
            <a:r>
              <a:rPr lang="en-US" sz="2400" b="1" dirty="0"/>
              <a:t> </a:t>
            </a:r>
            <a:br>
              <a:rPr lang="en-US" sz="2400" b="1" dirty="0"/>
            </a:br>
            <a:r>
              <a:rPr lang="en-US" sz="2400" b="1" dirty="0"/>
              <a:t> </a:t>
            </a:r>
            <a:br>
              <a:rPr lang="en-US" sz="2400" b="1" dirty="0"/>
            </a:br>
            <a:r>
              <a:rPr lang="en-US" sz="2400" b="1" i="1" dirty="0">
                <a:solidFill>
                  <a:srgbClr val="0070C0"/>
                </a:solidFill>
              </a:rPr>
              <a:t>Presented at the 2019 Institute of Chartered Accountants in Malawi Annual Lake Conference, Mangochi, 19</a:t>
            </a:r>
            <a:r>
              <a:rPr lang="en-US" sz="2400" b="1" i="1" baseline="30000" dirty="0">
                <a:solidFill>
                  <a:srgbClr val="0070C0"/>
                </a:solidFill>
              </a:rPr>
              <a:t>th</a:t>
            </a:r>
            <a:r>
              <a:rPr lang="en-US" sz="2400" b="1" i="1" dirty="0">
                <a:solidFill>
                  <a:srgbClr val="0070C0"/>
                </a:solidFill>
              </a:rPr>
              <a:t> – </a:t>
            </a:r>
            <a:r>
              <a:rPr lang="en-US" sz="2400" b="1" i="1" dirty="0" smtClean="0">
                <a:solidFill>
                  <a:srgbClr val="0070C0"/>
                </a:solidFill>
              </a:rPr>
              <a:t>21</a:t>
            </a:r>
            <a:r>
              <a:rPr lang="en-US" sz="2400" b="1" i="1" baseline="30000" dirty="0" smtClean="0">
                <a:solidFill>
                  <a:srgbClr val="0070C0"/>
                </a:solidFill>
              </a:rPr>
              <a:t>st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>
                <a:solidFill>
                  <a:srgbClr val="0070C0"/>
                </a:solidFill>
              </a:rPr>
              <a:t>September </a:t>
            </a:r>
            <a:r>
              <a:rPr lang="en-US" sz="2400" b="1" i="1" dirty="0" smtClean="0">
                <a:solidFill>
                  <a:srgbClr val="0070C0"/>
                </a:solidFill>
              </a:rPr>
              <a:t>2019</a:t>
            </a:r>
            <a:endParaRPr lang="en-GB" sz="2400" b="1" i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00244"/>
            <a:ext cx="9144000" cy="1655762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b="1" dirty="0" smtClean="0"/>
              <a:t>Betchani H. M. Tchereni (PhD)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Executive Dean: School of Economic and Management Sciences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Malawi University of Business and Applied Sciences</a:t>
            </a:r>
            <a:endParaRPr lang="en-GB" dirty="0"/>
          </a:p>
        </p:txBody>
      </p:sp>
      <p:pic>
        <p:nvPicPr>
          <p:cNvPr id="4" name="Picture 3" descr="C:\Users\pc\Documents\UNIMA 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654" y="159608"/>
            <a:ext cx="1082040" cy="12725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772" y="233903"/>
            <a:ext cx="3085465" cy="561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2185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sector is the finance industry financing?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Is </a:t>
            </a:r>
            <a:r>
              <a:rPr lang="en-GB" dirty="0"/>
              <a:t>it that the finances are used the wrong way? One explanation is that banks are profiteering on consumption lending mainly from imported goods and services. 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977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Freedom to kill the economy….?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In countries where people are serious with economic growth, behaviours like the ones we saw the past few weeks can even be classified as treasonous, or murder…..</a:t>
            </a:r>
          </a:p>
          <a:p>
            <a:r>
              <a:rPr lang="en-GB" dirty="0" smtClean="0"/>
              <a:t>When there is no growth today, may be no job to someone in grade 1 in primary school now…, myopic actions behind the so called rule of law must not be tolerated….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226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303" y="303141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Thank you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751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whys of Economic Growth…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Reducing unemployment</a:t>
            </a:r>
          </a:p>
          <a:p>
            <a:r>
              <a:rPr lang="en-GB" dirty="0" smtClean="0"/>
              <a:t>Broadening the tax base</a:t>
            </a:r>
          </a:p>
          <a:p>
            <a:r>
              <a:rPr lang="en-GB" dirty="0" smtClean="0"/>
              <a:t>Improving the debt to GDP ratio</a:t>
            </a:r>
          </a:p>
          <a:p>
            <a:r>
              <a:rPr lang="en-GB" dirty="0" smtClean="0"/>
              <a:t>Ultimately improving living </a:t>
            </a:r>
            <a:r>
              <a:rPr lang="en-GB" dirty="0" err="1" smtClean="0"/>
              <a:t>standars</a:t>
            </a:r>
            <a:r>
              <a:rPr lang="en-GB" dirty="0" smtClean="0"/>
              <a:t> by reducing poverty levels</a:t>
            </a:r>
          </a:p>
          <a:p>
            <a:r>
              <a:rPr lang="en-GB" dirty="0" smtClean="0"/>
              <a:t>Social ills such as teenage pregnancies, divorce rates (problem??), suicides </a:t>
            </a:r>
            <a:r>
              <a:rPr lang="en-GB" dirty="0" err="1" smtClean="0"/>
              <a:t>etc</a:t>
            </a:r>
            <a:r>
              <a:rPr lang="en-GB" dirty="0" smtClean="0"/>
              <a:t> also tend to be lower in higher income environments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49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Approaches…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Classicals</a:t>
            </a:r>
            <a:endParaRPr lang="en-GB" dirty="0" smtClean="0"/>
          </a:p>
          <a:p>
            <a:r>
              <a:rPr lang="en-GB" dirty="0" smtClean="0"/>
              <a:t>Keynesians</a:t>
            </a:r>
          </a:p>
          <a:p>
            <a:r>
              <a:rPr lang="en-GB" dirty="0" smtClean="0"/>
              <a:t>Monetarists </a:t>
            </a:r>
          </a:p>
          <a:p>
            <a:r>
              <a:rPr lang="en-GB" dirty="0" err="1" smtClean="0"/>
              <a:t>Structuralists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25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Rostow’s</a:t>
            </a:r>
            <a:r>
              <a:rPr lang="en-GB" dirty="0" smtClean="0"/>
              <a:t> thoughts…</a:t>
            </a:r>
            <a:endParaRPr lang="en-GB" dirty="0"/>
          </a:p>
        </p:txBody>
      </p:sp>
      <p:pic>
        <p:nvPicPr>
          <p:cNvPr id="4" name="Content Placeholder 3" descr="Related imag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136" y="1825625"/>
            <a:ext cx="5795727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071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Trend wise…, growth has generally been on a downward trend…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…, and the next slide Programme Director is coming directly from the Reserve Bank governor…., I am grateful to this analysis more so that it is coming from the central bank itself….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44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125" y="77599"/>
            <a:ext cx="10706508" cy="605447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G</a:t>
            </a:r>
            <a:r>
              <a:rPr lang="en-US" sz="3200" dirty="0" smtClean="0"/>
              <a:t>rowth highly volatile with 7 years of Recessions and 3 years of peaks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1800" b="1" dirty="0" smtClean="0">
                <a:solidFill>
                  <a:srgbClr val="FF0000"/>
                </a:solidFill>
              </a:rPr>
              <a:t>All recessions explained by weather and peaks by rebounds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C9475BD4-8520-4365-806E-D4A7B657DCE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1592610" y="797682"/>
          <a:ext cx="10014240" cy="4864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3820544" y="2418699"/>
            <a:ext cx="1445266" cy="717066"/>
          </a:xfrm>
          <a:prstGeom prst="line">
            <a:avLst/>
          </a:prstGeom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414585" y="2998177"/>
            <a:ext cx="1453093" cy="54791"/>
          </a:xfrm>
          <a:prstGeom prst="line">
            <a:avLst/>
          </a:prstGeom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67678" y="1685681"/>
            <a:ext cx="1443789" cy="1434132"/>
          </a:xfrm>
          <a:prstGeom prst="line">
            <a:avLst/>
          </a:prstGeom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818685" y="2576146"/>
            <a:ext cx="2409603" cy="310708"/>
          </a:xfrm>
          <a:prstGeom prst="line">
            <a:avLst/>
          </a:prstGeom>
          <a:ln w="381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443835" y="5655773"/>
            <a:ext cx="103117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FF"/>
                </a:solidFill>
              </a:rPr>
              <a:t>Less volatility since 2004 and the period is </a:t>
            </a:r>
            <a:r>
              <a:rPr lang="en-US" sz="1400" dirty="0" smtClean="0">
                <a:solidFill>
                  <a:srgbClr val="0000FF"/>
                </a:solidFill>
              </a:rPr>
              <a:t>associated </a:t>
            </a:r>
            <a:r>
              <a:rPr lang="en-US" sz="1400" dirty="0">
                <a:solidFill>
                  <a:srgbClr val="0000FF"/>
                </a:solidFill>
              </a:rPr>
              <a:t>with good market based macroeconomic </a:t>
            </a:r>
            <a:r>
              <a:rPr lang="en-US" sz="1400" dirty="0" smtClean="0">
                <a:solidFill>
                  <a:srgbClr val="0000FF"/>
                </a:solidFill>
              </a:rPr>
              <a:t>stability and sustainable debt thresholds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FF"/>
                </a:solidFill>
              </a:rPr>
              <a:t>Throughout 55 </a:t>
            </a:r>
            <a:r>
              <a:rPr lang="en-US" sz="1400" dirty="0" err="1" smtClean="0">
                <a:solidFill>
                  <a:srgbClr val="0000FF"/>
                </a:solidFill>
              </a:rPr>
              <a:t>yrs</a:t>
            </a:r>
            <a:r>
              <a:rPr lang="en-US" sz="1400" dirty="0" smtClean="0">
                <a:solidFill>
                  <a:srgbClr val="0000FF"/>
                </a:solidFill>
              </a:rPr>
              <a:t> of independence, output has generally been trending downward sloping dragged down by weather as intensity and frequency is weighing heavily on the economy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FF"/>
                </a:solidFill>
              </a:rPr>
              <a:t>There is need for a renewed norm-upward trending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06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7193" y="337526"/>
            <a:ext cx="9875520" cy="676628"/>
          </a:xfrm>
        </p:spPr>
        <p:txBody>
          <a:bodyPr>
            <a:noAutofit/>
          </a:bodyPr>
          <a:lstStyle/>
          <a:p>
            <a:r>
              <a:rPr lang="en-US" sz="3200" dirty="0" smtClean="0"/>
              <a:t>Malawi’s per capita income has stagnated compared to other countries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475BD4-8520-4365-806E-D4A7B657DCE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23346" y="5270268"/>
            <a:ext cx="9261687" cy="1511532"/>
          </a:xfrm>
          <a:prstGeom prst="rect">
            <a:avLst/>
          </a:prstGeom>
        </p:spPr>
        <p:txBody>
          <a:bodyPr anchor="b">
            <a:normAutofit fontScale="60000" lnSpcReduction="2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9pPr>
            <a:extLst/>
          </a:lstStyle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400" dirty="0" smtClean="0"/>
              <a:t>In 1964, a South Korean was 5 times richer than a Malawian!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400" dirty="0" smtClean="0"/>
              <a:t>In 2018, a South Korean is 60 times richer than a Malawian!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400" dirty="0" smtClean="0"/>
              <a:t>In 1964, an American was 82 times richer than a Malawian while in 2018 he is 121 times richer!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1762298" y="1014154"/>
          <a:ext cx="5091892" cy="4239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7115695" y="1014155"/>
          <a:ext cx="4674138" cy="4210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685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1326A2-E9C3-4E76-9892-14183A82B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7" y="274638"/>
            <a:ext cx="9999133" cy="872655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Structure of the </a:t>
            </a:r>
            <a:r>
              <a:rPr lang="en-GB" sz="4000" dirty="0" smtClean="0"/>
              <a:t>economy: Agriculture drives growth</a:t>
            </a:r>
            <a:endParaRPr lang="en-GB" sz="4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25AC2B0E-99D1-4B69-ACE3-B75EB81089E5}"/>
              </a:ext>
            </a:extLst>
          </p:cNvPr>
          <p:cNvSpPr txBox="1">
            <a:spLocks/>
          </p:cNvSpPr>
          <p:nvPr/>
        </p:nvSpPr>
        <p:spPr bwMode="auto">
          <a:xfrm>
            <a:off x="8107511" y="1147293"/>
            <a:ext cx="4084489" cy="5634507"/>
          </a:xfrm>
          <a:prstGeom prst="rect">
            <a:avLst/>
          </a:prstGeom>
          <a:ln/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2400" b="1" dirty="0" smtClean="0"/>
              <a:t>Implications</a:t>
            </a:r>
          </a:p>
          <a:p>
            <a:pPr lvl="1"/>
            <a:r>
              <a:rPr lang="en-GB" sz="2400" dirty="0" smtClean="0"/>
              <a:t>Volatility in GDP growth due to vulnerable to adverse weather</a:t>
            </a:r>
          </a:p>
          <a:p>
            <a:pPr lvl="1"/>
            <a:r>
              <a:rPr lang="en-GB" sz="2400" dirty="0" smtClean="0"/>
              <a:t>Large Wholesale and retail contributing to pressure on the exchange rate</a:t>
            </a:r>
          </a:p>
          <a:p>
            <a:pPr lvl="1"/>
            <a:r>
              <a:rPr lang="en-GB" sz="2400" dirty="0" smtClean="0"/>
              <a:t>Manufacturing is distant third</a:t>
            </a:r>
          </a:p>
          <a:p>
            <a:pPr lvl="1"/>
            <a:r>
              <a:rPr lang="en-GB" sz="2000" dirty="0" smtClean="0">
                <a:solidFill>
                  <a:srgbClr val="00B050"/>
                </a:solidFill>
              </a:rPr>
              <a:t>Services: </a:t>
            </a:r>
            <a:r>
              <a:rPr lang="en-GB" sz="2000" dirty="0" smtClean="0">
                <a:solidFill>
                  <a:srgbClr val="0000FF"/>
                </a:solidFill>
              </a:rPr>
              <a:t>Tourism, entertainment, administrative, accommodation and food services</a:t>
            </a:r>
          </a:p>
          <a:p>
            <a:pPr marL="403225" lvl="1" indent="0">
              <a:buNone/>
            </a:pPr>
            <a:endParaRPr lang="en-GB" sz="1600" dirty="0" smtClean="0"/>
          </a:p>
          <a:p>
            <a:pPr lvl="1"/>
            <a:endParaRPr lang="en-GB" sz="1600" dirty="0" smtClean="0"/>
          </a:p>
          <a:p>
            <a:pPr lvl="1"/>
            <a:endParaRPr lang="en-GB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D1E50-F53E-41A7-A0DD-C4FE889D599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1499616" y="1447799"/>
          <a:ext cx="6419088" cy="5334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79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Agriculture being the main contributor….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Carefully used…….</a:t>
            </a:r>
            <a:endParaRPr lang="en-GB" dirty="0"/>
          </a:p>
          <a:p>
            <a:endParaRPr lang="en-GB" dirty="0" smtClean="0"/>
          </a:p>
          <a:p>
            <a:pPr algn="ctr"/>
            <a:r>
              <a:rPr lang="en-GB" sz="4400" dirty="0" smtClean="0"/>
              <a:t>Old adage defining madness…., may be it can be applied collectively here….?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741721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482</Words>
  <Application>Microsoft Office PowerPoint</Application>
  <PresentationFormat>Widescreen</PresentationFormat>
  <Paragraphs>71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Verdana</vt:lpstr>
      <vt:lpstr>Wingdings</vt:lpstr>
      <vt:lpstr>Wingdings 2</vt:lpstr>
      <vt:lpstr>Office Theme</vt:lpstr>
      <vt:lpstr>             Towards a common economic growth agenda: linking the synergies       Presented at the 2019 Institute of Chartered Accountants in Malawi Annual Lake Conference, Mangochi, 19th – 21st September 2019</vt:lpstr>
      <vt:lpstr>The whys of Economic Growth…</vt:lpstr>
      <vt:lpstr>Approaches…</vt:lpstr>
      <vt:lpstr>Rostow’s thoughts…</vt:lpstr>
      <vt:lpstr>Trend wise…, growth has generally been on a downward trend…</vt:lpstr>
      <vt:lpstr>Growth highly volatile with 7 years of Recessions and 3 years of peaks All recessions explained by weather and peaks by rebounds</vt:lpstr>
      <vt:lpstr>Malawi’s per capita income has stagnated compared to other countries</vt:lpstr>
      <vt:lpstr>Structure of the economy: Agriculture drives growth</vt:lpstr>
      <vt:lpstr>Agriculture being the main contributor….</vt:lpstr>
      <vt:lpstr>Which sector is the finance industry financing?</vt:lpstr>
      <vt:lpstr>Freedom to kill the economy….?</vt:lpstr>
      <vt:lpstr>Thank you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Towards a common economic growth agenda: linking the synergies    Public Lecture      Presented at the 2019 Institute of Chartered Accountants in Malawi Annual Lake Conference, Mangochi, 19th – 21st September 2019</dc:title>
  <dc:creator>Prof. Betchani H. M. Tchereni</dc:creator>
  <cp:lastModifiedBy>Prof. Betchani H. M. Tchereni</cp:lastModifiedBy>
  <cp:revision>8</cp:revision>
  <dcterms:created xsi:type="dcterms:W3CDTF">2019-09-19T22:06:10Z</dcterms:created>
  <dcterms:modified xsi:type="dcterms:W3CDTF">2019-09-20T06:43:22Z</dcterms:modified>
</cp:coreProperties>
</file>