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4" r:id="rId2"/>
    <p:sldId id="285" r:id="rId3"/>
    <p:sldId id="312" r:id="rId4"/>
    <p:sldId id="258" r:id="rId5"/>
    <p:sldId id="286" r:id="rId6"/>
    <p:sldId id="260" r:id="rId7"/>
    <p:sldId id="261" r:id="rId8"/>
    <p:sldId id="306" r:id="rId9"/>
    <p:sldId id="307" r:id="rId10"/>
    <p:sldId id="308" r:id="rId11"/>
    <p:sldId id="309" r:id="rId12"/>
    <p:sldId id="310" r:id="rId13"/>
    <p:sldId id="316" r:id="rId14"/>
    <p:sldId id="287" r:id="rId15"/>
    <p:sldId id="288" r:id="rId16"/>
    <p:sldId id="264" r:id="rId17"/>
    <p:sldId id="313" r:id="rId18"/>
    <p:sldId id="289" r:id="rId19"/>
    <p:sldId id="266" r:id="rId20"/>
    <p:sldId id="267" r:id="rId21"/>
    <p:sldId id="268"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5" r:id="rId35"/>
    <p:sldId id="302" r:id="rId36"/>
    <p:sldId id="314" r:id="rId37"/>
    <p:sldId id="30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PMRC%20Seminar\Africa%20MVA.xl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ocuments\National%20Planning%20Commission\partners\State%20House\Induction%20of%20ministers\rough%20notes%20-%20ministers%20induc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ocuments\National%20Planning%20Commission\partners\State%20House\Induction%20of%20ministers\rough%20notes%20-%20ministers%20induc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800" b="1" i="0" u="none" strike="noStrike" baseline="0" dirty="0">
                <a:effectLst/>
              </a:rPr>
              <a:t>MVA Share in GDP</a:t>
            </a:r>
            <a:endParaRPr lang="en-GB" dirty="0"/>
          </a:p>
        </c:rich>
      </c:tx>
      <c:layout/>
      <c:overlay val="1"/>
    </c:title>
    <c:autoTitleDeleted val="0"/>
    <c:plotArea>
      <c:layout>
        <c:manualLayout>
          <c:layoutTarget val="inner"/>
          <c:xMode val="edge"/>
          <c:yMode val="edge"/>
          <c:x val="9.6691641673996687E-2"/>
          <c:y val="0.13623250231046691"/>
          <c:w val="0.78906677908111122"/>
          <c:h val="0.67183991706918988"/>
        </c:manualLayout>
      </c:layout>
      <c:lineChart>
        <c:grouping val="standard"/>
        <c:varyColors val="0"/>
        <c:ser>
          <c:idx val="3"/>
          <c:order val="0"/>
          <c:tx>
            <c:strRef>
              <c:f>'aef4e90c-bfc1-45fb-bbc5-f66 (2'!$A$51</c:f>
              <c:strCache>
                <c:ptCount val="1"/>
                <c:pt idx="0">
                  <c:v>Singapore</c:v>
                </c:pt>
              </c:strCache>
            </c:strRef>
          </c:tx>
          <c:spPr>
            <a:ln>
              <a:solidFill>
                <a:srgbClr val="00B0F0"/>
              </a:solidFill>
            </a:ln>
          </c:spPr>
          <c:marker>
            <c:symbol val="none"/>
          </c:marker>
          <c:cat>
            <c:numRef>
              <c:f>'aef4e90c-bfc1-45fb-bbc5-f66 (2'!$C$1:$AR$1</c:f>
              <c:numCache>
                <c:formatCode>General</c:formatCode>
                <c:ptCount val="42"/>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numCache>
            </c:numRef>
          </c:cat>
          <c:val>
            <c:numRef>
              <c:f>'aef4e90c-bfc1-45fb-bbc5-f66 (2'!$C$51:$AR$51</c:f>
              <c:numCache>
                <c:formatCode>0%</c:formatCode>
                <c:ptCount val="42"/>
                <c:pt idx="0">
                  <c:v>0.19834304705938965</c:v>
                </c:pt>
                <c:pt idx="1">
                  <c:v>0.20172498267249817</c:v>
                </c:pt>
                <c:pt idx="2">
                  <c:v>0.20658769856538242</c:v>
                </c:pt>
                <c:pt idx="3">
                  <c:v>0.21485982106526968</c:v>
                </c:pt>
                <c:pt idx="4">
                  <c:v>0.21480685029699481</c:v>
                </c:pt>
                <c:pt idx="5">
                  <c:v>0.21212114962205189</c:v>
                </c:pt>
                <c:pt idx="6">
                  <c:v>0.19099514848036353</c:v>
                </c:pt>
                <c:pt idx="7">
                  <c:v>0.18089218276271699</c:v>
                </c:pt>
                <c:pt idx="8">
                  <c:v>0.1787300821646354</c:v>
                </c:pt>
                <c:pt idx="9">
                  <c:v>0.16682801962489546</c:v>
                </c:pt>
                <c:pt idx="10">
                  <c:v>0.17847652144623433</c:v>
                </c:pt>
                <c:pt idx="11">
                  <c:v>0.18926758944772035</c:v>
                </c:pt>
                <c:pt idx="12">
                  <c:v>0.20155822145376898</c:v>
                </c:pt>
                <c:pt idx="13">
                  <c:v>0.20085913074216674</c:v>
                </c:pt>
                <c:pt idx="14">
                  <c:v>0.1998591371990657</c:v>
                </c:pt>
                <c:pt idx="15">
                  <c:v>0.19752655676072028</c:v>
                </c:pt>
                <c:pt idx="16">
                  <c:v>0.18868877996884398</c:v>
                </c:pt>
                <c:pt idx="17">
                  <c:v>0.18552299780024384</c:v>
                </c:pt>
                <c:pt idx="18">
                  <c:v>0.18847839939808503</c:v>
                </c:pt>
                <c:pt idx="19">
                  <c:v>0.19378272387452028</c:v>
                </c:pt>
                <c:pt idx="20">
                  <c:v>0.1852012941529638</c:v>
                </c:pt>
                <c:pt idx="21">
                  <c:v>0.17837381986992243</c:v>
                </c:pt>
                <c:pt idx="22">
                  <c:v>0.18110400922370395</c:v>
                </c:pt>
                <c:pt idx="23">
                  <c:v>0.19294353366085509</c:v>
                </c:pt>
                <c:pt idx="24">
                  <c:v>0.2040151816729277</c:v>
                </c:pt>
                <c:pt idx="25">
                  <c:v>0.18207349227314282</c:v>
                </c:pt>
                <c:pt idx="26">
                  <c:v>0.18951091622310537</c:v>
                </c:pt>
                <c:pt idx="27">
                  <c:v>0.18689908527917676</c:v>
                </c:pt>
                <c:pt idx="28">
                  <c:v>0.19422971779839238</c:v>
                </c:pt>
                <c:pt idx="29">
                  <c:v>0.19788033380231751</c:v>
                </c:pt>
                <c:pt idx="30">
                  <c:v>0.20344590258906414</c:v>
                </c:pt>
                <c:pt idx="31">
                  <c:v>0.1975341148829472</c:v>
                </c:pt>
                <c:pt idx="32">
                  <c:v>0.18593711912912539</c:v>
                </c:pt>
                <c:pt idx="33">
                  <c:v>0.17930191796140094</c:v>
                </c:pt>
                <c:pt idx="34">
                  <c:v>0.20176069631230303</c:v>
                </c:pt>
                <c:pt idx="35">
                  <c:v>0.20452599106504279</c:v>
                </c:pt>
                <c:pt idx="36">
                  <c:v>0.19712996672664831</c:v>
                </c:pt>
                <c:pt idx="37">
                  <c:v>0.19067742270044999</c:v>
                </c:pt>
                <c:pt idx="38">
                  <c:v>0.18847472034255475</c:v>
                </c:pt>
                <c:pt idx="39">
                  <c:v>0.1748909429288493</c:v>
                </c:pt>
                <c:pt idx="40">
                  <c:v>0.17711728620233841</c:v>
                </c:pt>
                <c:pt idx="41">
                  <c:v>0.18814722563760564</c:v>
                </c:pt>
              </c:numCache>
            </c:numRef>
          </c:val>
          <c:smooth val="0"/>
          <c:extLst xmlns:c16r2="http://schemas.microsoft.com/office/drawing/2015/06/chart">
            <c:ext xmlns:c16="http://schemas.microsoft.com/office/drawing/2014/chart" uri="{C3380CC4-5D6E-409C-BE32-E72D297353CC}">
              <c16:uniqueId val="{00000000-3F2D-4966-A318-D05D7A8A6250}"/>
            </c:ext>
          </c:extLst>
        </c:ser>
        <c:ser>
          <c:idx val="4"/>
          <c:order val="1"/>
          <c:tx>
            <c:strRef>
              <c:f>'aef4e90c-bfc1-45fb-bbc5-f66 (2'!$A$55</c:f>
              <c:strCache>
                <c:ptCount val="1"/>
                <c:pt idx="0">
                  <c:v>Malaysia</c:v>
                </c:pt>
              </c:strCache>
            </c:strRef>
          </c:tx>
          <c:spPr>
            <a:ln>
              <a:solidFill>
                <a:srgbClr val="FFC000"/>
              </a:solidFill>
            </a:ln>
          </c:spPr>
          <c:marker>
            <c:symbol val="none"/>
          </c:marker>
          <c:cat>
            <c:numRef>
              <c:f>'aef4e90c-bfc1-45fb-bbc5-f66 (2'!$C$1:$AR$1</c:f>
              <c:numCache>
                <c:formatCode>General</c:formatCode>
                <c:ptCount val="42"/>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numCache>
            </c:numRef>
          </c:cat>
          <c:val>
            <c:numRef>
              <c:f>'aef4e90c-bfc1-45fb-bbc5-f66 (2'!$C$55:$AR$55</c:f>
              <c:numCache>
                <c:formatCode>0%</c:formatCode>
                <c:ptCount val="42"/>
                <c:pt idx="0">
                  <c:v>0.12788204756955049</c:v>
                </c:pt>
                <c:pt idx="1">
                  <c:v>0.13124896125928937</c:v>
                </c:pt>
                <c:pt idx="2">
                  <c:v>0.13447072931689397</c:v>
                </c:pt>
                <c:pt idx="3">
                  <c:v>0.13691503607456779</c:v>
                </c:pt>
                <c:pt idx="4">
                  <c:v>0.13918149172063252</c:v>
                </c:pt>
                <c:pt idx="5">
                  <c:v>0.13629511730383467</c:v>
                </c:pt>
                <c:pt idx="6">
                  <c:v>0.13585815990137587</c:v>
                </c:pt>
                <c:pt idx="7">
                  <c:v>0.13792839155315029</c:v>
                </c:pt>
                <c:pt idx="8">
                  <c:v>0.14372761009341228</c:v>
                </c:pt>
                <c:pt idx="9">
                  <c:v>0.13966123637037145</c:v>
                </c:pt>
                <c:pt idx="10">
                  <c:v>0.1483361854044952</c:v>
                </c:pt>
                <c:pt idx="11">
                  <c:v>0.15991225081584173</c:v>
                </c:pt>
                <c:pt idx="12">
                  <c:v>0.17016799652377879</c:v>
                </c:pt>
                <c:pt idx="13">
                  <c:v>0.18774350767599612</c:v>
                </c:pt>
                <c:pt idx="14">
                  <c:v>0.19856082600658415</c:v>
                </c:pt>
                <c:pt idx="15">
                  <c:v>0.20663227799671932</c:v>
                </c:pt>
                <c:pt idx="16">
                  <c:v>0.20305768320469822</c:v>
                </c:pt>
                <c:pt idx="17">
                  <c:v>0.21171627239881743</c:v>
                </c:pt>
                <c:pt idx="18">
                  <c:v>0.21590872915025314</c:v>
                </c:pt>
                <c:pt idx="19">
                  <c:v>0.21891685204737837</c:v>
                </c:pt>
                <c:pt idx="20">
                  <c:v>0.23519214629811613</c:v>
                </c:pt>
                <c:pt idx="21">
                  <c:v>0.24131493853377206</c:v>
                </c:pt>
                <c:pt idx="22">
                  <c:v>0.22553400134114895</c:v>
                </c:pt>
                <c:pt idx="23">
                  <c:v>0.23729392784039233</c:v>
                </c:pt>
                <c:pt idx="24">
                  <c:v>0.25790122021339673</c:v>
                </c:pt>
                <c:pt idx="25">
                  <c:v>0.24561713873224783</c:v>
                </c:pt>
                <c:pt idx="26">
                  <c:v>0.24265638425850516</c:v>
                </c:pt>
                <c:pt idx="27">
                  <c:v>0.25039821019581476</c:v>
                </c:pt>
                <c:pt idx="28">
                  <c:v>0.256904946323119</c:v>
                </c:pt>
                <c:pt idx="29">
                  <c:v>0.25657223542370794</c:v>
                </c:pt>
                <c:pt idx="30">
                  <c:v>0.26105480368820461</c:v>
                </c:pt>
                <c:pt idx="31">
                  <c:v>0.26771487077523087</c:v>
                </c:pt>
                <c:pt idx="32">
                  <c:v>0.25357017966687784</c:v>
                </c:pt>
                <c:pt idx="33">
                  <c:v>0.23605642749407468</c:v>
                </c:pt>
                <c:pt idx="34">
                  <c:v>0.23433775568091894</c:v>
                </c:pt>
                <c:pt idx="35">
                  <c:v>0.23465754058178828</c:v>
                </c:pt>
                <c:pt idx="36">
                  <c:v>0.23230303608287536</c:v>
                </c:pt>
                <c:pt idx="37">
                  <c:v>0.22945931230891634</c:v>
                </c:pt>
                <c:pt idx="38">
                  <c:v>0.22966786475170656</c:v>
                </c:pt>
                <c:pt idx="39">
                  <c:v>0.22904460346730002</c:v>
                </c:pt>
                <c:pt idx="40">
                  <c:v>0.22947422527019162</c:v>
                </c:pt>
                <c:pt idx="41">
                  <c:v>0.22975162837671567</c:v>
                </c:pt>
              </c:numCache>
            </c:numRef>
          </c:val>
          <c:smooth val="0"/>
          <c:extLst xmlns:c16r2="http://schemas.microsoft.com/office/drawing/2015/06/chart">
            <c:ext xmlns:c16="http://schemas.microsoft.com/office/drawing/2014/chart" uri="{C3380CC4-5D6E-409C-BE32-E72D297353CC}">
              <c16:uniqueId val="{00000001-3F2D-4966-A318-D05D7A8A6250}"/>
            </c:ext>
          </c:extLst>
        </c:ser>
        <c:ser>
          <c:idx val="0"/>
          <c:order val="2"/>
          <c:tx>
            <c:strRef>
              <c:f>'aef4e90c-bfc1-45fb-bbc5-f66 (2'!$A$39</c:f>
              <c:strCache>
                <c:ptCount val="1"/>
                <c:pt idx="0">
                  <c:v>Africa</c:v>
                </c:pt>
              </c:strCache>
            </c:strRef>
          </c:tx>
          <c:spPr>
            <a:ln>
              <a:solidFill>
                <a:srgbClr val="FF0000"/>
              </a:solidFill>
            </a:ln>
          </c:spPr>
          <c:marker>
            <c:symbol val="none"/>
          </c:marker>
          <c:cat>
            <c:numRef>
              <c:f>'aef4e90c-bfc1-45fb-bbc5-f66 (2'!$C$1:$AR$1</c:f>
              <c:numCache>
                <c:formatCode>General</c:formatCode>
                <c:ptCount val="42"/>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numCache>
            </c:numRef>
          </c:cat>
          <c:val>
            <c:numRef>
              <c:f>'aef4e90c-bfc1-45fb-bbc5-f66 (2'!$C$39:$AR$39</c:f>
              <c:numCache>
                <c:formatCode>0%</c:formatCode>
                <c:ptCount val="42"/>
                <c:pt idx="0">
                  <c:v>0.18805119016819258</c:v>
                </c:pt>
                <c:pt idx="1">
                  <c:v>0.18442117178090797</c:v>
                </c:pt>
                <c:pt idx="2">
                  <c:v>0.18121049422467572</c:v>
                </c:pt>
                <c:pt idx="3">
                  <c:v>0.18100480156513093</c:v>
                </c:pt>
                <c:pt idx="4">
                  <c:v>0.18270691019187044</c:v>
                </c:pt>
                <c:pt idx="5">
                  <c:v>0.18611404701674442</c:v>
                </c:pt>
                <c:pt idx="6">
                  <c:v>0.18203400978863793</c:v>
                </c:pt>
                <c:pt idx="7">
                  <c:v>0.18340388851156475</c:v>
                </c:pt>
                <c:pt idx="8">
                  <c:v>0.18532878229212368</c:v>
                </c:pt>
                <c:pt idx="9">
                  <c:v>0.18443416443880861</c:v>
                </c:pt>
                <c:pt idx="10">
                  <c:v>0.18343142736494439</c:v>
                </c:pt>
                <c:pt idx="11">
                  <c:v>0.18448366837978772</c:v>
                </c:pt>
                <c:pt idx="12">
                  <c:v>0.18480458790041554</c:v>
                </c:pt>
                <c:pt idx="13">
                  <c:v>0.18336152261242794</c:v>
                </c:pt>
                <c:pt idx="14">
                  <c:v>0.1750553294705651</c:v>
                </c:pt>
                <c:pt idx="15">
                  <c:v>0.16526620576698045</c:v>
                </c:pt>
                <c:pt idx="16">
                  <c:v>0.16132060845146123</c:v>
                </c:pt>
                <c:pt idx="17">
                  <c:v>0.15721531155636323</c:v>
                </c:pt>
                <c:pt idx="18">
                  <c:v>0.15527211264543656</c:v>
                </c:pt>
                <c:pt idx="19">
                  <c:v>0.15996455416825003</c:v>
                </c:pt>
                <c:pt idx="20">
                  <c:v>0.1541503252048767</c:v>
                </c:pt>
                <c:pt idx="21">
                  <c:v>0.15203819994304846</c:v>
                </c:pt>
                <c:pt idx="22">
                  <c:v>0.14878412064610075</c:v>
                </c:pt>
                <c:pt idx="23">
                  <c:v>0.14944804992987354</c:v>
                </c:pt>
                <c:pt idx="24">
                  <c:v>0.15193541402916416</c:v>
                </c:pt>
                <c:pt idx="25">
                  <c:v>0.15004783356066687</c:v>
                </c:pt>
                <c:pt idx="26">
                  <c:v>0.14954310940274043</c:v>
                </c:pt>
                <c:pt idx="27">
                  <c:v>0.14465657369047163</c:v>
                </c:pt>
                <c:pt idx="28">
                  <c:v>0.14238673641396421</c:v>
                </c:pt>
                <c:pt idx="29">
                  <c:v>0.14301179831007452</c:v>
                </c:pt>
                <c:pt idx="30">
                  <c:v>0.14245498835879908</c:v>
                </c:pt>
                <c:pt idx="31">
                  <c:v>0.14255839025803232</c:v>
                </c:pt>
                <c:pt idx="32">
                  <c:v>0.14084284262642652</c:v>
                </c:pt>
                <c:pt idx="33">
                  <c:v>0.13067578518174619</c:v>
                </c:pt>
                <c:pt idx="34">
                  <c:v>0.13285281262974719</c:v>
                </c:pt>
                <c:pt idx="35">
                  <c:v>0.13250222418733459</c:v>
                </c:pt>
                <c:pt idx="36">
                  <c:v>0.13086009638200008</c:v>
                </c:pt>
                <c:pt idx="37">
                  <c:v>0.12854393095291525</c:v>
                </c:pt>
                <c:pt idx="38">
                  <c:v>0.12724263212976475</c:v>
                </c:pt>
                <c:pt idx="39">
                  <c:v>0.1258917118022328</c:v>
                </c:pt>
                <c:pt idx="40">
                  <c:v>0.12586785224703168</c:v>
                </c:pt>
                <c:pt idx="41">
                  <c:v>0.1241586860317757</c:v>
                </c:pt>
              </c:numCache>
            </c:numRef>
          </c:val>
          <c:smooth val="0"/>
          <c:extLst xmlns:c16r2="http://schemas.microsoft.com/office/drawing/2015/06/chart">
            <c:ext xmlns:c16="http://schemas.microsoft.com/office/drawing/2014/chart" uri="{C3380CC4-5D6E-409C-BE32-E72D297353CC}">
              <c16:uniqueId val="{00000002-3F2D-4966-A318-D05D7A8A6250}"/>
            </c:ext>
          </c:extLst>
        </c:ser>
        <c:dLbls>
          <c:showLegendKey val="0"/>
          <c:showVal val="0"/>
          <c:showCatName val="0"/>
          <c:showSerName val="0"/>
          <c:showPercent val="0"/>
          <c:showBubbleSize val="0"/>
        </c:dLbls>
        <c:marker val="1"/>
        <c:smooth val="0"/>
        <c:axId val="175629056"/>
        <c:axId val="175630592"/>
      </c:lineChart>
      <c:catAx>
        <c:axId val="175629056"/>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175630592"/>
        <c:crosses val="autoZero"/>
        <c:auto val="1"/>
        <c:lblAlgn val="ctr"/>
        <c:lblOffset val="100"/>
        <c:tickLblSkip val="4"/>
        <c:noMultiLvlLbl val="0"/>
      </c:catAx>
      <c:valAx>
        <c:axId val="175630592"/>
        <c:scaling>
          <c:orientation val="minMax"/>
        </c:scaling>
        <c:delete val="0"/>
        <c:axPos val="l"/>
        <c:numFmt formatCode="0%" sourceLinked="1"/>
        <c:majorTickMark val="out"/>
        <c:minorTickMark val="none"/>
        <c:tickLblPos val="nextTo"/>
        <c:crossAx val="175629056"/>
        <c:crosses val="autoZero"/>
        <c:crossBetween val="between"/>
      </c:valAx>
    </c:plotArea>
    <c:legend>
      <c:legendPos val="r"/>
      <c:layout>
        <c:manualLayout>
          <c:xMode val="edge"/>
          <c:yMode val="edge"/>
          <c:x val="8.3955012587017985E-2"/>
          <c:y val="0.89172015262798032"/>
          <c:w val="0.82773696763879701"/>
          <c:h val="0.10385823535941413"/>
        </c:manualLayout>
      </c:layout>
      <c:overlay val="0"/>
    </c:legend>
    <c:plotVisOnly val="1"/>
    <c:dispBlanksAs val="gap"/>
    <c:showDLblsOverMax val="0"/>
  </c:chart>
  <c:spPr>
    <a:pattFill prst="ltUpDiag">
      <a:fgClr>
        <a:schemeClr val="accent6">
          <a:lumMod val="20000"/>
          <a:lumOff val="80000"/>
        </a:schemeClr>
      </a:fgClr>
      <a:bgClr>
        <a:schemeClr val="bg1"/>
      </a:bgClr>
    </a:pattFill>
    <a:ln>
      <a:solidFill>
        <a:schemeClr val="bg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MVA – Malawi, Singapore,</a:t>
            </a:r>
            <a:r>
              <a:rPr lang="en-US" baseline="0" dirty="0" smtClean="0"/>
              <a:t> Malaysia </a:t>
            </a:r>
            <a:endParaRPr lang="en-US" dirty="0"/>
          </a:p>
        </c:rich>
      </c:tx>
      <c:layout/>
      <c:overlay val="0"/>
      <c:spPr>
        <a:noFill/>
        <a:ln>
          <a:noFill/>
        </a:ln>
        <a:effectLst/>
      </c:spPr>
    </c:title>
    <c:autoTitleDeleted val="0"/>
    <c:plotArea>
      <c:layout/>
      <c:lineChart>
        <c:grouping val="standard"/>
        <c:varyColors val="0"/>
        <c:ser>
          <c:idx val="0"/>
          <c:order val="0"/>
          <c:tx>
            <c:strRef>
              <c:f>Sheet1!$C$35</c:f>
              <c:strCache>
                <c:ptCount val="1"/>
                <c:pt idx="0">
                  <c:v>Malawi</c:v>
                </c:pt>
              </c:strCache>
            </c:strRef>
          </c:tx>
          <c:spPr>
            <a:ln w="28575" cap="rnd">
              <a:solidFill>
                <a:schemeClr val="accent1"/>
              </a:solidFill>
              <a:round/>
            </a:ln>
            <a:effectLst/>
          </c:spPr>
          <c:marker>
            <c:symbol val="none"/>
          </c:marker>
          <c:cat>
            <c:strRef>
              <c:f>Sheet1!$D$34:$AT$34</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strCache>
            </c:strRef>
          </c:cat>
          <c:val>
            <c:numRef>
              <c:f>Sheet1!$D$35:$AT$35</c:f>
              <c:numCache>
                <c:formatCode>General</c:formatCode>
                <c:ptCount val="43"/>
                <c:pt idx="0">
                  <c:v>1</c:v>
                </c:pt>
                <c:pt idx="1">
                  <c:v>0.91753426588920095</c:v>
                </c:pt>
                <c:pt idx="2">
                  <c:v>0.90026308437325386</c:v>
                </c:pt>
                <c:pt idx="3">
                  <c:v>0.86439311673164254</c:v>
                </c:pt>
                <c:pt idx="4">
                  <c:v>1.1660866926115812</c:v>
                </c:pt>
                <c:pt idx="5">
                  <c:v>1.0004389427479179</c:v>
                </c:pt>
                <c:pt idx="6">
                  <c:v>1.0346849794530235</c:v>
                </c:pt>
                <c:pt idx="7">
                  <c:v>1.003735378300493</c:v>
                </c:pt>
                <c:pt idx="8">
                  <c:v>1.0557962780072536</c:v>
                </c:pt>
                <c:pt idx="9">
                  <c:v>1.0087982202830355</c:v>
                </c:pt>
                <c:pt idx="10">
                  <c:v>1.04893046925066</c:v>
                </c:pt>
                <c:pt idx="11">
                  <c:v>1.0836611343179021</c:v>
                </c:pt>
                <c:pt idx="12">
                  <c:v>1.20471148649577</c:v>
                </c:pt>
                <c:pt idx="13">
                  <c:v>1.1196298525921065</c:v>
                </c:pt>
                <c:pt idx="14">
                  <c:v>1.2825504602789024</c:v>
                </c:pt>
                <c:pt idx="15">
                  <c:v>1.3588885474574639</c:v>
                </c:pt>
                <c:pt idx="16">
                  <c:v>1.3299009446661973</c:v>
                </c:pt>
                <c:pt idx="17">
                  <c:v>1.5547326584398065</c:v>
                </c:pt>
                <c:pt idx="18">
                  <c:v>1.1705764222998638</c:v>
                </c:pt>
                <c:pt idx="19">
                  <c:v>1.2647832632707412</c:v>
                </c:pt>
                <c:pt idx="20">
                  <c:v>1.1412308279777639</c:v>
                </c:pt>
                <c:pt idx="21">
                  <c:v>1.0570699141721833</c:v>
                </c:pt>
                <c:pt idx="22">
                  <c:v>1.0282803676906147</c:v>
                </c:pt>
                <c:pt idx="23">
                  <c:v>1.0049543209123013</c:v>
                </c:pt>
                <c:pt idx="24">
                  <c:v>0.99305835249702679</c:v>
                </c:pt>
                <c:pt idx="25">
                  <c:v>0.94819095260379105</c:v>
                </c:pt>
                <c:pt idx="26">
                  <c:v>0.85649742880675384</c:v>
                </c:pt>
                <c:pt idx="27">
                  <c:v>1.0111292958791225</c:v>
                </c:pt>
                <c:pt idx="28">
                  <c:v>1.1019928000794323</c:v>
                </c:pt>
                <c:pt idx="29">
                  <c:v>0.9203702431543368</c:v>
                </c:pt>
                <c:pt idx="30">
                  <c:v>0.83920623214607648</c:v>
                </c:pt>
                <c:pt idx="31">
                  <c:v>1.0123855286848162</c:v>
                </c:pt>
                <c:pt idx="32">
                  <c:v>1.1385041526631452</c:v>
                </c:pt>
                <c:pt idx="33">
                  <c:v>0.95642246346811843</c:v>
                </c:pt>
                <c:pt idx="34">
                  <c:v>0.84708648234839146</c:v>
                </c:pt>
                <c:pt idx="35">
                  <c:v>0.80882098685399595</c:v>
                </c:pt>
                <c:pt idx="36">
                  <c:v>0.82185225298920295</c:v>
                </c:pt>
                <c:pt idx="37">
                  <c:v>0.75529733255108178</c:v>
                </c:pt>
                <c:pt idx="38">
                  <c:v>0.78059310671265059</c:v>
                </c:pt>
                <c:pt idx="39">
                  <c:v>0.77943050626905841</c:v>
                </c:pt>
                <c:pt idx="40">
                  <c:v>0.78363367713427157</c:v>
                </c:pt>
                <c:pt idx="41">
                  <c:v>0.77691129570271233</c:v>
                </c:pt>
                <c:pt idx="42">
                  <c:v>0.76442427413326164</c:v>
                </c:pt>
              </c:numCache>
            </c:numRef>
          </c:val>
          <c:smooth val="0"/>
          <c:extLst xmlns:c16r2="http://schemas.microsoft.com/office/drawing/2015/06/chart">
            <c:ext xmlns:c16="http://schemas.microsoft.com/office/drawing/2014/chart" uri="{C3380CC4-5D6E-409C-BE32-E72D297353CC}">
              <c16:uniqueId val="{00000000-DA9D-423D-8DFF-8D79BA30E4A4}"/>
            </c:ext>
          </c:extLst>
        </c:ser>
        <c:ser>
          <c:idx val="1"/>
          <c:order val="1"/>
          <c:tx>
            <c:strRef>
              <c:f>Sheet1!$C$36</c:f>
              <c:strCache>
                <c:ptCount val="1"/>
                <c:pt idx="0">
                  <c:v>Singapore</c:v>
                </c:pt>
              </c:strCache>
            </c:strRef>
          </c:tx>
          <c:spPr>
            <a:ln w="28575" cap="rnd">
              <a:solidFill>
                <a:schemeClr val="accent2"/>
              </a:solidFill>
              <a:round/>
            </a:ln>
            <a:effectLst/>
          </c:spPr>
          <c:marker>
            <c:symbol val="none"/>
          </c:marker>
          <c:cat>
            <c:strRef>
              <c:f>Sheet1!$D$34:$AT$34</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strCache>
            </c:strRef>
          </c:cat>
          <c:val>
            <c:numRef>
              <c:f>Sheet1!$D$36:$AT$36</c:f>
              <c:numCache>
                <c:formatCode>General</c:formatCode>
                <c:ptCount val="43"/>
                <c:pt idx="0">
                  <c:v>1</c:v>
                </c:pt>
                <c:pt idx="1">
                  <c:v>1.8022752454437436</c:v>
                </c:pt>
                <c:pt idx="2">
                  <c:v>1.8441967524523353</c:v>
                </c:pt>
                <c:pt idx="3">
                  <c:v>1.9044363425653861</c:v>
                </c:pt>
                <c:pt idx="4">
                  <c:v>2.0609130946229515</c:v>
                </c:pt>
                <c:pt idx="5">
                  <c:v>2.1650192317148824</c:v>
                </c:pt>
                <c:pt idx="6">
                  <c:v>2.1022895670400925</c:v>
                </c:pt>
                <c:pt idx="7">
                  <c:v>1.8194622040835491</c:v>
                </c:pt>
                <c:pt idx="8">
                  <c:v>1.7519506558815754</c:v>
                </c:pt>
                <c:pt idx="9">
                  <c:v>1.7469301631600074</c:v>
                </c:pt>
                <c:pt idx="10">
                  <c:v>1.641877982206041</c:v>
                </c:pt>
                <c:pt idx="11">
                  <c:v>1.845968023756956</c:v>
                </c:pt>
                <c:pt idx="12">
                  <c:v>1.9666495034179621</c:v>
                </c:pt>
                <c:pt idx="13">
                  <c:v>2.1292763061824864</c:v>
                </c:pt>
                <c:pt idx="14">
                  <c:v>2.0657889561720308</c:v>
                </c:pt>
                <c:pt idx="15">
                  <c:v>1.9912120498458394</c:v>
                </c:pt>
                <c:pt idx="16">
                  <c:v>2.0769066295390894</c:v>
                </c:pt>
                <c:pt idx="17">
                  <c:v>1.9864593962097492</c:v>
                </c:pt>
                <c:pt idx="18">
                  <c:v>1.9965038171010603</c:v>
                </c:pt>
                <c:pt idx="19">
                  <c:v>1.9275496075513698</c:v>
                </c:pt>
                <c:pt idx="20">
                  <c:v>1.9569701221801858</c:v>
                </c:pt>
                <c:pt idx="21">
                  <c:v>1.8898420848950419</c:v>
                </c:pt>
                <c:pt idx="22">
                  <c:v>1.8070206610800288</c:v>
                </c:pt>
                <c:pt idx="23">
                  <c:v>1.8506290661952027</c:v>
                </c:pt>
                <c:pt idx="24">
                  <c:v>1.8634001125694208</c:v>
                </c:pt>
                <c:pt idx="25">
                  <c:v>2.1107075102468831</c:v>
                </c:pt>
                <c:pt idx="26">
                  <c:v>1.9074889317430912</c:v>
                </c:pt>
                <c:pt idx="27">
                  <c:v>2.0102162823824559</c:v>
                </c:pt>
                <c:pt idx="28">
                  <c:v>2.0044785442110835</c:v>
                </c:pt>
                <c:pt idx="29">
                  <c:v>2.1876803236003175</c:v>
                </c:pt>
                <c:pt idx="30">
                  <c:v>2.1659020807531895</c:v>
                </c:pt>
                <c:pt idx="31">
                  <c:v>2.1227911030736171</c:v>
                </c:pt>
                <c:pt idx="32">
                  <c:v>1.894438751702513</c:v>
                </c:pt>
                <c:pt idx="33">
                  <c:v>1.6334503911127705</c:v>
                </c:pt>
                <c:pt idx="34">
                  <c:v>1.6051474321871866</c:v>
                </c:pt>
                <c:pt idx="35">
                  <c:v>1.6467279019511101</c:v>
                </c:pt>
                <c:pt idx="36">
                  <c:v>1.5495632677115547</c:v>
                </c:pt>
                <c:pt idx="37">
                  <c:v>1.5206760695867794</c:v>
                </c:pt>
                <c:pt idx="38">
                  <c:v>1.4086273492800694</c:v>
                </c:pt>
                <c:pt idx="39">
                  <c:v>1.4497939108049631</c:v>
                </c:pt>
                <c:pt idx="40">
                  <c:v>1.4671392681374453</c:v>
                </c:pt>
                <c:pt idx="41">
                  <c:v>1.4430902161185288</c:v>
                </c:pt>
                <c:pt idx="42">
                  <c:v>1.4666960909958655</c:v>
                </c:pt>
              </c:numCache>
            </c:numRef>
          </c:val>
          <c:smooth val="0"/>
          <c:extLst xmlns:c16r2="http://schemas.microsoft.com/office/drawing/2015/06/chart">
            <c:ext xmlns:c16="http://schemas.microsoft.com/office/drawing/2014/chart" uri="{C3380CC4-5D6E-409C-BE32-E72D297353CC}">
              <c16:uniqueId val="{00000001-DA9D-423D-8DFF-8D79BA30E4A4}"/>
            </c:ext>
          </c:extLst>
        </c:ser>
        <c:ser>
          <c:idx val="2"/>
          <c:order val="2"/>
          <c:tx>
            <c:strRef>
              <c:f>Sheet1!$C$37</c:f>
              <c:strCache>
                <c:ptCount val="1"/>
                <c:pt idx="0">
                  <c:v>Malaysia</c:v>
                </c:pt>
              </c:strCache>
            </c:strRef>
          </c:tx>
          <c:spPr>
            <a:ln w="28575" cap="rnd">
              <a:solidFill>
                <a:schemeClr val="accent3"/>
              </a:solidFill>
              <a:round/>
            </a:ln>
            <a:effectLst/>
          </c:spPr>
          <c:marker>
            <c:symbol val="none"/>
          </c:marker>
          <c:cat>
            <c:strRef>
              <c:f>Sheet1!$D$34:$AT$34</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strCache>
            </c:strRef>
          </c:cat>
          <c:val>
            <c:numRef>
              <c:f>Sheet1!$D$37:$AT$37</c:f>
              <c:numCache>
                <c:formatCode>General</c:formatCode>
                <c:ptCount val="43"/>
                <c:pt idx="0">
                  <c:v>1</c:v>
                </c:pt>
                <c:pt idx="1">
                  <c:v>1.6079745510341299</c:v>
                </c:pt>
                <c:pt idx="2">
                  <c:v>1.6672134787594826</c:v>
                </c:pt>
                <c:pt idx="3">
                  <c:v>1.6469845351885681</c:v>
                </c:pt>
                <c:pt idx="4">
                  <c:v>1.6811773173816633</c:v>
                </c:pt>
                <c:pt idx="5">
                  <c:v>1.7913442006958316</c:v>
                </c:pt>
                <c:pt idx="6">
                  <c:v>1.7388429370730589</c:v>
                </c:pt>
                <c:pt idx="7">
                  <c:v>1.5832899271172336</c:v>
                </c:pt>
                <c:pt idx="8">
                  <c:v>1.5937573190462886</c:v>
                </c:pt>
                <c:pt idx="9">
                  <c:v>1.6049897636764581</c:v>
                </c:pt>
                <c:pt idx="10">
                  <c:v>1.6055078053873633</c:v>
                </c:pt>
                <c:pt idx="11">
                  <c:v>1.6063457629938001</c:v>
                </c:pt>
                <c:pt idx="12">
                  <c:v>1.6163529815627482</c:v>
                </c:pt>
                <c:pt idx="13">
                  <c:v>1.7810668823197655</c:v>
                </c:pt>
                <c:pt idx="14">
                  <c:v>1.9427028586371045</c:v>
                </c:pt>
                <c:pt idx="15">
                  <c:v>1.9771674752753723</c:v>
                </c:pt>
                <c:pt idx="16">
                  <c:v>2.085341111397597</c:v>
                </c:pt>
                <c:pt idx="17">
                  <c:v>2.1075991424203759</c:v>
                </c:pt>
                <c:pt idx="18">
                  <c:v>2.1160365017370366</c:v>
                </c:pt>
                <c:pt idx="19">
                  <c:v>2.1743609520081191</c:v>
                </c:pt>
                <c:pt idx="20">
                  <c:v>2.1529285920837613</c:v>
                </c:pt>
                <c:pt idx="21">
                  <c:v>2.2724760876688626</c:v>
                </c:pt>
                <c:pt idx="22">
                  <c:v>2.3163320241405319</c:v>
                </c:pt>
                <c:pt idx="23">
                  <c:v>2.3491749690940349</c:v>
                </c:pt>
                <c:pt idx="24">
                  <c:v>2.5249313599040857</c:v>
                </c:pt>
                <c:pt idx="25">
                  <c:v>2.5190173052117175</c:v>
                </c:pt>
                <c:pt idx="26">
                  <c:v>2.3943749183296172</c:v>
                </c:pt>
                <c:pt idx="27">
                  <c:v>2.3870350634625206</c:v>
                </c:pt>
                <c:pt idx="28">
                  <c:v>2.4426950711848852</c:v>
                </c:pt>
                <c:pt idx="29">
                  <c:v>2.4793773456113342</c:v>
                </c:pt>
                <c:pt idx="30">
                  <c:v>2.2485516279282995</c:v>
                </c:pt>
                <c:pt idx="31">
                  <c:v>2.2498862594982714</c:v>
                </c:pt>
                <c:pt idx="32">
                  <c:v>2.1320736222271846</c:v>
                </c:pt>
                <c:pt idx="33">
                  <c:v>2.0045968081923893</c:v>
                </c:pt>
                <c:pt idx="34">
                  <c:v>1.9425133405582955</c:v>
                </c:pt>
                <c:pt idx="35">
                  <c:v>1.9126149335005052</c:v>
                </c:pt>
                <c:pt idx="36">
                  <c:v>1.903345503573135</c:v>
                </c:pt>
                <c:pt idx="37">
                  <c:v>1.8884887491364457</c:v>
                </c:pt>
                <c:pt idx="38">
                  <c:v>1.8642128289958326</c:v>
                </c:pt>
                <c:pt idx="39">
                  <c:v>1.8669215485032677</c:v>
                </c:pt>
                <c:pt idx="40">
                  <c:v>1.8537722677142514</c:v>
                </c:pt>
                <c:pt idx="41">
                  <c:v>1.8134719516422415</c:v>
                </c:pt>
                <c:pt idx="42">
                  <c:v>1.8179452934376641</c:v>
                </c:pt>
              </c:numCache>
            </c:numRef>
          </c:val>
          <c:smooth val="0"/>
          <c:extLst xmlns:c16r2="http://schemas.microsoft.com/office/drawing/2015/06/chart">
            <c:ext xmlns:c16="http://schemas.microsoft.com/office/drawing/2014/chart" uri="{C3380CC4-5D6E-409C-BE32-E72D297353CC}">
              <c16:uniqueId val="{00000002-DA9D-423D-8DFF-8D79BA30E4A4}"/>
            </c:ext>
          </c:extLst>
        </c:ser>
        <c:dLbls>
          <c:showLegendKey val="0"/>
          <c:showVal val="0"/>
          <c:showCatName val="0"/>
          <c:showSerName val="0"/>
          <c:showPercent val="0"/>
          <c:showBubbleSize val="0"/>
        </c:dLbls>
        <c:marker val="1"/>
        <c:smooth val="0"/>
        <c:axId val="176355200"/>
        <c:axId val="176356736"/>
      </c:lineChart>
      <c:catAx>
        <c:axId val="17635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56736"/>
        <c:crosses val="autoZero"/>
        <c:auto val="1"/>
        <c:lblAlgn val="ctr"/>
        <c:lblOffset val="100"/>
        <c:noMultiLvlLbl val="0"/>
      </c:catAx>
      <c:valAx>
        <c:axId val="176356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55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GDP</a:t>
            </a:r>
            <a:r>
              <a:rPr lang="en-US" baseline="0" dirty="0" smtClean="0"/>
              <a:t> per Capita for Malawi (US$)</a:t>
            </a:r>
            <a:endParaRPr lang="en-US" dirty="0"/>
          </a:p>
        </c:rich>
      </c:tx>
      <c:layout/>
      <c:overlay val="0"/>
      <c:spPr>
        <a:noFill/>
        <a:ln>
          <a:noFill/>
        </a:ln>
        <a:effectLst/>
      </c:spPr>
    </c:title>
    <c:autoTitleDeleted val="0"/>
    <c:plotArea>
      <c:layout/>
      <c:lineChart>
        <c:grouping val="standard"/>
        <c:varyColors val="0"/>
        <c:ser>
          <c:idx val="0"/>
          <c:order val="0"/>
          <c:tx>
            <c:strRef>
              <c:f>Sheet1!$C$54</c:f>
              <c:strCache>
                <c:ptCount val="1"/>
                <c:pt idx="0">
                  <c:v>GDP/capita</c:v>
                </c:pt>
              </c:strCache>
            </c:strRef>
          </c:tx>
          <c:spPr>
            <a:ln w="28575" cap="rnd">
              <a:solidFill>
                <a:schemeClr val="accent1"/>
              </a:solidFill>
              <a:round/>
            </a:ln>
            <a:effectLst/>
          </c:spPr>
          <c:marker>
            <c:symbol val="none"/>
          </c:marker>
          <c:cat>
            <c:strRef>
              <c:f>Sheet1!$D$53:$AT$53</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strCache>
            </c:strRef>
          </c:cat>
          <c:val>
            <c:numRef>
              <c:f>Sheet1!$D$54:$AT$54</c:f>
              <c:numCache>
                <c:formatCode>General</c:formatCode>
                <c:ptCount val="43"/>
                <c:pt idx="0">
                  <c:v>115.85922877401161</c:v>
                </c:pt>
                <c:pt idx="1">
                  <c:v>122.88797179188533</c:v>
                </c:pt>
                <c:pt idx="2">
                  <c:v>143.2760750802623</c:v>
                </c:pt>
                <c:pt idx="3">
                  <c:v>163.4336747115907</c:v>
                </c:pt>
                <c:pt idx="4">
                  <c:v>176.78088451845775</c:v>
                </c:pt>
                <c:pt idx="5">
                  <c:v>200.81768549979952</c:v>
                </c:pt>
                <c:pt idx="6">
                  <c:v>195.60208540544298</c:v>
                </c:pt>
                <c:pt idx="7">
                  <c:v>181.98981440704145</c:v>
                </c:pt>
                <c:pt idx="8">
                  <c:v>183.62424603410369</c:v>
                </c:pt>
                <c:pt idx="9">
                  <c:v>175.17714590773218</c:v>
                </c:pt>
                <c:pt idx="10">
                  <c:v>156.88965814067814</c:v>
                </c:pt>
                <c:pt idx="11">
                  <c:v>155.22721094959698</c:v>
                </c:pt>
                <c:pt idx="12">
                  <c:v>145.69957853530309</c:v>
                </c:pt>
                <c:pt idx="13">
                  <c:v>159.77013341111561</c:v>
                </c:pt>
                <c:pt idx="14">
                  <c:v>174.8513588378367</c:v>
                </c:pt>
                <c:pt idx="15">
                  <c:v>199.28593315499666</c:v>
                </c:pt>
                <c:pt idx="16">
                  <c:v>228.55625843391607</c:v>
                </c:pt>
                <c:pt idx="17">
                  <c:v>184.95060869335887</c:v>
                </c:pt>
                <c:pt idx="18">
                  <c:v>212.24551934150375</c:v>
                </c:pt>
                <c:pt idx="19">
                  <c:v>120.62932439917992</c:v>
                </c:pt>
                <c:pt idx="20">
                  <c:v>141.02790613091409</c:v>
                </c:pt>
                <c:pt idx="21">
                  <c:v>225.62628471918927</c:v>
                </c:pt>
                <c:pt idx="22">
                  <c:v>256.5276762393554</c:v>
                </c:pt>
                <c:pt idx="23">
                  <c:v>163.53350115495851</c:v>
                </c:pt>
                <c:pt idx="24">
                  <c:v>160.79902876232342</c:v>
                </c:pt>
                <c:pt idx="25">
                  <c:v>153.25950867537159</c:v>
                </c:pt>
                <c:pt idx="26">
                  <c:v>146.76153972523483</c:v>
                </c:pt>
                <c:pt idx="27">
                  <c:v>290.97989768775471</c:v>
                </c:pt>
                <c:pt idx="28">
                  <c:v>260.10525169769539</c:v>
                </c:pt>
                <c:pt idx="29">
                  <c:v>274.2256294021181</c:v>
                </c:pt>
                <c:pt idx="30">
                  <c:v>280.3673842267134</c:v>
                </c:pt>
                <c:pt idx="31">
                  <c:v>297.70959689919215</c:v>
                </c:pt>
                <c:pt idx="32">
                  <c:v>320.27649551118628</c:v>
                </c:pt>
                <c:pt idx="33">
                  <c:v>372.84878044436698</c:v>
                </c:pt>
                <c:pt idx="34">
                  <c:v>420.74720506856409</c:v>
                </c:pt>
                <c:pt idx="35">
                  <c:v>458.86543012297221</c:v>
                </c:pt>
                <c:pt idx="36">
                  <c:v>512.17023204093982</c:v>
                </c:pt>
                <c:pt idx="37">
                  <c:v>374.50293256128953</c:v>
                </c:pt>
                <c:pt idx="38">
                  <c:v>332.92102486510822</c:v>
                </c:pt>
                <c:pt idx="39">
                  <c:v>354.31898980575266</c:v>
                </c:pt>
                <c:pt idx="40">
                  <c:v>362.65819765094574</c:v>
                </c:pt>
                <c:pt idx="41">
                  <c:v>300.30774876634382</c:v>
                </c:pt>
                <c:pt idx="42">
                  <c:v>338.48443034090309</c:v>
                </c:pt>
              </c:numCache>
            </c:numRef>
          </c:val>
          <c:smooth val="0"/>
          <c:extLst xmlns:c16r2="http://schemas.microsoft.com/office/drawing/2015/06/chart">
            <c:ext xmlns:c16="http://schemas.microsoft.com/office/drawing/2014/chart" uri="{C3380CC4-5D6E-409C-BE32-E72D297353CC}">
              <c16:uniqueId val="{00000000-0B8B-45EE-9B50-D5A44FBCA38B}"/>
            </c:ext>
          </c:extLst>
        </c:ser>
        <c:ser>
          <c:idx val="1"/>
          <c:order val="1"/>
          <c:tx>
            <c:strRef>
              <c:f>Sheet1!$C$55</c:f>
              <c:strCache>
                <c:ptCount val="1"/>
                <c:pt idx="0">
                  <c:v>Target </c:v>
                </c:pt>
              </c:strCache>
            </c:strRef>
          </c:tx>
          <c:spPr>
            <a:ln w="28575" cap="rnd">
              <a:solidFill>
                <a:schemeClr val="accent2"/>
              </a:solidFill>
              <a:round/>
            </a:ln>
            <a:effectLst/>
          </c:spPr>
          <c:marker>
            <c:symbol val="none"/>
          </c:marker>
          <c:cat>
            <c:strRef>
              <c:f>Sheet1!$D$53:$AT$53</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strCache>
            </c:strRef>
          </c:cat>
          <c:val>
            <c:numRef>
              <c:f>Sheet1!$D$55:$AT$55</c:f>
              <c:numCache>
                <c:formatCode>General</c:formatCode>
                <c:ptCount val="43"/>
                <c:pt idx="23">
                  <c:v>1000</c:v>
                </c:pt>
                <c:pt idx="24">
                  <c:v>1000</c:v>
                </c:pt>
                <c:pt idx="25">
                  <c:v>1000</c:v>
                </c:pt>
                <c:pt idx="26">
                  <c:v>1000</c:v>
                </c:pt>
                <c:pt idx="27">
                  <c:v>1000</c:v>
                </c:pt>
                <c:pt idx="28">
                  <c:v>1000</c:v>
                </c:pt>
                <c:pt idx="29">
                  <c:v>1000</c:v>
                </c:pt>
                <c:pt idx="30">
                  <c:v>1000</c:v>
                </c:pt>
                <c:pt idx="31">
                  <c:v>1000</c:v>
                </c:pt>
                <c:pt idx="32">
                  <c:v>1000</c:v>
                </c:pt>
                <c:pt idx="33">
                  <c:v>1000</c:v>
                </c:pt>
                <c:pt idx="34">
                  <c:v>1000</c:v>
                </c:pt>
                <c:pt idx="35">
                  <c:v>1000</c:v>
                </c:pt>
                <c:pt idx="36">
                  <c:v>1000</c:v>
                </c:pt>
                <c:pt idx="37">
                  <c:v>1000</c:v>
                </c:pt>
                <c:pt idx="38">
                  <c:v>1000</c:v>
                </c:pt>
                <c:pt idx="39">
                  <c:v>1000</c:v>
                </c:pt>
                <c:pt idx="40">
                  <c:v>1000</c:v>
                </c:pt>
                <c:pt idx="41">
                  <c:v>1000</c:v>
                </c:pt>
                <c:pt idx="42">
                  <c:v>1000</c:v>
                </c:pt>
              </c:numCache>
            </c:numRef>
          </c:val>
          <c:smooth val="0"/>
          <c:extLst xmlns:c16r2="http://schemas.microsoft.com/office/drawing/2015/06/chart">
            <c:ext xmlns:c16="http://schemas.microsoft.com/office/drawing/2014/chart" uri="{C3380CC4-5D6E-409C-BE32-E72D297353CC}">
              <c16:uniqueId val="{00000001-0B8B-45EE-9B50-D5A44FBCA38B}"/>
            </c:ext>
          </c:extLst>
        </c:ser>
        <c:dLbls>
          <c:showLegendKey val="0"/>
          <c:showVal val="0"/>
          <c:showCatName val="0"/>
          <c:showSerName val="0"/>
          <c:showPercent val="0"/>
          <c:showBubbleSize val="0"/>
        </c:dLbls>
        <c:marker val="1"/>
        <c:smooth val="0"/>
        <c:axId val="176411392"/>
        <c:axId val="176412928"/>
      </c:lineChart>
      <c:catAx>
        <c:axId val="17641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412928"/>
        <c:crosses val="autoZero"/>
        <c:auto val="1"/>
        <c:lblAlgn val="ctr"/>
        <c:lblOffset val="100"/>
        <c:noMultiLvlLbl val="0"/>
      </c:catAx>
      <c:valAx>
        <c:axId val="176412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411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CF26D-9CDA-4504-9DFA-4A8EF7F9F867}" type="doc">
      <dgm:prSet loTypeId="urn:microsoft.com/office/officeart/2005/8/layout/pyramid1" loCatId="pyramid" qsTypeId="urn:microsoft.com/office/officeart/2005/8/quickstyle/simple1" qsCatId="simple" csTypeId="urn:microsoft.com/office/officeart/2005/8/colors/accent1_2" csCatId="accent1" phldr="1"/>
      <dgm:spPr/>
    </dgm:pt>
    <dgm:pt modelId="{64E6A291-07BC-4F2D-93BE-2CE012C85315}">
      <dgm:prSet phldrT="[Text]" custT="1"/>
      <dgm:spPr/>
      <dgm:t>
        <a:bodyPr/>
        <a:lstStyle/>
        <a:p>
          <a:endParaRPr lang="en-ZW" sz="1400"/>
        </a:p>
        <a:p>
          <a:r>
            <a:rPr lang="en-ZW" sz="1400" b="1"/>
            <a:t>Cabinet</a:t>
          </a:r>
        </a:p>
      </dgm:t>
    </dgm:pt>
    <dgm:pt modelId="{5DCB4BC0-A469-4046-8E49-17A86BE681B6}" type="parTrans" cxnId="{0CB72901-5252-43A3-8D9B-3D574A3CB62B}">
      <dgm:prSet/>
      <dgm:spPr/>
      <dgm:t>
        <a:bodyPr/>
        <a:lstStyle/>
        <a:p>
          <a:endParaRPr lang="en-ZW" sz="1400"/>
        </a:p>
      </dgm:t>
    </dgm:pt>
    <dgm:pt modelId="{4F2C9821-54BA-4522-88A9-AEAB9C7E1F0C}" type="sibTrans" cxnId="{0CB72901-5252-43A3-8D9B-3D574A3CB62B}">
      <dgm:prSet/>
      <dgm:spPr/>
      <dgm:t>
        <a:bodyPr/>
        <a:lstStyle/>
        <a:p>
          <a:endParaRPr lang="en-ZW" sz="1400"/>
        </a:p>
      </dgm:t>
    </dgm:pt>
    <dgm:pt modelId="{9E0BEB64-97CC-4937-9954-DDB8FF0FB684}">
      <dgm:prSet phldrT="[Text]" custT="1"/>
      <dgm:spPr/>
      <dgm:t>
        <a:bodyPr/>
        <a:lstStyle/>
        <a:p>
          <a:r>
            <a:rPr lang="en-ZW" sz="1400" b="1" dirty="0"/>
            <a:t>Core Advisory </a:t>
          </a:r>
          <a:r>
            <a:rPr lang="en-ZW" sz="1400" b="1" dirty="0" smtClean="0"/>
            <a:t>Panel (CAP)</a:t>
          </a:r>
          <a:endParaRPr lang="en-ZW" sz="1400" b="1" dirty="0"/>
        </a:p>
      </dgm:t>
    </dgm:pt>
    <dgm:pt modelId="{5C033AAA-2EAB-4A04-A477-85E59CCEF044}" type="parTrans" cxnId="{06716DD1-49C2-4604-A95D-172EDF70CD3C}">
      <dgm:prSet/>
      <dgm:spPr/>
      <dgm:t>
        <a:bodyPr/>
        <a:lstStyle/>
        <a:p>
          <a:endParaRPr lang="en-ZW" sz="1400"/>
        </a:p>
      </dgm:t>
    </dgm:pt>
    <dgm:pt modelId="{DCB4A395-FD44-4695-988F-C04AFAB7F163}" type="sibTrans" cxnId="{06716DD1-49C2-4604-A95D-172EDF70CD3C}">
      <dgm:prSet/>
      <dgm:spPr/>
      <dgm:t>
        <a:bodyPr/>
        <a:lstStyle/>
        <a:p>
          <a:endParaRPr lang="en-ZW" sz="1400"/>
        </a:p>
      </dgm:t>
    </dgm:pt>
    <dgm:pt modelId="{1E291227-2963-4D08-B3FD-200F5DD5C20D}">
      <dgm:prSet phldrT="[Text]" custT="1"/>
      <dgm:spPr/>
      <dgm:t>
        <a:bodyPr/>
        <a:lstStyle/>
        <a:p>
          <a:r>
            <a:rPr lang="en-ZW" sz="1400" b="1" dirty="0"/>
            <a:t>Core Technical Team (</a:t>
          </a:r>
          <a:r>
            <a:rPr lang="en-ZW" sz="1400" b="1" dirty="0" smtClean="0"/>
            <a:t>includes Directors of Planning from MDAs </a:t>
          </a:r>
          <a:r>
            <a:rPr lang="en-ZW" sz="1400" b="1" dirty="0"/>
            <a:t>and consultants) </a:t>
          </a:r>
        </a:p>
      </dgm:t>
    </dgm:pt>
    <dgm:pt modelId="{93B8B8B8-A508-4896-9725-5F9ADE6A9E35}" type="parTrans" cxnId="{60FEF157-1A40-41FC-8E53-DE6C2495BA79}">
      <dgm:prSet/>
      <dgm:spPr/>
      <dgm:t>
        <a:bodyPr/>
        <a:lstStyle/>
        <a:p>
          <a:endParaRPr lang="en-ZW" sz="1400"/>
        </a:p>
      </dgm:t>
    </dgm:pt>
    <dgm:pt modelId="{52F7F5DB-0E3F-4098-8B59-3FC4942A11AF}" type="sibTrans" cxnId="{60FEF157-1A40-41FC-8E53-DE6C2495BA79}">
      <dgm:prSet/>
      <dgm:spPr/>
      <dgm:t>
        <a:bodyPr/>
        <a:lstStyle/>
        <a:p>
          <a:endParaRPr lang="en-ZW" sz="1400"/>
        </a:p>
      </dgm:t>
    </dgm:pt>
    <dgm:pt modelId="{D0C85C12-890C-4E21-830C-0FB2AC88140F}">
      <dgm:prSet phldrT="[Text]" custT="1"/>
      <dgm:spPr/>
      <dgm:t>
        <a:bodyPr/>
        <a:lstStyle/>
        <a:p>
          <a:r>
            <a:rPr lang="en-ZW" sz="1400" b="1"/>
            <a:t>PS' Committee </a:t>
          </a:r>
        </a:p>
      </dgm:t>
    </dgm:pt>
    <dgm:pt modelId="{D744D1A1-933B-4F53-9372-DDE118CA0C80}" type="parTrans" cxnId="{7A2DD15F-E442-4586-BAE4-942B171798A7}">
      <dgm:prSet/>
      <dgm:spPr/>
      <dgm:t>
        <a:bodyPr/>
        <a:lstStyle/>
        <a:p>
          <a:endParaRPr lang="en-ZW" sz="1400"/>
        </a:p>
      </dgm:t>
    </dgm:pt>
    <dgm:pt modelId="{569B865A-57BA-4BA9-A9DC-EEAF725B7629}" type="sibTrans" cxnId="{7A2DD15F-E442-4586-BAE4-942B171798A7}">
      <dgm:prSet/>
      <dgm:spPr/>
      <dgm:t>
        <a:bodyPr/>
        <a:lstStyle/>
        <a:p>
          <a:endParaRPr lang="en-ZW" sz="1400"/>
        </a:p>
      </dgm:t>
    </dgm:pt>
    <dgm:pt modelId="{12A3F201-B405-4F2B-A3A3-2EAE0668725C}">
      <dgm:prSet phldrT="[Text]" custT="1"/>
      <dgm:spPr/>
      <dgm:t>
        <a:bodyPr/>
        <a:lstStyle/>
        <a:p>
          <a:r>
            <a:rPr lang="en-GB" sz="1400" b="1" dirty="0"/>
            <a:t>Chairpersons of Parliamentary Committees</a:t>
          </a:r>
          <a:endParaRPr lang="en-ZW" sz="1400" dirty="0"/>
        </a:p>
      </dgm:t>
    </dgm:pt>
    <dgm:pt modelId="{A18F3465-0B03-4493-8D5B-E6339D8D4852}" type="parTrans" cxnId="{9DBC89AE-DC76-4184-8C57-40B93CE8AC3A}">
      <dgm:prSet/>
      <dgm:spPr/>
      <dgm:t>
        <a:bodyPr/>
        <a:lstStyle/>
        <a:p>
          <a:endParaRPr lang="en-ZW" sz="1400"/>
        </a:p>
      </dgm:t>
    </dgm:pt>
    <dgm:pt modelId="{5FD5446E-1A01-43A9-901E-48F66A01885F}" type="sibTrans" cxnId="{9DBC89AE-DC76-4184-8C57-40B93CE8AC3A}">
      <dgm:prSet/>
      <dgm:spPr/>
      <dgm:t>
        <a:bodyPr/>
        <a:lstStyle/>
        <a:p>
          <a:endParaRPr lang="en-ZW" sz="1400"/>
        </a:p>
      </dgm:t>
    </dgm:pt>
    <dgm:pt modelId="{5C59057B-B7CB-48FE-8D07-DD214F1D59F6}">
      <dgm:prSet phldrT="[Text]" custT="1"/>
      <dgm:spPr/>
      <dgm:t>
        <a:bodyPr/>
        <a:lstStyle/>
        <a:p>
          <a:r>
            <a:rPr lang="en-ZW" sz="1400" b="1"/>
            <a:t>NPC Commisioners </a:t>
          </a:r>
        </a:p>
      </dgm:t>
    </dgm:pt>
    <dgm:pt modelId="{956C5F78-0CA4-4E44-9528-A411E8574633}" type="parTrans" cxnId="{182CEF19-ACB4-49AA-ADE4-6245241F724E}">
      <dgm:prSet/>
      <dgm:spPr/>
      <dgm:t>
        <a:bodyPr/>
        <a:lstStyle/>
        <a:p>
          <a:endParaRPr lang="en-ZW" sz="1400"/>
        </a:p>
      </dgm:t>
    </dgm:pt>
    <dgm:pt modelId="{23123EC9-FB22-4530-ACEE-F15BA8768E9E}" type="sibTrans" cxnId="{182CEF19-ACB4-49AA-ADE4-6245241F724E}">
      <dgm:prSet/>
      <dgm:spPr/>
      <dgm:t>
        <a:bodyPr/>
        <a:lstStyle/>
        <a:p>
          <a:endParaRPr lang="en-ZW" sz="1400"/>
        </a:p>
      </dgm:t>
    </dgm:pt>
    <dgm:pt modelId="{7A4BD7D6-33BB-48A5-9535-13B0A4CC36B2}" type="pres">
      <dgm:prSet presAssocID="{DE3CF26D-9CDA-4504-9DFA-4A8EF7F9F867}" presName="Name0" presStyleCnt="0">
        <dgm:presLayoutVars>
          <dgm:dir/>
          <dgm:animLvl val="lvl"/>
          <dgm:resizeHandles val="exact"/>
        </dgm:presLayoutVars>
      </dgm:prSet>
      <dgm:spPr/>
    </dgm:pt>
    <dgm:pt modelId="{D7FF8678-C423-496F-AD64-1355F597FAF9}" type="pres">
      <dgm:prSet presAssocID="{64E6A291-07BC-4F2D-93BE-2CE012C85315}" presName="Name8" presStyleCnt="0"/>
      <dgm:spPr/>
    </dgm:pt>
    <dgm:pt modelId="{B63D03D3-D7CA-4734-9EEC-CD98838A0DCC}" type="pres">
      <dgm:prSet presAssocID="{64E6A291-07BC-4F2D-93BE-2CE012C85315}" presName="level" presStyleLbl="node1" presStyleIdx="0" presStyleCnt="6">
        <dgm:presLayoutVars>
          <dgm:chMax val="1"/>
          <dgm:bulletEnabled val="1"/>
        </dgm:presLayoutVars>
      </dgm:prSet>
      <dgm:spPr/>
      <dgm:t>
        <a:bodyPr/>
        <a:lstStyle/>
        <a:p>
          <a:endParaRPr lang="en-ZW"/>
        </a:p>
      </dgm:t>
    </dgm:pt>
    <dgm:pt modelId="{158C90E4-F4A4-4216-B985-BC95F7AC7E15}" type="pres">
      <dgm:prSet presAssocID="{64E6A291-07BC-4F2D-93BE-2CE012C85315}" presName="levelTx" presStyleLbl="revTx" presStyleIdx="0" presStyleCnt="0">
        <dgm:presLayoutVars>
          <dgm:chMax val="1"/>
          <dgm:bulletEnabled val="1"/>
        </dgm:presLayoutVars>
      </dgm:prSet>
      <dgm:spPr/>
      <dgm:t>
        <a:bodyPr/>
        <a:lstStyle/>
        <a:p>
          <a:endParaRPr lang="en-ZW"/>
        </a:p>
      </dgm:t>
    </dgm:pt>
    <dgm:pt modelId="{3028E10F-6EF9-459D-81A6-593DA8E6C027}" type="pres">
      <dgm:prSet presAssocID="{D0C85C12-890C-4E21-830C-0FB2AC88140F}" presName="Name8" presStyleCnt="0"/>
      <dgm:spPr/>
    </dgm:pt>
    <dgm:pt modelId="{BD9BC042-9EB5-42EE-8F7E-B0147F8CB245}" type="pres">
      <dgm:prSet presAssocID="{D0C85C12-890C-4E21-830C-0FB2AC88140F}" presName="level" presStyleLbl="node1" presStyleIdx="1" presStyleCnt="6">
        <dgm:presLayoutVars>
          <dgm:chMax val="1"/>
          <dgm:bulletEnabled val="1"/>
        </dgm:presLayoutVars>
      </dgm:prSet>
      <dgm:spPr/>
      <dgm:t>
        <a:bodyPr/>
        <a:lstStyle/>
        <a:p>
          <a:endParaRPr lang="en-ZW"/>
        </a:p>
      </dgm:t>
    </dgm:pt>
    <dgm:pt modelId="{EA205231-E495-49B0-852C-C77BD1F4869F}" type="pres">
      <dgm:prSet presAssocID="{D0C85C12-890C-4E21-830C-0FB2AC88140F}" presName="levelTx" presStyleLbl="revTx" presStyleIdx="0" presStyleCnt="0">
        <dgm:presLayoutVars>
          <dgm:chMax val="1"/>
          <dgm:bulletEnabled val="1"/>
        </dgm:presLayoutVars>
      </dgm:prSet>
      <dgm:spPr/>
      <dgm:t>
        <a:bodyPr/>
        <a:lstStyle/>
        <a:p>
          <a:endParaRPr lang="en-ZW"/>
        </a:p>
      </dgm:t>
    </dgm:pt>
    <dgm:pt modelId="{A57FC7B3-8373-4024-8782-71F8CF7D6D41}" type="pres">
      <dgm:prSet presAssocID="{5C59057B-B7CB-48FE-8D07-DD214F1D59F6}" presName="Name8" presStyleCnt="0"/>
      <dgm:spPr/>
    </dgm:pt>
    <dgm:pt modelId="{D13C9C3E-0B28-4775-BEFA-4D81AA1BD677}" type="pres">
      <dgm:prSet presAssocID="{5C59057B-B7CB-48FE-8D07-DD214F1D59F6}" presName="level" presStyleLbl="node1" presStyleIdx="2" presStyleCnt="6">
        <dgm:presLayoutVars>
          <dgm:chMax val="1"/>
          <dgm:bulletEnabled val="1"/>
        </dgm:presLayoutVars>
      </dgm:prSet>
      <dgm:spPr/>
      <dgm:t>
        <a:bodyPr/>
        <a:lstStyle/>
        <a:p>
          <a:endParaRPr lang="en-ZW"/>
        </a:p>
      </dgm:t>
    </dgm:pt>
    <dgm:pt modelId="{61020604-A171-4034-A36B-27FBE8F6E70C}" type="pres">
      <dgm:prSet presAssocID="{5C59057B-B7CB-48FE-8D07-DD214F1D59F6}" presName="levelTx" presStyleLbl="revTx" presStyleIdx="0" presStyleCnt="0">
        <dgm:presLayoutVars>
          <dgm:chMax val="1"/>
          <dgm:bulletEnabled val="1"/>
        </dgm:presLayoutVars>
      </dgm:prSet>
      <dgm:spPr/>
      <dgm:t>
        <a:bodyPr/>
        <a:lstStyle/>
        <a:p>
          <a:endParaRPr lang="en-ZW"/>
        </a:p>
      </dgm:t>
    </dgm:pt>
    <dgm:pt modelId="{32D26DA1-F7A9-483F-B7F4-9BE1105DA097}" type="pres">
      <dgm:prSet presAssocID="{12A3F201-B405-4F2B-A3A3-2EAE0668725C}" presName="Name8" presStyleCnt="0"/>
      <dgm:spPr/>
    </dgm:pt>
    <dgm:pt modelId="{76B26861-CFAA-4ED2-9DB0-F6AEAF1915F1}" type="pres">
      <dgm:prSet presAssocID="{12A3F201-B405-4F2B-A3A3-2EAE0668725C}" presName="level" presStyleLbl="node1" presStyleIdx="3" presStyleCnt="6">
        <dgm:presLayoutVars>
          <dgm:chMax val="1"/>
          <dgm:bulletEnabled val="1"/>
        </dgm:presLayoutVars>
      </dgm:prSet>
      <dgm:spPr/>
      <dgm:t>
        <a:bodyPr/>
        <a:lstStyle/>
        <a:p>
          <a:endParaRPr lang="en-ZW"/>
        </a:p>
      </dgm:t>
    </dgm:pt>
    <dgm:pt modelId="{40D029C0-B970-4869-812E-02DF3595D2F0}" type="pres">
      <dgm:prSet presAssocID="{12A3F201-B405-4F2B-A3A3-2EAE0668725C}" presName="levelTx" presStyleLbl="revTx" presStyleIdx="0" presStyleCnt="0">
        <dgm:presLayoutVars>
          <dgm:chMax val="1"/>
          <dgm:bulletEnabled val="1"/>
        </dgm:presLayoutVars>
      </dgm:prSet>
      <dgm:spPr/>
      <dgm:t>
        <a:bodyPr/>
        <a:lstStyle/>
        <a:p>
          <a:endParaRPr lang="en-ZW"/>
        </a:p>
      </dgm:t>
    </dgm:pt>
    <dgm:pt modelId="{662876A1-1E66-4370-8C83-CDAE5E557B6F}" type="pres">
      <dgm:prSet presAssocID="{9E0BEB64-97CC-4937-9954-DDB8FF0FB684}" presName="Name8" presStyleCnt="0"/>
      <dgm:spPr/>
    </dgm:pt>
    <dgm:pt modelId="{7C53937C-8B47-426F-AB54-84D690C15AAF}" type="pres">
      <dgm:prSet presAssocID="{9E0BEB64-97CC-4937-9954-DDB8FF0FB684}" presName="level" presStyleLbl="node1" presStyleIdx="4" presStyleCnt="6">
        <dgm:presLayoutVars>
          <dgm:chMax val="1"/>
          <dgm:bulletEnabled val="1"/>
        </dgm:presLayoutVars>
      </dgm:prSet>
      <dgm:spPr/>
      <dgm:t>
        <a:bodyPr/>
        <a:lstStyle/>
        <a:p>
          <a:endParaRPr lang="en-ZW"/>
        </a:p>
      </dgm:t>
    </dgm:pt>
    <dgm:pt modelId="{21EE246B-369D-4786-9D93-CF064C01DD17}" type="pres">
      <dgm:prSet presAssocID="{9E0BEB64-97CC-4937-9954-DDB8FF0FB684}" presName="levelTx" presStyleLbl="revTx" presStyleIdx="0" presStyleCnt="0">
        <dgm:presLayoutVars>
          <dgm:chMax val="1"/>
          <dgm:bulletEnabled val="1"/>
        </dgm:presLayoutVars>
      </dgm:prSet>
      <dgm:spPr/>
      <dgm:t>
        <a:bodyPr/>
        <a:lstStyle/>
        <a:p>
          <a:endParaRPr lang="en-ZW"/>
        </a:p>
      </dgm:t>
    </dgm:pt>
    <dgm:pt modelId="{D0C60E76-5154-4239-B7D6-5D8DACBD0B46}" type="pres">
      <dgm:prSet presAssocID="{1E291227-2963-4D08-B3FD-200F5DD5C20D}" presName="Name8" presStyleCnt="0"/>
      <dgm:spPr/>
    </dgm:pt>
    <dgm:pt modelId="{DED46024-B8E2-4290-99E7-A0C248F1F772}" type="pres">
      <dgm:prSet presAssocID="{1E291227-2963-4D08-B3FD-200F5DD5C20D}" presName="level" presStyleLbl="node1" presStyleIdx="5" presStyleCnt="6">
        <dgm:presLayoutVars>
          <dgm:chMax val="1"/>
          <dgm:bulletEnabled val="1"/>
        </dgm:presLayoutVars>
      </dgm:prSet>
      <dgm:spPr/>
      <dgm:t>
        <a:bodyPr/>
        <a:lstStyle/>
        <a:p>
          <a:endParaRPr lang="en-ZW"/>
        </a:p>
      </dgm:t>
    </dgm:pt>
    <dgm:pt modelId="{77802E72-E88D-4422-9319-8A2B7FD5EED3}" type="pres">
      <dgm:prSet presAssocID="{1E291227-2963-4D08-B3FD-200F5DD5C20D}" presName="levelTx" presStyleLbl="revTx" presStyleIdx="0" presStyleCnt="0">
        <dgm:presLayoutVars>
          <dgm:chMax val="1"/>
          <dgm:bulletEnabled val="1"/>
        </dgm:presLayoutVars>
      </dgm:prSet>
      <dgm:spPr/>
      <dgm:t>
        <a:bodyPr/>
        <a:lstStyle/>
        <a:p>
          <a:endParaRPr lang="en-ZW"/>
        </a:p>
      </dgm:t>
    </dgm:pt>
  </dgm:ptLst>
  <dgm:cxnLst>
    <dgm:cxn modelId="{CB12EA80-D667-4A13-A6F0-BD55190BD531}" type="presOf" srcId="{12A3F201-B405-4F2B-A3A3-2EAE0668725C}" destId="{76B26861-CFAA-4ED2-9DB0-F6AEAF1915F1}" srcOrd="0" destOrd="0" presId="urn:microsoft.com/office/officeart/2005/8/layout/pyramid1"/>
    <dgm:cxn modelId="{182CEF19-ACB4-49AA-ADE4-6245241F724E}" srcId="{DE3CF26D-9CDA-4504-9DFA-4A8EF7F9F867}" destId="{5C59057B-B7CB-48FE-8D07-DD214F1D59F6}" srcOrd="2" destOrd="0" parTransId="{956C5F78-0CA4-4E44-9528-A411E8574633}" sibTransId="{23123EC9-FB22-4530-ACEE-F15BA8768E9E}"/>
    <dgm:cxn modelId="{383C8D40-9E15-4595-A2FC-83593E3BBD3E}" type="presOf" srcId="{64E6A291-07BC-4F2D-93BE-2CE012C85315}" destId="{158C90E4-F4A4-4216-B985-BC95F7AC7E15}" srcOrd="1" destOrd="0" presId="urn:microsoft.com/office/officeart/2005/8/layout/pyramid1"/>
    <dgm:cxn modelId="{3664B86A-885D-4B55-A2F6-FDEFF8682585}" type="presOf" srcId="{DE3CF26D-9CDA-4504-9DFA-4A8EF7F9F867}" destId="{7A4BD7D6-33BB-48A5-9535-13B0A4CC36B2}" srcOrd="0" destOrd="0" presId="urn:microsoft.com/office/officeart/2005/8/layout/pyramid1"/>
    <dgm:cxn modelId="{06716DD1-49C2-4604-A95D-172EDF70CD3C}" srcId="{DE3CF26D-9CDA-4504-9DFA-4A8EF7F9F867}" destId="{9E0BEB64-97CC-4937-9954-DDB8FF0FB684}" srcOrd="4" destOrd="0" parTransId="{5C033AAA-2EAB-4A04-A477-85E59CCEF044}" sibTransId="{DCB4A395-FD44-4695-988F-C04AFAB7F163}"/>
    <dgm:cxn modelId="{FE00360A-A7B4-46F2-A8AB-81CD37E04B39}" type="presOf" srcId="{1E291227-2963-4D08-B3FD-200F5DD5C20D}" destId="{DED46024-B8E2-4290-99E7-A0C248F1F772}" srcOrd="0" destOrd="0" presId="urn:microsoft.com/office/officeart/2005/8/layout/pyramid1"/>
    <dgm:cxn modelId="{EBE2C0DB-3DE1-4EEC-8604-A03D0E26AFBB}" type="presOf" srcId="{5C59057B-B7CB-48FE-8D07-DD214F1D59F6}" destId="{61020604-A171-4034-A36B-27FBE8F6E70C}" srcOrd="1" destOrd="0" presId="urn:microsoft.com/office/officeart/2005/8/layout/pyramid1"/>
    <dgm:cxn modelId="{71A452AF-D058-4DDD-A641-2205B83F8385}" type="presOf" srcId="{9E0BEB64-97CC-4937-9954-DDB8FF0FB684}" destId="{21EE246B-369D-4786-9D93-CF064C01DD17}" srcOrd="1" destOrd="0" presId="urn:microsoft.com/office/officeart/2005/8/layout/pyramid1"/>
    <dgm:cxn modelId="{60FEF157-1A40-41FC-8E53-DE6C2495BA79}" srcId="{DE3CF26D-9CDA-4504-9DFA-4A8EF7F9F867}" destId="{1E291227-2963-4D08-B3FD-200F5DD5C20D}" srcOrd="5" destOrd="0" parTransId="{93B8B8B8-A508-4896-9725-5F9ADE6A9E35}" sibTransId="{52F7F5DB-0E3F-4098-8B59-3FC4942A11AF}"/>
    <dgm:cxn modelId="{5AAA5C4F-50AC-45C7-BFBE-35EC77D51D73}" type="presOf" srcId="{9E0BEB64-97CC-4937-9954-DDB8FF0FB684}" destId="{7C53937C-8B47-426F-AB54-84D690C15AAF}" srcOrd="0" destOrd="0" presId="urn:microsoft.com/office/officeart/2005/8/layout/pyramid1"/>
    <dgm:cxn modelId="{BE4BB541-8418-4136-9F4E-DF51D1DEECCB}" type="presOf" srcId="{5C59057B-B7CB-48FE-8D07-DD214F1D59F6}" destId="{D13C9C3E-0B28-4775-BEFA-4D81AA1BD677}" srcOrd="0" destOrd="0" presId="urn:microsoft.com/office/officeart/2005/8/layout/pyramid1"/>
    <dgm:cxn modelId="{ECF40866-913E-4423-A6A4-81FABA710662}" type="presOf" srcId="{12A3F201-B405-4F2B-A3A3-2EAE0668725C}" destId="{40D029C0-B970-4869-812E-02DF3595D2F0}" srcOrd="1" destOrd="0" presId="urn:microsoft.com/office/officeart/2005/8/layout/pyramid1"/>
    <dgm:cxn modelId="{37DE7F37-6F56-4582-8522-A9933B2EA642}" type="presOf" srcId="{64E6A291-07BC-4F2D-93BE-2CE012C85315}" destId="{B63D03D3-D7CA-4734-9EEC-CD98838A0DCC}" srcOrd="0" destOrd="0" presId="urn:microsoft.com/office/officeart/2005/8/layout/pyramid1"/>
    <dgm:cxn modelId="{0CB72901-5252-43A3-8D9B-3D574A3CB62B}" srcId="{DE3CF26D-9CDA-4504-9DFA-4A8EF7F9F867}" destId="{64E6A291-07BC-4F2D-93BE-2CE012C85315}" srcOrd="0" destOrd="0" parTransId="{5DCB4BC0-A469-4046-8E49-17A86BE681B6}" sibTransId="{4F2C9821-54BA-4522-88A9-AEAB9C7E1F0C}"/>
    <dgm:cxn modelId="{56AA6476-82B9-4B7B-BFAD-8187A3FD662D}" type="presOf" srcId="{D0C85C12-890C-4E21-830C-0FB2AC88140F}" destId="{EA205231-E495-49B0-852C-C77BD1F4869F}" srcOrd="1" destOrd="0" presId="urn:microsoft.com/office/officeart/2005/8/layout/pyramid1"/>
    <dgm:cxn modelId="{CCED3C72-978C-4033-B06B-C1C632E02844}" type="presOf" srcId="{1E291227-2963-4D08-B3FD-200F5DD5C20D}" destId="{77802E72-E88D-4422-9319-8A2B7FD5EED3}" srcOrd="1" destOrd="0" presId="urn:microsoft.com/office/officeart/2005/8/layout/pyramid1"/>
    <dgm:cxn modelId="{9DBC89AE-DC76-4184-8C57-40B93CE8AC3A}" srcId="{DE3CF26D-9CDA-4504-9DFA-4A8EF7F9F867}" destId="{12A3F201-B405-4F2B-A3A3-2EAE0668725C}" srcOrd="3" destOrd="0" parTransId="{A18F3465-0B03-4493-8D5B-E6339D8D4852}" sibTransId="{5FD5446E-1A01-43A9-901E-48F66A01885F}"/>
    <dgm:cxn modelId="{7A2DD15F-E442-4586-BAE4-942B171798A7}" srcId="{DE3CF26D-9CDA-4504-9DFA-4A8EF7F9F867}" destId="{D0C85C12-890C-4E21-830C-0FB2AC88140F}" srcOrd="1" destOrd="0" parTransId="{D744D1A1-933B-4F53-9372-DDE118CA0C80}" sibTransId="{569B865A-57BA-4BA9-A9DC-EEAF725B7629}"/>
    <dgm:cxn modelId="{9B36C931-5387-47E7-8112-EFCF466DDBCD}" type="presOf" srcId="{D0C85C12-890C-4E21-830C-0FB2AC88140F}" destId="{BD9BC042-9EB5-42EE-8F7E-B0147F8CB245}" srcOrd="0" destOrd="0" presId="urn:microsoft.com/office/officeart/2005/8/layout/pyramid1"/>
    <dgm:cxn modelId="{4CF755B3-9E88-4EDD-BE32-83905DA896F0}" type="presParOf" srcId="{7A4BD7D6-33BB-48A5-9535-13B0A4CC36B2}" destId="{D7FF8678-C423-496F-AD64-1355F597FAF9}" srcOrd="0" destOrd="0" presId="urn:microsoft.com/office/officeart/2005/8/layout/pyramid1"/>
    <dgm:cxn modelId="{7122D767-E15A-489B-8620-DD9397F9B803}" type="presParOf" srcId="{D7FF8678-C423-496F-AD64-1355F597FAF9}" destId="{B63D03D3-D7CA-4734-9EEC-CD98838A0DCC}" srcOrd="0" destOrd="0" presId="urn:microsoft.com/office/officeart/2005/8/layout/pyramid1"/>
    <dgm:cxn modelId="{034B5F0C-FD0C-44CB-AF24-C2138B2FF5D8}" type="presParOf" srcId="{D7FF8678-C423-496F-AD64-1355F597FAF9}" destId="{158C90E4-F4A4-4216-B985-BC95F7AC7E15}" srcOrd="1" destOrd="0" presId="urn:microsoft.com/office/officeart/2005/8/layout/pyramid1"/>
    <dgm:cxn modelId="{A78C7607-D583-4ECE-B40E-093108A75CE3}" type="presParOf" srcId="{7A4BD7D6-33BB-48A5-9535-13B0A4CC36B2}" destId="{3028E10F-6EF9-459D-81A6-593DA8E6C027}" srcOrd="1" destOrd="0" presId="urn:microsoft.com/office/officeart/2005/8/layout/pyramid1"/>
    <dgm:cxn modelId="{D28116FD-9067-407F-856C-7F7D9F51C57F}" type="presParOf" srcId="{3028E10F-6EF9-459D-81A6-593DA8E6C027}" destId="{BD9BC042-9EB5-42EE-8F7E-B0147F8CB245}" srcOrd="0" destOrd="0" presId="urn:microsoft.com/office/officeart/2005/8/layout/pyramid1"/>
    <dgm:cxn modelId="{CBAB2292-52FD-4690-BD1C-87FD3CCED9DE}" type="presParOf" srcId="{3028E10F-6EF9-459D-81A6-593DA8E6C027}" destId="{EA205231-E495-49B0-852C-C77BD1F4869F}" srcOrd="1" destOrd="0" presId="urn:microsoft.com/office/officeart/2005/8/layout/pyramid1"/>
    <dgm:cxn modelId="{9645A36B-75FB-494A-B750-ED1F41EB2EDE}" type="presParOf" srcId="{7A4BD7D6-33BB-48A5-9535-13B0A4CC36B2}" destId="{A57FC7B3-8373-4024-8782-71F8CF7D6D41}" srcOrd="2" destOrd="0" presId="urn:microsoft.com/office/officeart/2005/8/layout/pyramid1"/>
    <dgm:cxn modelId="{5348E4E6-8307-49CC-9E9B-41D9AAC332DE}" type="presParOf" srcId="{A57FC7B3-8373-4024-8782-71F8CF7D6D41}" destId="{D13C9C3E-0B28-4775-BEFA-4D81AA1BD677}" srcOrd="0" destOrd="0" presId="urn:microsoft.com/office/officeart/2005/8/layout/pyramid1"/>
    <dgm:cxn modelId="{90BA48EB-3A8A-4A09-B915-8D981EBE3554}" type="presParOf" srcId="{A57FC7B3-8373-4024-8782-71F8CF7D6D41}" destId="{61020604-A171-4034-A36B-27FBE8F6E70C}" srcOrd="1" destOrd="0" presId="urn:microsoft.com/office/officeart/2005/8/layout/pyramid1"/>
    <dgm:cxn modelId="{F85A4E59-B2BC-4CB7-A381-DE472016D44A}" type="presParOf" srcId="{7A4BD7D6-33BB-48A5-9535-13B0A4CC36B2}" destId="{32D26DA1-F7A9-483F-B7F4-9BE1105DA097}" srcOrd="3" destOrd="0" presId="urn:microsoft.com/office/officeart/2005/8/layout/pyramid1"/>
    <dgm:cxn modelId="{4FF4667C-9F95-4A1F-9D63-4EC504749E5D}" type="presParOf" srcId="{32D26DA1-F7A9-483F-B7F4-9BE1105DA097}" destId="{76B26861-CFAA-4ED2-9DB0-F6AEAF1915F1}" srcOrd="0" destOrd="0" presId="urn:microsoft.com/office/officeart/2005/8/layout/pyramid1"/>
    <dgm:cxn modelId="{7CEAA141-150B-4B45-82DC-EC2BD6C7248A}" type="presParOf" srcId="{32D26DA1-F7A9-483F-B7F4-9BE1105DA097}" destId="{40D029C0-B970-4869-812E-02DF3595D2F0}" srcOrd="1" destOrd="0" presId="urn:microsoft.com/office/officeart/2005/8/layout/pyramid1"/>
    <dgm:cxn modelId="{BFD536F0-538F-46E9-A586-546F4A5B6D92}" type="presParOf" srcId="{7A4BD7D6-33BB-48A5-9535-13B0A4CC36B2}" destId="{662876A1-1E66-4370-8C83-CDAE5E557B6F}" srcOrd="4" destOrd="0" presId="urn:microsoft.com/office/officeart/2005/8/layout/pyramid1"/>
    <dgm:cxn modelId="{F1F22FF3-5E4B-4EF3-B64A-3AEAF131B2A9}" type="presParOf" srcId="{662876A1-1E66-4370-8C83-CDAE5E557B6F}" destId="{7C53937C-8B47-426F-AB54-84D690C15AAF}" srcOrd="0" destOrd="0" presId="urn:microsoft.com/office/officeart/2005/8/layout/pyramid1"/>
    <dgm:cxn modelId="{BD952E42-05C4-4091-B4B0-3E29ABCA702A}" type="presParOf" srcId="{662876A1-1E66-4370-8C83-CDAE5E557B6F}" destId="{21EE246B-369D-4786-9D93-CF064C01DD17}" srcOrd="1" destOrd="0" presId="urn:microsoft.com/office/officeart/2005/8/layout/pyramid1"/>
    <dgm:cxn modelId="{1881BDC1-8E83-4900-86B0-EEF694FC217D}" type="presParOf" srcId="{7A4BD7D6-33BB-48A5-9535-13B0A4CC36B2}" destId="{D0C60E76-5154-4239-B7D6-5D8DACBD0B46}" srcOrd="5" destOrd="0" presId="urn:microsoft.com/office/officeart/2005/8/layout/pyramid1"/>
    <dgm:cxn modelId="{0FD0CBFF-C51A-4B63-BE72-FF002F550953}" type="presParOf" srcId="{D0C60E76-5154-4239-B7D6-5D8DACBD0B46}" destId="{DED46024-B8E2-4290-99E7-A0C248F1F772}" srcOrd="0" destOrd="0" presId="urn:microsoft.com/office/officeart/2005/8/layout/pyramid1"/>
    <dgm:cxn modelId="{EB185E45-B94A-47C3-A813-E952A595FE94}" type="presParOf" srcId="{D0C60E76-5154-4239-B7D6-5D8DACBD0B46}" destId="{77802E72-E88D-4422-9319-8A2B7FD5EED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D03D3-D7CA-4734-9EEC-CD98838A0DCC}">
      <dsp:nvSpPr>
        <dsp:cNvPr id="0" name=""/>
        <dsp:cNvSpPr/>
      </dsp:nvSpPr>
      <dsp:spPr>
        <a:xfrm>
          <a:off x="1949476" y="0"/>
          <a:ext cx="779790" cy="690127"/>
        </a:xfrm>
        <a:prstGeom prst="trapezoid">
          <a:avLst>
            <a:gd name="adj" fmla="val 5649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ZW" sz="1400" kern="1200"/>
        </a:p>
        <a:p>
          <a:pPr lvl="0" algn="ctr" defTabSz="622300">
            <a:lnSpc>
              <a:spcPct val="90000"/>
            </a:lnSpc>
            <a:spcBef>
              <a:spcPct val="0"/>
            </a:spcBef>
            <a:spcAft>
              <a:spcPct val="35000"/>
            </a:spcAft>
          </a:pPr>
          <a:r>
            <a:rPr lang="en-ZW" sz="1400" b="1" kern="1200"/>
            <a:t>Cabinet</a:t>
          </a:r>
        </a:p>
      </dsp:txBody>
      <dsp:txXfrm>
        <a:off x="1949476" y="0"/>
        <a:ext cx="779790" cy="690127"/>
      </dsp:txXfrm>
    </dsp:sp>
    <dsp:sp modelId="{BD9BC042-9EB5-42EE-8F7E-B0147F8CB245}">
      <dsp:nvSpPr>
        <dsp:cNvPr id="0" name=""/>
        <dsp:cNvSpPr/>
      </dsp:nvSpPr>
      <dsp:spPr>
        <a:xfrm>
          <a:off x="1559581" y="690127"/>
          <a:ext cx="1559581" cy="690127"/>
        </a:xfrm>
        <a:prstGeom prst="trapezoid">
          <a:avLst>
            <a:gd name="adj" fmla="val 5649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W" sz="1400" b="1" kern="1200"/>
            <a:t>PS' Committee </a:t>
          </a:r>
        </a:p>
      </dsp:txBody>
      <dsp:txXfrm>
        <a:off x="1832508" y="690127"/>
        <a:ext cx="1013727" cy="690127"/>
      </dsp:txXfrm>
    </dsp:sp>
    <dsp:sp modelId="{D13C9C3E-0B28-4775-BEFA-4D81AA1BD677}">
      <dsp:nvSpPr>
        <dsp:cNvPr id="0" name=""/>
        <dsp:cNvSpPr/>
      </dsp:nvSpPr>
      <dsp:spPr>
        <a:xfrm>
          <a:off x="1169685" y="1380255"/>
          <a:ext cx="2339371" cy="690127"/>
        </a:xfrm>
        <a:prstGeom prst="trapezoid">
          <a:avLst>
            <a:gd name="adj" fmla="val 5649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W" sz="1400" b="1" kern="1200"/>
            <a:t>NPC Commisioners </a:t>
          </a:r>
        </a:p>
      </dsp:txBody>
      <dsp:txXfrm>
        <a:off x="1579076" y="1380255"/>
        <a:ext cx="1520591" cy="690127"/>
      </dsp:txXfrm>
    </dsp:sp>
    <dsp:sp modelId="{76B26861-CFAA-4ED2-9DB0-F6AEAF1915F1}">
      <dsp:nvSpPr>
        <dsp:cNvPr id="0" name=""/>
        <dsp:cNvSpPr/>
      </dsp:nvSpPr>
      <dsp:spPr>
        <a:xfrm>
          <a:off x="779790" y="2070382"/>
          <a:ext cx="3119162" cy="690127"/>
        </a:xfrm>
        <a:prstGeom prst="trapezoid">
          <a:avLst>
            <a:gd name="adj" fmla="val 5649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t>Chairpersons of Parliamentary Committees</a:t>
          </a:r>
          <a:endParaRPr lang="en-ZW" sz="1400" kern="1200" dirty="0"/>
        </a:p>
      </dsp:txBody>
      <dsp:txXfrm>
        <a:off x="1325644" y="2070382"/>
        <a:ext cx="2027455" cy="690127"/>
      </dsp:txXfrm>
    </dsp:sp>
    <dsp:sp modelId="{7C53937C-8B47-426F-AB54-84D690C15AAF}">
      <dsp:nvSpPr>
        <dsp:cNvPr id="0" name=""/>
        <dsp:cNvSpPr/>
      </dsp:nvSpPr>
      <dsp:spPr>
        <a:xfrm>
          <a:off x="389895" y="2760510"/>
          <a:ext cx="3898953" cy="690127"/>
        </a:xfrm>
        <a:prstGeom prst="trapezoid">
          <a:avLst>
            <a:gd name="adj" fmla="val 5649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W" sz="1400" b="1" kern="1200" dirty="0"/>
            <a:t>Core Advisory </a:t>
          </a:r>
          <a:r>
            <a:rPr lang="en-ZW" sz="1400" b="1" kern="1200" dirty="0" smtClean="0"/>
            <a:t>Panel (CAP)</a:t>
          </a:r>
          <a:endParaRPr lang="en-ZW" sz="1400" b="1" kern="1200" dirty="0"/>
        </a:p>
      </dsp:txBody>
      <dsp:txXfrm>
        <a:off x="1072212" y="2760510"/>
        <a:ext cx="2534319" cy="690127"/>
      </dsp:txXfrm>
    </dsp:sp>
    <dsp:sp modelId="{DED46024-B8E2-4290-99E7-A0C248F1F772}">
      <dsp:nvSpPr>
        <dsp:cNvPr id="0" name=""/>
        <dsp:cNvSpPr/>
      </dsp:nvSpPr>
      <dsp:spPr>
        <a:xfrm>
          <a:off x="0" y="3450638"/>
          <a:ext cx="4678743" cy="690127"/>
        </a:xfrm>
        <a:prstGeom prst="trapezoid">
          <a:avLst>
            <a:gd name="adj" fmla="val 5649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W" sz="1400" b="1" kern="1200" dirty="0"/>
            <a:t>Core Technical Team (</a:t>
          </a:r>
          <a:r>
            <a:rPr lang="en-ZW" sz="1400" b="1" kern="1200" dirty="0" smtClean="0"/>
            <a:t>includes Directors of Planning from MDAs </a:t>
          </a:r>
          <a:r>
            <a:rPr lang="en-ZW" sz="1400" b="1" kern="1200" dirty="0"/>
            <a:t>and consultants) </a:t>
          </a:r>
        </a:p>
      </dsp:txBody>
      <dsp:txXfrm>
        <a:off x="818780" y="3450638"/>
        <a:ext cx="3041183" cy="69012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F8941-C98F-4539-BAAF-88CEDC5ED23E}" type="datetimeFigureOut">
              <a:rPr lang="en-US" smtClean="0"/>
              <a:t>9/20/2019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CBD8D-5863-4B85-9F65-6C9C0F1E9372}" type="slidenum">
              <a:rPr lang="en-US" smtClean="0"/>
              <a:t>‹#›</a:t>
            </a:fld>
            <a:endParaRPr lang="en-US"/>
          </a:p>
        </p:txBody>
      </p:sp>
    </p:spTree>
    <p:extLst>
      <p:ext uri="{BB962C8B-B14F-4D97-AF65-F5344CB8AC3E}">
        <p14:creationId xmlns:p14="http://schemas.microsoft.com/office/powerpoint/2010/main" val="358199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3A83E0B-5557-4013-8CF7-2458BE4B46CD}" type="slidenum">
              <a:rPr lang="en-GB" smtClean="0"/>
              <a:t>9</a:t>
            </a:fld>
            <a:endParaRPr lang="en-GB"/>
          </a:p>
        </p:txBody>
      </p:sp>
    </p:spTree>
    <p:extLst>
      <p:ext uri="{BB962C8B-B14F-4D97-AF65-F5344CB8AC3E}">
        <p14:creationId xmlns:p14="http://schemas.microsoft.com/office/powerpoint/2010/main" val="344502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49C5EDE9-D563-471C-8894-E778F158C7E1}" type="slidenum">
              <a:rPr lang="en-ZW" smtClean="0"/>
              <a:t>31</a:t>
            </a:fld>
            <a:endParaRPr lang="en-ZW"/>
          </a:p>
        </p:txBody>
      </p:sp>
    </p:spTree>
    <p:extLst>
      <p:ext uri="{BB962C8B-B14F-4D97-AF65-F5344CB8AC3E}">
        <p14:creationId xmlns:p14="http://schemas.microsoft.com/office/powerpoint/2010/main" val="3739733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49C5EDE9-D563-471C-8894-E778F158C7E1}" type="slidenum">
              <a:rPr lang="en-ZW" smtClean="0"/>
              <a:t>35</a:t>
            </a:fld>
            <a:endParaRPr lang="en-ZW"/>
          </a:p>
        </p:txBody>
      </p:sp>
    </p:spTree>
    <p:extLst>
      <p:ext uri="{BB962C8B-B14F-4D97-AF65-F5344CB8AC3E}">
        <p14:creationId xmlns:p14="http://schemas.microsoft.com/office/powerpoint/2010/main" val="163115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5EDE9-D563-471C-8894-E778F158C7E1}" type="slidenum">
              <a:rPr lang="en-ZW" smtClean="0"/>
              <a:t>10</a:t>
            </a:fld>
            <a:endParaRPr lang="en-ZW"/>
          </a:p>
        </p:txBody>
      </p:sp>
    </p:spTree>
    <p:extLst>
      <p:ext uri="{BB962C8B-B14F-4D97-AF65-F5344CB8AC3E}">
        <p14:creationId xmlns:p14="http://schemas.microsoft.com/office/powerpoint/2010/main" val="135363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5EDE9-D563-471C-8894-E778F158C7E1}" type="slidenum">
              <a:rPr lang="en-ZW" smtClean="0"/>
              <a:t>11</a:t>
            </a:fld>
            <a:endParaRPr lang="en-ZW"/>
          </a:p>
        </p:txBody>
      </p:sp>
    </p:spTree>
    <p:extLst>
      <p:ext uri="{BB962C8B-B14F-4D97-AF65-F5344CB8AC3E}">
        <p14:creationId xmlns:p14="http://schemas.microsoft.com/office/powerpoint/2010/main" val="295627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5EDE9-D563-471C-8894-E778F158C7E1}" type="slidenum">
              <a:rPr lang="en-ZW" smtClean="0"/>
              <a:t>15</a:t>
            </a:fld>
            <a:endParaRPr lang="en-ZW"/>
          </a:p>
        </p:txBody>
      </p:sp>
    </p:spTree>
    <p:extLst>
      <p:ext uri="{BB962C8B-B14F-4D97-AF65-F5344CB8AC3E}">
        <p14:creationId xmlns:p14="http://schemas.microsoft.com/office/powerpoint/2010/main" val="277374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Wealth</a:t>
            </a:r>
            <a:r>
              <a:rPr lang="en-US" baseline="0" dirty="0" smtClean="0"/>
              <a:t> – accountants need money to be in business, without wealth, accountants will face extinction </a:t>
            </a:r>
            <a:endParaRPr lang="en-US" dirty="0"/>
          </a:p>
        </p:txBody>
      </p:sp>
      <p:sp>
        <p:nvSpPr>
          <p:cNvPr id="4" name="Slide Number Placeholder 3"/>
          <p:cNvSpPr>
            <a:spLocks noGrp="1"/>
          </p:cNvSpPr>
          <p:nvPr>
            <p:ph type="sldNum" sz="quarter" idx="10"/>
          </p:nvPr>
        </p:nvSpPr>
        <p:spPr/>
        <p:txBody>
          <a:bodyPr/>
          <a:lstStyle/>
          <a:p>
            <a:fld id="{087CBD8D-5863-4B85-9F65-6C9C0F1E9372}" type="slidenum">
              <a:rPr lang="en-US" smtClean="0"/>
              <a:t>16</a:t>
            </a:fld>
            <a:endParaRPr lang="en-US"/>
          </a:p>
        </p:txBody>
      </p:sp>
    </p:spTree>
    <p:extLst>
      <p:ext uri="{BB962C8B-B14F-4D97-AF65-F5344CB8AC3E}">
        <p14:creationId xmlns:p14="http://schemas.microsoft.com/office/powerpoint/2010/main" val="224686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BD8D-5863-4B85-9F65-6C9C0F1E9372}" type="slidenum">
              <a:rPr lang="en-US" smtClean="0"/>
              <a:t>17</a:t>
            </a:fld>
            <a:endParaRPr lang="en-US"/>
          </a:p>
        </p:txBody>
      </p:sp>
    </p:spTree>
    <p:extLst>
      <p:ext uri="{BB962C8B-B14F-4D97-AF65-F5344CB8AC3E}">
        <p14:creationId xmlns:p14="http://schemas.microsoft.com/office/powerpoint/2010/main" val="224686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Luxury is difficult to </a:t>
            </a:r>
            <a:r>
              <a:rPr lang="en-US" dirty="0" err="1" smtClean="0"/>
              <a:t>dedfine</a:t>
            </a:r>
            <a:r>
              <a:rPr lang="en-US" dirty="0" smtClean="0"/>
              <a:t> </a:t>
            </a:r>
            <a:endParaRPr lang="en-US" dirty="0"/>
          </a:p>
        </p:txBody>
      </p:sp>
      <p:sp>
        <p:nvSpPr>
          <p:cNvPr id="4" name="Slide Number Placeholder 3"/>
          <p:cNvSpPr>
            <a:spLocks noGrp="1"/>
          </p:cNvSpPr>
          <p:nvPr>
            <p:ph type="sldNum" sz="quarter" idx="10"/>
          </p:nvPr>
        </p:nvSpPr>
        <p:spPr/>
        <p:txBody>
          <a:bodyPr/>
          <a:lstStyle/>
          <a:p>
            <a:fld id="{087CBD8D-5863-4B85-9F65-6C9C0F1E9372}" type="slidenum">
              <a:rPr lang="en-US" smtClean="0"/>
              <a:t>18</a:t>
            </a:fld>
            <a:endParaRPr lang="en-US"/>
          </a:p>
        </p:txBody>
      </p:sp>
    </p:spTree>
    <p:extLst>
      <p:ext uri="{BB962C8B-B14F-4D97-AF65-F5344CB8AC3E}">
        <p14:creationId xmlns:p14="http://schemas.microsoft.com/office/powerpoint/2010/main" val="194380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49C5EDE9-D563-471C-8894-E778F158C7E1}" type="slidenum">
              <a:rPr lang="en-ZW" smtClean="0"/>
              <a:t>26</a:t>
            </a:fld>
            <a:endParaRPr lang="en-ZW"/>
          </a:p>
        </p:txBody>
      </p:sp>
    </p:spTree>
    <p:extLst>
      <p:ext uri="{BB962C8B-B14F-4D97-AF65-F5344CB8AC3E}">
        <p14:creationId xmlns:p14="http://schemas.microsoft.com/office/powerpoint/2010/main" val="475691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5EDE9-D563-471C-8894-E778F158C7E1}" type="slidenum">
              <a:rPr lang="en-ZW" smtClean="0"/>
              <a:t>30</a:t>
            </a:fld>
            <a:endParaRPr lang="en-ZW"/>
          </a:p>
        </p:txBody>
      </p:sp>
    </p:spTree>
    <p:extLst>
      <p:ext uri="{BB962C8B-B14F-4D97-AF65-F5344CB8AC3E}">
        <p14:creationId xmlns:p14="http://schemas.microsoft.com/office/powerpoint/2010/main" val="35381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154959-A15F-4747-8DBC-5B777090918C}"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E68E2-12B8-4FB5-AFCF-A80128328118}" type="slidenum">
              <a:rPr lang="en-US" smtClean="0"/>
              <a:t>‹#›</a:t>
            </a:fld>
            <a:endParaRPr lang="en-US"/>
          </a:p>
        </p:txBody>
      </p:sp>
    </p:spTree>
    <p:extLst>
      <p:ext uri="{BB962C8B-B14F-4D97-AF65-F5344CB8AC3E}">
        <p14:creationId xmlns:p14="http://schemas.microsoft.com/office/powerpoint/2010/main" val="126920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54959-A15F-4747-8DBC-5B777090918C}"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E68E2-12B8-4FB5-AFCF-A80128328118}" type="slidenum">
              <a:rPr lang="en-US" smtClean="0"/>
              <a:t>‹#›</a:t>
            </a:fld>
            <a:endParaRPr lang="en-US"/>
          </a:p>
        </p:txBody>
      </p:sp>
    </p:spTree>
    <p:extLst>
      <p:ext uri="{BB962C8B-B14F-4D97-AF65-F5344CB8AC3E}">
        <p14:creationId xmlns:p14="http://schemas.microsoft.com/office/powerpoint/2010/main" val="179885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54959-A15F-4747-8DBC-5B777090918C}"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E68E2-12B8-4FB5-AFCF-A80128328118}" type="slidenum">
              <a:rPr lang="en-US" smtClean="0"/>
              <a:t>‹#›</a:t>
            </a:fld>
            <a:endParaRPr lang="en-US"/>
          </a:p>
        </p:txBody>
      </p:sp>
    </p:spTree>
    <p:extLst>
      <p:ext uri="{BB962C8B-B14F-4D97-AF65-F5344CB8AC3E}">
        <p14:creationId xmlns:p14="http://schemas.microsoft.com/office/powerpoint/2010/main" val="92469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54959-A15F-4747-8DBC-5B777090918C}"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E68E2-12B8-4FB5-AFCF-A80128328118}" type="slidenum">
              <a:rPr lang="en-US" smtClean="0"/>
              <a:t>‹#›</a:t>
            </a:fld>
            <a:endParaRPr lang="en-US"/>
          </a:p>
        </p:txBody>
      </p:sp>
    </p:spTree>
    <p:extLst>
      <p:ext uri="{BB962C8B-B14F-4D97-AF65-F5344CB8AC3E}">
        <p14:creationId xmlns:p14="http://schemas.microsoft.com/office/powerpoint/2010/main" val="3239287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154959-A15F-4747-8DBC-5B777090918C}"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E68E2-12B8-4FB5-AFCF-A80128328118}" type="slidenum">
              <a:rPr lang="en-US" smtClean="0"/>
              <a:t>‹#›</a:t>
            </a:fld>
            <a:endParaRPr lang="en-US"/>
          </a:p>
        </p:txBody>
      </p:sp>
    </p:spTree>
    <p:extLst>
      <p:ext uri="{BB962C8B-B14F-4D97-AF65-F5344CB8AC3E}">
        <p14:creationId xmlns:p14="http://schemas.microsoft.com/office/powerpoint/2010/main" val="291664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154959-A15F-4747-8DBC-5B777090918C}"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E68E2-12B8-4FB5-AFCF-A80128328118}" type="slidenum">
              <a:rPr lang="en-US" smtClean="0"/>
              <a:t>‹#›</a:t>
            </a:fld>
            <a:endParaRPr lang="en-US"/>
          </a:p>
        </p:txBody>
      </p:sp>
    </p:spTree>
    <p:extLst>
      <p:ext uri="{BB962C8B-B14F-4D97-AF65-F5344CB8AC3E}">
        <p14:creationId xmlns:p14="http://schemas.microsoft.com/office/powerpoint/2010/main" val="43485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154959-A15F-4747-8DBC-5B777090918C}"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E68E2-12B8-4FB5-AFCF-A80128328118}" type="slidenum">
              <a:rPr lang="en-US" smtClean="0"/>
              <a:t>‹#›</a:t>
            </a:fld>
            <a:endParaRPr lang="en-US"/>
          </a:p>
        </p:txBody>
      </p:sp>
    </p:spTree>
    <p:extLst>
      <p:ext uri="{BB962C8B-B14F-4D97-AF65-F5344CB8AC3E}">
        <p14:creationId xmlns:p14="http://schemas.microsoft.com/office/powerpoint/2010/main" val="21054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154959-A15F-4747-8DBC-5B777090918C}"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E68E2-12B8-4FB5-AFCF-A80128328118}" type="slidenum">
              <a:rPr lang="en-US" smtClean="0"/>
              <a:t>‹#›</a:t>
            </a:fld>
            <a:endParaRPr lang="en-US"/>
          </a:p>
        </p:txBody>
      </p:sp>
    </p:spTree>
    <p:extLst>
      <p:ext uri="{BB962C8B-B14F-4D97-AF65-F5344CB8AC3E}">
        <p14:creationId xmlns:p14="http://schemas.microsoft.com/office/powerpoint/2010/main" val="331110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54959-A15F-4747-8DBC-5B777090918C}"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E68E2-12B8-4FB5-AFCF-A80128328118}" type="slidenum">
              <a:rPr lang="en-US" smtClean="0"/>
              <a:t>‹#›</a:t>
            </a:fld>
            <a:endParaRPr lang="en-US"/>
          </a:p>
        </p:txBody>
      </p:sp>
    </p:spTree>
    <p:extLst>
      <p:ext uri="{BB962C8B-B14F-4D97-AF65-F5344CB8AC3E}">
        <p14:creationId xmlns:p14="http://schemas.microsoft.com/office/powerpoint/2010/main" val="72848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54959-A15F-4747-8DBC-5B777090918C}"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E68E2-12B8-4FB5-AFCF-A80128328118}" type="slidenum">
              <a:rPr lang="en-US" smtClean="0"/>
              <a:t>‹#›</a:t>
            </a:fld>
            <a:endParaRPr lang="en-US"/>
          </a:p>
        </p:txBody>
      </p:sp>
    </p:spTree>
    <p:extLst>
      <p:ext uri="{BB962C8B-B14F-4D97-AF65-F5344CB8AC3E}">
        <p14:creationId xmlns:p14="http://schemas.microsoft.com/office/powerpoint/2010/main" val="36037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54959-A15F-4747-8DBC-5B777090918C}"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E68E2-12B8-4FB5-AFCF-A80128328118}" type="slidenum">
              <a:rPr lang="en-US" smtClean="0"/>
              <a:t>‹#›</a:t>
            </a:fld>
            <a:endParaRPr lang="en-US"/>
          </a:p>
        </p:txBody>
      </p:sp>
    </p:spTree>
    <p:extLst>
      <p:ext uri="{BB962C8B-B14F-4D97-AF65-F5344CB8AC3E}">
        <p14:creationId xmlns:p14="http://schemas.microsoft.com/office/powerpoint/2010/main" val="98944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54959-A15F-4747-8DBC-5B777090918C}" type="datetimeFigureOut">
              <a:rPr lang="en-US" smtClean="0"/>
              <a:t>9/20/2019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E68E2-12B8-4FB5-AFCF-A80128328118}" type="slidenum">
              <a:rPr lang="en-US" smtClean="0"/>
              <a:t>‹#›</a:t>
            </a:fld>
            <a:endParaRPr lang="en-US"/>
          </a:p>
        </p:txBody>
      </p:sp>
    </p:spTree>
    <p:extLst>
      <p:ext uri="{BB962C8B-B14F-4D97-AF65-F5344CB8AC3E}">
        <p14:creationId xmlns:p14="http://schemas.microsoft.com/office/powerpoint/2010/main" val="414616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munthali@npc.mw"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886200"/>
            <a:ext cx="5257800" cy="1828800"/>
          </a:xfrm>
        </p:spPr>
        <p:txBody>
          <a:bodyPr>
            <a:noAutofit/>
          </a:bodyPr>
          <a:lstStyle/>
          <a:p>
            <a:pPr algn="r"/>
            <a:r>
              <a:rPr lang="en-ZW" sz="2300" dirty="0" smtClean="0">
                <a:latin typeface="Bell MT" panose="02020503060305020303" pitchFamily="18" charset="0"/>
              </a:rPr>
              <a:t/>
            </a:r>
            <a:br>
              <a:rPr lang="en-ZW" sz="2300" dirty="0" smtClean="0">
                <a:latin typeface="Bell MT" panose="02020503060305020303" pitchFamily="18" charset="0"/>
              </a:rPr>
            </a:br>
            <a:r>
              <a:rPr lang="en-ZW" sz="2300" dirty="0" smtClean="0">
                <a:latin typeface="Bell MT" panose="02020503060305020303" pitchFamily="18" charset="0"/>
              </a:rPr>
              <a:t/>
            </a:r>
            <a:br>
              <a:rPr lang="en-ZW" sz="2300" dirty="0" smtClean="0">
                <a:latin typeface="Bell MT" panose="02020503060305020303" pitchFamily="18" charset="0"/>
              </a:rPr>
            </a:br>
            <a:r>
              <a:rPr lang="en-ZW" sz="2300" dirty="0" smtClean="0">
                <a:latin typeface="Bell MT" panose="02020503060305020303" pitchFamily="18" charset="0"/>
              </a:rPr>
              <a:t/>
            </a:r>
            <a:br>
              <a:rPr lang="en-ZW" sz="2300" dirty="0" smtClean="0">
                <a:latin typeface="Bell MT" panose="02020503060305020303" pitchFamily="18" charset="0"/>
              </a:rPr>
            </a:br>
            <a:r>
              <a:rPr lang="en-ZW" sz="2300" dirty="0" smtClean="0">
                <a:latin typeface="Bell MT" panose="02020503060305020303" pitchFamily="18" charset="0"/>
              </a:rPr>
              <a:t/>
            </a:r>
            <a:br>
              <a:rPr lang="en-ZW" sz="2300" dirty="0" smtClean="0">
                <a:latin typeface="Bell MT" panose="02020503060305020303" pitchFamily="18" charset="0"/>
              </a:rPr>
            </a:br>
            <a:r>
              <a:rPr lang="en-ZW" sz="2300" dirty="0" smtClean="0">
                <a:latin typeface="Bell MT" panose="02020503060305020303" pitchFamily="18" charset="0"/>
              </a:rPr>
              <a:t>‘</a:t>
            </a:r>
            <a:r>
              <a:rPr lang="en-ZW" sz="2300" b="1" dirty="0" smtClean="0">
                <a:latin typeface="Bell MT" panose="02020503060305020303" pitchFamily="18" charset="0"/>
              </a:rPr>
              <a:t>New Nationa</a:t>
            </a:r>
            <a:r>
              <a:rPr lang="en-ZW" sz="2300" b="1" dirty="0">
                <a:latin typeface="Bell MT" panose="02020503060305020303" pitchFamily="18" charset="0"/>
              </a:rPr>
              <a:t>l</a:t>
            </a:r>
            <a:r>
              <a:rPr lang="en-ZW" sz="2300" b="1" dirty="0" smtClean="0">
                <a:latin typeface="Bell MT" panose="02020503060305020303" pitchFamily="18" charset="0"/>
              </a:rPr>
              <a:t> Development Agenda for Malawi: </a:t>
            </a:r>
            <a:r>
              <a:rPr lang="en-ZW" sz="2300" b="1" i="1" dirty="0" smtClean="0">
                <a:latin typeface="Bell MT" panose="02020503060305020303" pitchFamily="18" charset="0"/>
              </a:rPr>
              <a:t>Spearheading Wealth Creation for All </a:t>
            </a:r>
            <a:r>
              <a:rPr lang="en-ZW" sz="2300" b="1" dirty="0" smtClean="0">
                <a:latin typeface="Bell MT" panose="02020503060305020303" pitchFamily="18" charset="0"/>
              </a:rPr>
              <a:t>’ </a:t>
            </a:r>
            <a:r>
              <a:rPr lang="en-ZW" sz="2300" dirty="0">
                <a:latin typeface="Bell MT" panose="02020503060305020303" pitchFamily="18" charset="0"/>
              </a:rPr>
              <a:t/>
            </a:r>
            <a:br>
              <a:rPr lang="en-ZW" sz="2300" dirty="0">
                <a:latin typeface="Bell MT" panose="02020503060305020303" pitchFamily="18" charset="0"/>
              </a:rPr>
            </a:br>
            <a:r>
              <a:rPr lang="en-ZW" sz="2300" dirty="0" smtClean="0">
                <a:latin typeface="Bell MT" panose="02020503060305020303" pitchFamily="18" charset="0"/>
              </a:rPr>
              <a:t/>
            </a:r>
            <a:br>
              <a:rPr lang="en-ZW" sz="2300" dirty="0" smtClean="0">
                <a:latin typeface="Bell MT" panose="02020503060305020303" pitchFamily="18" charset="0"/>
              </a:rPr>
            </a:br>
            <a:r>
              <a:rPr lang="en-ZW" sz="2300" dirty="0" smtClean="0">
                <a:latin typeface="Bell MT" panose="02020503060305020303" pitchFamily="18" charset="0"/>
              </a:rPr>
              <a:t>Thomas Chataghalala Munthali, PhD</a:t>
            </a:r>
            <a:br>
              <a:rPr lang="en-ZW" sz="2300" dirty="0" smtClean="0">
                <a:latin typeface="Bell MT" panose="02020503060305020303" pitchFamily="18" charset="0"/>
              </a:rPr>
            </a:br>
            <a:r>
              <a:rPr lang="en-ZW" sz="2300" b="1" dirty="0" smtClean="0">
                <a:latin typeface="Bell MT" panose="02020503060305020303" pitchFamily="18" charset="0"/>
              </a:rPr>
              <a:t>Director General</a:t>
            </a:r>
            <a:br>
              <a:rPr lang="en-ZW" sz="2300" b="1" dirty="0" smtClean="0">
                <a:latin typeface="Bell MT" panose="02020503060305020303" pitchFamily="18" charset="0"/>
              </a:rPr>
            </a:br>
            <a:r>
              <a:rPr lang="en-ZW" sz="2300" b="1" dirty="0" smtClean="0">
                <a:latin typeface="Bell MT" panose="02020503060305020303" pitchFamily="18" charset="0"/>
                <a:hlinkClick r:id="rId2"/>
              </a:rPr>
              <a:t>tmunthali@npc.mw</a:t>
            </a:r>
            <a:r>
              <a:rPr lang="en-ZW" sz="2300" b="1" dirty="0" smtClean="0">
                <a:latin typeface="Bell MT" panose="02020503060305020303" pitchFamily="18" charset="0"/>
              </a:rPr>
              <a:t> </a:t>
            </a:r>
            <a:r>
              <a:rPr lang="en-ZW" sz="2300" dirty="0" smtClean="0">
                <a:latin typeface="Bell MT" panose="02020503060305020303" pitchFamily="18" charset="0"/>
              </a:rPr>
              <a:t/>
            </a:r>
            <a:br>
              <a:rPr lang="en-ZW" sz="2300" dirty="0" smtClean="0">
                <a:latin typeface="Bell MT" panose="02020503060305020303" pitchFamily="18" charset="0"/>
              </a:rPr>
            </a:br>
            <a:r>
              <a:rPr lang="en-ZW" sz="2300" dirty="0">
                <a:latin typeface="Bell MT" panose="02020503060305020303" pitchFamily="18" charset="0"/>
              </a:rPr>
              <a:t/>
            </a:r>
            <a:br>
              <a:rPr lang="en-ZW" sz="2300" dirty="0">
                <a:latin typeface="Bell MT" panose="02020503060305020303" pitchFamily="18" charset="0"/>
              </a:rPr>
            </a:br>
            <a:endParaRPr lang="en-ZW" sz="2300" dirty="0">
              <a:latin typeface="Bell MT" panose="02020503060305020303"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1926"/>
            <a:ext cx="320040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sers\TM\Desktop\NPC logo - final\NPC LOGO-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04800"/>
            <a:ext cx="3251200" cy="1193800"/>
          </a:xfrm>
          <a:prstGeom prst="rect">
            <a:avLst/>
          </a:prstGeom>
          <a:noFill/>
          <a:ln>
            <a:noFill/>
          </a:ln>
        </p:spPr>
      </p:pic>
      <p:sp>
        <p:nvSpPr>
          <p:cNvPr id="5" name="Title 1"/>
          <p:cNvSpPr txBox="1">
            <a:spLocks/>
          </p:cNvSpPr>
          <p:nvPr/>
        </p:nvSpPr>
        <p:spPr>
          <a:xfrm>
            <a:off x="828472" y="1206500"/>
            <a:ext cx="7620000" cy="939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W" sz="2400" dirty="0" smtClean="0">
                <a:latin typeface="Bell MT" panose="02020503060305020303" pitchFamily="18" charset="0"/>
              </a:rPr>
              <a:t/>
            </a:r>
            <a:br>
              <a:rPr lang="en-ZW" sz="2400" dirty="0" smtClean="0">
                <a:latin typeface="Bell MT" panose="02020503060305020303" pitchFamily="18" charset="0"/>
              </a:rPr>
            </a:br>
            <a:r>
              <a:rPr lang="en-ZW" sz="2400" dirty="0" smtClean="0">
                <a:latin typeface="Bell MT" panose="02020503060305020303" pitchFamily="18" charset="0"/>
              </a:rPr>
              <a:t/>
            </a:r>
            <a:br>
              <a:rPr lang="en-ZW" sz="2400" dirty="0" smtClean="0">
                <a:latin typeface="Bell MT" panose="02020503060305020303" pitchFamily="18" charset="0"/>
              </a:rPr>
            </a:br>
            <a:r>
              <a:rPr lang="en-ZW" sz="2400" dirty="0" smtClean="0">
                <a:latin typeface="Bell MT" panose="02020503060305020303" pitchFamily="18" charset="0"/>
              </a:rPr>
              <a:t/>
            </a:r>
            <a:br>
              <a:rPr lang="en-ZW" sz="2400" dirty="0" smtClean="0">
                <a:latin typeface="Bell MT" panose="02020503060305020303" pitchFamily="18" charset="0"/>
              </a:rPr>
            </a:br>
            <a:r>
              <a:rPr lang="en-ZW" sz="2400" b="1" dirty="0" smtClean="0">
                <a:latin typeface="Bell MT" panose="02020503060305020303" pitchFamily="18" charset="0"/>
              </a:rPr>
              <a:t>ICAM 2019 CONFERENCE: </a:t>
            </a:r>
          </a:p>
          <a:p>
            <a:pPr algn="r"/>
            <a:r>
              <a:rPr lang="en-US" sz="2400" dirty="0" smtClean="0">
                <a:latin typeface="Bell MT" panose="02020503060305020303" pitchFamily="18" charset="0"/>
              </a:rPr>
              <a:t>POSITIONING </a:t>
            </a:r>
            <a:r>
              <a:rPr lang="en-US" sz="2400" dirty="0">
                <a:latin typeface="Bell MT" panose="02020503060305020303" pitchFamily="18" charset="0"/>
              </a:rPr>
              <a:t>FOR AFRICA’S ECONOMIC RENAISSANCE – </a:t>
            </a:r>
            <a:r>
              <a:rPr lang="en-US" sz="2400" i="1" dirty="0">
                <a:latin typeface="Bell MT" panose="02020503060305020303" pitchFamily="18" charset="0"/>
              </a:rPr>
              <a:t>MALAWI IN THE EQUATION </a:t>
            </a:r>
            <a:endParaRPr lang="en-ZW" sz="2400" i="1" dirty="0">
              <a:latin typeface="Bell MT" panose="02020503060305020303" pitchFamily="18" charset="0"/>
            </a:endParaRPr>
          </a:p>
        </p:txBody>
      </p:sp>
    </p:spTree>
    <p:extLst>
      <p:ext uri="{BB962C8B-B14F-4D97-AF65-F5344CB8AC3E}">
        <p14:creationId xmlns:p14="http://schemas.microsoft.com/office/powerpoint/2010/main" val="2580655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51817"/>
            <a:ext cx="8229600" cy="1143000"/>
          </a:xfrm>
        </p:spPr>
        <p:txBody>
          <a:bodyPr>
            <a:normAutofit fontScale="90000"/>
          </a:bodyPr>
          <a:lstStyle/>
          <a:p>
            <a:r>
              <a:rPr lang="en-US" dirty="0" smtClean="0"/>
              <a:t>Malawi transformation path Vs Asian ‘tigers’ </a:t>
            </a:r>
            <a:endParaRPr lang="en-US" dirty="0"/>
          </a:p>
        </p:txBody>
      </p:sp>
      <p:graphicFrame>
        <p:nvGraphicFramePr>
          <p:cNvPr id="5" name="Content Placeholder 4"/>
          <p:cNvGraphicFramePr>
            <a:graphicFrameLocks noGrp="1"/>
          </p:cNvGraphicFramePr>
          <p:nvPr>
            <p:ph sz="half" idx="2"/>
            <p:extLst/>
          </p:nvPr>
        </p:nvGraphicFramePr>
        <p:xfrm>
          <a:off x="46291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3"/>
          <p:cNvPicPr>
            <a:picLocks noGrp="1" noChangeAspect="1"/>
          </p:cNvPicPr>
          <p:nvPr>
            <p:ph sz="half" idx="1"/>
          </p:nvPr>
        </p:nvPicPr>
        <p:blipFill>
          <a:blip r:embed="rId4"/>
          <a:stretch>
            <a:fillRect/>
          </a:stretch>
        </p:blipFill>
        <p:spPr>
          <a:xfrm>
            <a:off x="772790" y="2264760"/>
            <a:ext cx="3597920" cy="3473067"/>
          </a:xfrm>
          <a:prstGeom prst="rect">
            <a:avLst/>
          </a:prstGeom>
        </p:spPr>
      </p:pic>
      <p:pic>
        <p:nvPicPr>
          <p:cNvPr id="7" name="Picture 1" descr="C:\Users\ADMIN\Documents\NPC logo.jpeg"/>
          <p:cNvPicPr>
            <a:picLocks noChangeAspect="1" noChangeArrowheads="1"/>
          </p:cNvPicPr>
          <p:nvPr/>
        </p:nvPicPr>
        <p:blipFill>
          <a:blip r:embed="rId5">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837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and India  </a:t>
            </a:r>
            <a:endParaRPr lang="en-US" dirty="0"/>
          </a:p>
        </p:txBody>
      </p:sp>
      <p:pic>
        <p:nvPicPr>
          <p:cNvPr id="25" name="Picture 24"/>
          <p:cNvPicPr>
            <a:picLocks noChangeAspect="1"/>
          </p:cNvPicPr>
          <p:nvPr/>
        </p:nvPicPr>
        <p:blipFill>
          <a:blip r:embed="rId3"/>
          <a:stretch>
            <a:fillRect/>
          </a:stretch>
        </p:blipFill>
        <p:spPr>
          <a:xfrm>
            <a:off x="628650" y="1581535"/>
            <a:ext cx="3698099" cy="4297642"/>
          </a:xfrm>
          <a:prstGeom prst="rect">
            <a:avLst/>
          </a:prstGeom>
        </p:spPr>
      </p:pic>
      <p:pic>
        <p:nvPicPr>
          <p:cNvPr id="29" name="Picture 28"/>
          <p:cNvPicPr>
            <a:picLocks noChangeAspect="1"/>
          </p:cNvPicPr>
          <p:nvPr/>
        </p:nvPicPr>
        <p:blipFill>
          <a:blip r:embed="rId4"/>
          <a:stretch>
            <a:fillRect/>
          </a:stretch>
        </p:blipFill>
        <p:spPr>
          <a:xfrm>
            <a:off x="4436613" y="1225522"/>
            <a:ext cx="4343143" cy="4653655"/>
          </a:xfrm>
          <a:prstGeom prst="rect">
            <a:avLst/>
          </a:prstGeom>
        </p:spPr>
      </p:pic>
      <p:pic>
        <p:nvPicPr>
          <p:cNvPr id="5" name="Picture 1" descr="C:\Users\ADMIN\Documents\NPC logo.jpeg"/>
          <p:cNvPicPr>
            <a:picLocks noChangeAspect="1" noChangeArrowheads="1"/>
          </p:cNvPicPr>
          <p:nvPr/>
        </p:nvPicPr>
        <p:blipFill>
          <a:blip r:embed="rId5">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078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1817"/>
            <a:ext cx="8229600" cy="1143000"/>
          </a:xfrm>
        </p:spPr>
        <p:txBody>
          <a:bodyPr>
            <a:normAutofit fontScale="90000"/>
          </a:bodyPr>
          <a:lstStyle/>
          <a:p>
            <a:r>
              <a:rPr lang="en-US" dirty="0" smtClean="0"/>
              <a:t>The resultant economic development has largely been dismal …</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In 2018, GDP/capita was around USD381 falling short by over USD600 to reach the lower middle-income target of USD1000</a:t>
            </a:r>
          </a:p>
          <a:p>
            <a:r>
              <a:rPr lang="en-US" dirty="0" smtClean="0"/>
              <a:t>If we are to grow by around 7% each year, we will reach the middle income status around 2034 (15 years from now) – if population growth rate is at replacement level</a:t>
            </a:r>
          </a:p>
          <a:p>
            <a:r>
              <a:rPr lang="en-US" dirty="0" smtClean="0"/>
              <a:t>By 2063, Malawi has possibility of being an upper middle income economy.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904866059"/>
              </p:ext>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 descr="C:\Users\ADMIN\Documents\NPC logo.jpeg"/>
          <p:cNvPicPr>
            <a:picLocks noChangeAspect="1" noChangeArrowheads="1"/>
          </p:cNvPicPr>
          <p:nvPr/>
        </p:nvPicPr>
        <p:blipFill>
          <a:blip r:embed="rId3">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097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Reflection </a:t>
            </a:r>
            <a:endParaRPr lang="en-US" b="1" dirty="0"/>
          </a:p>
        </p:txBody>
      </p:sp>
      <p:sp>
        <p:nvSpPr>
          <p:cNvPr id="3" name="Content Placeholder 2"/>
          <p:cNvSpPr>
            <a:spLocks noGrp="1"/>
          </p:cNvSpPr>
          <p:nvPr>
            <p:ph idx="1"/>
          </p:nvPr>
        </p:nvSpPr>
        <p:spPr>
          <a:xfrm>
            <a:off x="628650" y="2614765"/>
            <a:ext cx="7886700" cy="4351338"/>
          </a:xfrm>
        </p:spPr>
        <p:txBody>
          <a:bodyPr/>
          <a:lstStyle/>
          <a:p>
            <a:pPr marL="0" indent="0">
              <a:buNone/>
            </a:pPr>
            <a:r>
              <a:rPr lang="en-US" b="1" baseline="30000" dirty="0" smtClean="0"/>
              <a:t>‘</a:t>
            </a:r>
            <a:r>
              <a:rPr lang="en-US" dirty="0" smtClean="0"/>
              <a:t>To </a:t>
            </a:r>
            <a:r>
              <a:rPr lang="en-US" dirty="0"/>
              <a:t>those who use well what they are given, even more will be given, and they will have an abundance. But from those who do nothing, even what little they have will be taken away</a:t>
            </a:r>
            <a:r>
              <a:rPr lang="en-US" dirty="0" smtClean="0"/>
              <a:t>.’</a:t>
            </a:r>
          </a:p>
          <a:p>
            <a:pPr marL="0" indent="0">
              <a:buNone/>
            </a:pPr>
            <a:r>
              <a:rPr lang="en-US" b="1" dirty="0"/>
              <a:t>Matthew 25:29 New Living Translation (NLT)</a:t>
            </a:r>
          </a:p>
          <a:p>
            <a:endParaRPr lang="en-US" dirty="0"/>
          </a:p>
          <a:p>
            <a:endParaRPr lang="en-US" dirty="0"/>
          </a:p>
        </p:txBody>
      </p:sp>
      <p:pic>
        <p:nvPicPr>
          <p:cNvPr id="5"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789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761" y="4077810"/>
            <a:ext cx="7886700" cy="1325563"/>
          </a:xfrm>
        </p:spPr>
        <p:txBody>
          <a:bodyPr>
            <a:normAutofit fontScale="90000"/>
          </a:bodyPr>
          <a:lstStyle/>
          <a:p>
            <a:r>
              <a:rPr lang="en-ZW" sz="3600" b="1" dirty="0">
                <a:solidFill>
                  <a:srgbClr val="00B050"/>
                </a:solidFill>
                <a:latin typeface="Arial Black" panose="020B0A04020102020204" pitchFamily="34" charset="0"/>
              </a:rPr>
              <a:t>Moving forward – charting a new path</a:t>
            </a:r>
            <a:r>
              <a:rPr lang="en-ZW" sz="3600" dirty="0">
                <a:solidFill>
                  <a:srgbClr val="00B050"/>
                </a:solidFill>
                <a:latin typeface="Arial Black" panose="020B0A04020102020204" pitchFamily="34" charset="0"/>
              </a:rPr>
              <a:t>  </a:t>
            </a:r>
            <a:r>
              <a:rPr lang="en-ZW" sz="3600" dirty="0">
                <a:solidFill>
                  <a:srgbClr val="FF0000"/>
                </a:solidFill>
                <a:latin typeface="Arial Black" panose="020B0A04020102020204" pitchFamily="34" charset="0"/>
              </a:rPr>
              <a:t/>
            </a:r>
            <a:br>
              <a:rPr lang="en-ZW" sz="3600" dirty="0">
                <a:solidFill>
                  <a:srgbClr val="FF0000"/>
                </a:solidFill>
                <a:latin typeface="Arial Black" panose="020B0A04020102020204" pitchFamily="34" charset="0"/>
              </a:rPr>
            </a:br>
            <a:endParaRPr lang="en-US" sz="36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5123016" y="2034151"/>
            <a:ext cx="2814638" cy="1219200"/>
          </a:xfrm>
          <a:prstGeom prst="rect">
            <a:avLst/>
          </a:prstGeom>
        </p:spPr>
      </p:pic>
      <p:pic>
        <p:nvPicPr>
          <p:cNvPr id="5" name="Picture 4"/>
          <p:cNvPicPr>
            <a:picLocks noChangeAspect="1"/>
          </p:cNvPicPr>
          <p:nvPr/>
        </p:nvPicPr>
        <p:blipFill>
          <a:blip r:embed="rId3"/>
          <a:stretch>
            <a:fillRect/>
          </a:stretch>
        </p:blipFill>
        <p:spPr>
          <a:xfrm>
            <a:off x="5419482" y="597683"/>
            <a:ext cx="2221706" cy="1543050"/>
          </a:xfrm>
          <a:prstGeom prst="rect">
            <a:avLst/>
          </a:prstGeom>
        </p:spPr>
      </p:pic>
    </p:spTree>
    <p:extLst>
      <p:ext uri="{BB962C8B-B14F-4D97-AF65-F5344CB8AC3E}">
        <p14:creationId xmlns:p14="http://schemas.microsoft.com/office/powerpoint/2010/main" val="3091943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a:solidFill>
                  <a:srgbClr val="FF0000"/>
                </a:solidFill>
              </a:rPr>
              <a:t/>
            </a:r>
            <a:br>
              <a:rPr lang="en-ZW" dirty="0">
                <a:solidFill>
                  <a:srgbClr val="FF0000"/>
                </a:solidFill>
              </a:rPr>
            </a:br>
            <a:endParaRPr lang="en-US" dirty="0"/>
          </a:p>
        </p:txBody>
      </p:sp>
      <p:sp>
        <p:nvSpPr>
          <p:cNvPr id="3" name="Content Placeholder 2"/>
          <p:cNvSpPr>
            <a:spLocks noGrp="1"/>
          </p:cNvSpPr>
          <p:nvPr>
            <p:ph idx="1"/>
          </p:nvPr>
        </p:nvSpPr>
        <p:spPr>
          <a:xfrm>
            <a:off x="628650" y="2398502"/>
            <a:ext cx="7886700" cy="4351338"/>
          </a:xfrm>
        </p:spPr>
        <p:txBody>
          <a:bodyPr>
            <a:normAutofit/>
          </a:bodyPr>
          <a:lstStyle/>
          <a:p>
            <a:r>
              <a:rPr lang="en-US" dirty="0" smtClean="0"/>
              <a:t>Developing successor to Vision 2020 </a:t>
            </a:r>
          </a:p>
          <a:p>
            <a:pPr marL="0" indent="0">
              <a:buNone/>
            </a:pPr>
            <a:endParaRPr lang="en-US" dirty="0" smtClean="0"/>
          </a:p>
          <a:p>
            <a:r>
              <a:rPr lang="en-US" dirty="0" smtClean="0"/>
              <a:t>New narrative - from poverty reduction to ‘</a:t>
            </a:r>
            <a:r>
              <a:rPr lang="en-US" i="1" dirty="0" smtClean="0"/>
              <a:t>spearheading wealth creation for all</a:t>
            </a:r>
            <a:r>
              <a:rPr lang="en-US" dirty="0" smtClean="0"/>
              <a:t>’</a:t>
            </a:r>
          </a:p>
          <a:p>
            <a:pPr lvl="1"/>
            <a:r>
              <a:rPr lang="en-US" dirty="0" smtClean="0"/>
              <a:t>Beyond the survival basics to higher ‘wealth’ levels. </a:t>
            </a:r>
          </a:p>
          <a:p>
            <a:pPr lvl="1"/>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440976" y="196745"/>
            <a:ext cx="1850231" cy="1847850"/>
          </a:xfrm>
          <a:prstGeom prst="rect">
            <a:avLst/>
          </a:prstGeom>
        </p:spPr>
      </p:pic>
      <p:pic>
        <p:nvPicPr>
          <p:cNvPr id="5" name="Picture 1" descr="C:\Users\ADMIN\Documents\NPC logo.jpeg"/>
          <p:cNvPicPr>
            <a:picLocks noChangeAspect="1" noChangeArrowheads="1"/>
          </p:cNvPicPr>
          <p:nvPr/>
        </p:nvPicPr>
        <p:blipFill>
          <a:blip r:embed="rId4">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4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focus on wealth creation?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T</a:t>
            </a:r>
            <a:r>
              <a:rPr lang="en-US" dirty="0" smtClean="0"/>
              <a:t>he focus on wealth creation is important for two reasons:  </a:t>
            </a:r>
          </a:p>
          <a:p>
            <a:pPr lvl="1"/>
            <a:r>
              <a:rPr lang="en-US" dirty="0" smtClean="0"/>
              <a:t>First, it entails </a:t>
            </a:r>
            <a:r>
              <a:rPr lang="en-US" b="1" dirty="0" smtClean="0"/>
              <a:t>thinking positively </a:t>
            </a:r>
            <a:r>
              <a:rPr lang="en-US" dirty="0" smtClean="0"/>
              <a:t>about the need to create jobs for our people (through a vibrant private sector and entrepreneurial population). For a long time, the focus has been on poverty reduction which has a negative image of wanting to make efforts to be better off but assumes that we have accepted to be poor (just reducing on poverty and not eliminating it). The </a:t>
            </a:r>
            <a:r>
              <a:rPr lang="en-US" b="1" dirty="0" smtClean="0"/>
              <a:t>strategies this far have hence largely revolved around providing for the basics of a poor person</a:t>
            </a:r>
            <a:r>
              <a:rPr lang="en-US" dirty="0" smtClean="0"/>
              <a:t>. But it’s time to think beyond the basics and help every Malawian to meet their full potential and generate wealth for themselves and the country to live dignified lives.   </a:t>
            </a:r>
          </a:p>
          <a:p>
            <a:pPr marL="457200" lvl="1" indent="0">
              <a:buNone/>
            </a:pPr>
            <a:endParaRPr lang="en-US" dirty="0" smtClean="0"/>
          </a:p>
          <a:p>
            <a:pPr lvl="1"/>
            <a:r>
              <a:rPr lang="en-US" dirty="0"/>
              <a:t>S</a:t>
            </a:r>
            <a:r>
              <a:rPr lang="en-US" dirty="0" smtClean="0"/>
              <a:t>econdly, if we have a nation that is creating wealth, the country will be able to </a:t>
            </a:r>
            <a:r>
              <a:rPr lang="en-US" b="1" dirty="0" smtClean="0"/>
              <a:t>generate its own resources (forex and domestic resource mobilization) </a:t>
            </a:r>
            <a:r>
              <a:rPr lang="en-US" dirty="0" smtClean="0"/>
              <a:t>with which to realize the new Vision – basically supporting its development agenda primarily using its own resources and not looking externally for support all the time. </a:t>
            </a:r>
            <a:endParaRPr lang="en-US" dirty="0"/>
          </a:p>
        </p:txBody>
      </p:sp>
      <p:pic>
        <p:nvPicPr>
          <p:cNvPr id="4" name="Picture 1" descr="C:\Users\ADMIN\Documents\NPC logo.jpeg"/>
          <p:cNvPicPr>
            <a:picLocks noChangeAspect="1" noChangeArrowheads="1"/>
          </p:cNvPicPr>
          <p:nvPr/>
        </p:nvPicPr>
        <p:blipFill>
          <a:blip r:embed="rId3">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803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focus on wealth creation?</a:t>
            </a:r>
            <a:endParaRPr lang="en-US" dirty="0"/>
          </a:p>
        </p:txBody>
      </p:sp>
      <p:sp>
        <p:nvSpPr>
          <p:cNvPr id="3" name="Content Placeholder 2"/>
          <p:cNvSpPr>
            <a:spLocks noGrp="1"/>
          </p:cNvSpPr>
          <p:nvPr>
            <p:ph idx="1"/>
          </p:nvPr>
        </p:nvSpPr>
        <p:spPr/>
        <p:txBody>
          <a:bodyPr>
            <a:normAutofit/>
          </a:bodyPr>
          <a:lstStyle/>
          <a:p>
            <a:r>
              <a:rPr lang="en-US" dirty="0" smtClean="0"/>
              <a:t>More important reason:</a:t>
            </a:r>
          </a:p>
          <a:p>
            <a:pPr lvl="1"/>
            <a:r>
              <a:rPr lang="en-US" dirty="0" smtClean="0"/>
              <a:t>accountants </a:t>
            </a:r>
            <a:r>
              <a:rPr lang="en-US" dirty="0"/>
              <a:t>need money to be in business, without wealth, accountants </a:t>
            </a:r>
            <a:r>
              <a:rPr lang="en-US" dirty="0" smtClean="0"/>
              <a:t>will become an endangered species  </a:t>
            </a:r>
            <a:endParaRPr lang="en-US" dirty="0"/>
          </a:p>
          <a:p>
            <a:pPr marL="0" indent="0">
              <a:buNone/>
            </a:pPr>
            <a:endParaRPr lang="en-US" dirty="0"/>
          </a:p>
        </p:txBody>
      </p:sp>
      <p:pic>
        <p:nvPicPr>
          <p:cNvPr id="4" name="Picture 1" descr="C:\Users\ADMIN\Documents\NPC logo.jpeg"/>
          <p:cNvPicPr>
            <a:picLocks noChangeAspect="1" noChangeArrowheads="1"/>
          </p:cNvPicPr>
          <p:nvPr/>
        </p:nvPicPr>
        <p:blipFill>
          <a:blip r:embed="rId3">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448455"/>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91000"/>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46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goal …</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t>Back to the 7 basic needs</a:t>
            </a:r>
          </a:p>
          <a:p>
            <a:pPr marL="914400" lvl="1" indent="-457200">
              <a:buFont typeface="+mj-lt"/>
              <a:buAutoNum type="arabicPeriod"/>
            </a:pPr>
            <a:r>
              <a:rPr lang="en-US" dirty="0" smtClean="0"/>
              <a:t>Food </a:t>
            </a:r>
          </a:p>
          <a:p>
            <a:pPr marL="914400" lvl="1" indent="-457200">
              <a:buFont typeface="+mj-lt"/>
              <a:buAutoNum type="arabicPeriod"/>
            </a:pPr>
            <a:r>
              <a:rPr lang="en-US" dirty="0" smtClean="0"/>
              <a:t>Health</a:t>
            </a:r>
          </a:p>
          <a:p>
            <a:pPr marL="914400" lvl="1" indent="-457200">
              <a:buFont typeface="+mj-lt"/>
              <a:buAutoNum type="arabicPeriod"/>
            </a:pPr>
            <a:r>
              <a:rPr lang="en-US" dirty="0"/>
              <a:t>H</a:t>
            </a:r>
            <a:r>
              <a:rPr lang="en-US" dirty="0" smtClean="0"/>
              <a:t>ousing</a:t>
            </a:r>
          </a:p>
          <a:p>
            <a:pPr marL="914400" lvl="1" indent="-457200">
              <a:buFont typeface="+mj-lt"/>
              <a:buAutoNum type="arabicPeriod"/>
            </a:pPr>
            <a:r>
              <a:rPr lang="en-US" dirty="0" smtClean="0"/>
              <a:t>Security</a:t>
            </a:r>
          </a:p>
          <a:p>
            <a:pPr marL="914400" lvl="1" indent="-457200">
              <a:buFont typeface="+mj-lt"/>
              <a:buAutoNum type="arabicPeriod"/>
            </a:pPr>
            <a:r>
              <a:rPr lang="en-US" dirty="0" smtClean="0"/>
              <a:t>Education</a:t>
            </a:r>
          </a:p>
          <a:p>
            <a:pPr marL="914400" lvl="1" indent="-457200">
              <a:buFont typeface="+mj-lt"/>
              <a:buAutoNum type="arabicPeriod"/>
            </a:pPr>
            <a:r>
              <a:rPr lang="en-US" dirty="0" smtClean="0"/>
              <a:t>Opportunities for all </a:t>
            </a:r>
          </a:p>
          <a:p>
            <a:pPr marL="914400" lvl="1" indent="-457200">
              <a:buFont typeface="+mj-lt"/>
              <a:buAutoNum type="arabicPeriod"/>
            </a:pPr>
            <a:r>
              <a:rPr lang="en-US" dirty="0" smtClean="0"/>
              <a:t>Entertainment </a:t>
            </a:r>
          </a:p>
          <a:p>
            <a:endParaRPr lang="en-US" sz="2800" b="1" dirty="0" smtClean="0"/>
          </a:p>
          <a:p>
            <a:r>
              <a:rPr lang="en-US" sz="2800" b="1" dirty="0" smtClean="0"/>
              <a:t>How will we know we are wealthy? </a:t>
            </a:r>
            <a:r>
              <a:rPr lang="en-US" sz="2800" dirty="0" smtClean="0"/>
              <a:t>It’s about meeting minimum requirements (GDP/capita can be misleading).</a:t>
            </a:r>
            <a:endParaRPr lang="en-US" sz="2800" dirty="0"/>
          </a:p>
        </p:txBody>
      </p:sp>
      <p:sp>
        <p:nvSpPr>
          <p:cNvPr id="4" name="Rounded Rectangle 3"/>
          <p:cNvSpPr/>
          <p:nvPr/>
        </p:nvSpPr>
        <p:spPr>
          <a:xfrm>
            <a:off x="5560705" y="2225407"/>
            <a:ext cx="1214610" cy="2732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Only possible with wealthy households and Country </a:t>
            </a:r>
          </a:p>
          <a:p>
            <a:pPr algn="ctr"/>
            <a:endParaRPr lang="en-US" dirty="0"/>
          </a:p>
        </p:txBody>
      </p:sp>
      <p:sp useBgFill="1">
        <p:nvSpPr>
          <p:cNvPr id="5" name="Right Brace 4"/>
          <p:cNvSpPr/>
          <p:nvPr/>
        </p:nvSpPr>
        <p:spPr>
          <a:xfrm>
            <a:off x="4461772" y="2221480"/>
            <a:ext cx="1098933" cy="25008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781800" y="2719960"/>
            <a:ext cx="1964531" cy="1743075"/>
          </a:xfrm>
          <a:prstGeom prst="rect">
            <a:avLst/>
          </a:prstGeom>
        </p:spPr>
      </p:pic>
      <p:pic>
        <p:nvPicPr>
          <p:cNvPr id="8" name="Picture 1" descr="C:\Users\ADMIN\Documents\NPC logo.jpeg"/>
          <p:cNvPicPr>
            <a:picLocks noChangeAspect="1" noChangeArrowheads="1"/>
          </p:cNvPicPr>
          <p:nvPr/>
        </p:nvPicPr>
        <p:blipFill>
          <a:blip r:embed="rId4">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991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normAutofit fontScale="90000"/>
          </a:bodyPr>
          <a:lstStyle/>
          <a:p>
            <a:r>
              <a:rPr lang="en-US" dirty="0" smtClean="0"/>
              <a:t>Key strategies for creating the wealth </a:t>
            </a:r>
            <a:br>
              <a:rPr lang="en-US" dirty="0" smtClean="0"/>
            </a:br>
            <a:endParaRPr lang="en-US" dirty="0"/>
          </a:p>
        </p:txBody>
      </p:sp>
      <p:sp>
        <p:nvSpPr>
          <p:cNvPr id="3" name="Content Placeholder 2"/>
          <p:cNvSpPr>
            <a:spLocks noGrp="1"/>
          </p:cNvSpPr>
          <p:nvPr>
            <p:ph idx="1"/>
          </p:nvPr>
        </p:nvSpPr>
        <p:spPr>
          <a:xfrm>
            <a:off x="457200" y="1219200"/>
            <a:ext cx="8229600" cy="5105400"/>
          </a:xfrm>
        </p:spPr>
        <p:txBody>
          <a:bodyPr>
            <a:normAutofit fontScale="62500" lnSpcReduction="20000"/>
          </a:bodyPr>
          <a:lstStyle/>
          <a:p>
            <a:pPr marL="0" indent="0">
              <a:buNone/>
            </a:pPr>
            <a:r>
              <a:rPr lang="en-US" dirty="0" smtClean="0"/>
              <a:t>1. </a:t>
            </a:r>
            <a:r>
              <a:rPr lang="en-US" b="1" dirty="0" smtClean="0"/>
              <a:t>Mindset change </a:t>
            </a:r>
            <a:r>
              <a:rPr lang="en-US" dirty="0" smtClean="0"/>
              <a:t>– positive thinking – identify catalytic initiatives that are working (Potentials are unlimited - </a:t>
            </a:r>
            <a:r>
              <a:rPr lang="en-US" i="1" dirty="0" smtClean="0"/>
              <a:t>Ndizotheka</a:t>
            </a:r>
            <a:r>
              <a:rPr lang="en-US" dirty="0" smtClean="0"/>
              <a:t> </a:t>
            </a:r>
            <a:r>
              <a:rPr lang="en-US" dirty="0" smtClean="0"/>
              <a:t>Programme – quick wins). </a:t>
            </a:r>
            <a:r>
              <a:rPr lang="en-US" dirty="0" smtClean="0"/>
              <a:t>Along with patriotism, discipline, focus, honesty, integrity, disdain for hand-outs, hard work , </a:t>
            </a:r>
            <a:r>
              <a:rPr lang="en-US" dirty="0" err="1" smtClean="0"/>
              <a:t>etc</a:t>
            </a:r>
            <a:r>
              <a:rPr lang="en-US" dirty="0" smtClean="0"/>
              <a:t>  </a:t>
            </a:r>
          </a:p>
          <a:p>
            <a:endParaRPr lang="en-US" dirty="0"/>
          </a:p>
          <a:p>
            <a:pPr marL="0" indent="0">
              <a:buNone/>
            </a:pPr>
            <a:r>
              <a:rPr lang="en-US" dirty="0" smtClean="0"/>
              <a:t>2. </a:t>
            </a:r>
            <a:r>
              <a:rPr lang="en-US" b="1" dirty="0" smtClean="0"/>
              <a:t>Agricultural commercialization </a:t>
            </a:r>
            <a:r>
              <a:rPr lang="en-US" dirty="0" smtClean="0"/>
              <a:t>(private sector engagement key) </a:t>
            </a:r>
          </a:p>
          <a:p>
            <a:pPr marL="0" indent="0">
              <a:buNone/>
            </a:pPr>
            <a:endParaRPr lang="en-US" dirty="0" smtClean="0"/>
          </a:p>
          <a:p>
            <a:r>
              <a:rPr lang="en-US" dirty="0" smtClean="0"/>
              <a:t>Sustainable Markets Key </a:t>
            </a:r>
          </a:p>
          <a:p>
            <a:pPr lvl="1"/>
            <a:r>
              <a:rPr lang="en-US" dirty="0" smtClean="0"/>
              <a:t>Focus on increasing production and productivity – volumes  </a:t>
            </a:r>
          </a:p>
          <a:p>
            <a:pPr lvl="1"/>
            <a:r>
              <a:rPr lang="en-US" dirty="0" smtClean="0"/>
              <a:t>Anchor farm and cooperatives promotion – farming by choice and not default </a:t>
            </a:r>
          </a:p>
          <a:p>
            <a:pPr lvl="1"/>
            <a:r>
              <a:rPr lang="en-US" dirty="0" smtClean="0"/>
              <a:t>Just like tobacco, use of structured markets for all crops identified as strategic for exports – like oil seed crops, cotton, rice, industrial  hemp – will ensure volumes, minimize side-selling, and promote require standards – Ethiopia case </a:t>
            </a:r>
          </a:p>
          <a:p>
            <a:pPr lvl="1"/>
            <a:r>
              <a:rPr lang="en-US" dirty="0" smtClean="0"/>
              <a:t>Never let go of bilateral and multilateral preferential access opportunities – utilize our arable land and cheap labor comparative advantage • Produce excess for value adding – but crawl before walking   </a:t>
            </a:r>
          </a:p>
          <a:p>
            <a:pPr marL="457200" lvl="1" indent="0">
              <a:buNone/>
            </a:pPr>
            <a:endParaRPr lang="en-US" dirty="0" smtClean="0"/>
          </a:p>
          <a:p>
            <a:r>
              <a:rPr lang="en-US" dirty="0" smtClean="0"/>
              <a:t>Import substitution – Malawi should NEVER import an agricultural commodity for which it can produce competitively locally.</a:t>
            </a:r>
            <a:endParaRPr lang="en-US" dirty="0"/>
          </a:p>
        </p:txBody>
      </p:sp>
      <p:pic>
        <p:nvPicPr>
          <p:cNvPr id="4"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305800" y="1524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703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r>
              <a:rPr lang="en-US" dirty="0" smtClean="0"/>
              <a:t>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Mandate of the Commission</a:t>
            </a:r>
          </a:p>
          <a:p>
            <a:pPr marL="514350" indent="-514350">
              <a:buFont typeface="+mj-lt"/>
              <a:buAutoNum type="arabicPeriod"/>
            </a:pPr>
            <a:r>
              <a:rPr lang="en-ZW" dirty="0"/>
              <a:t>Tracing the development agenda road </a:t>
            </a:r>
          </a:p>
          <a:p>
            <a:pPr marL="514350" indent="-514350">
              <a:buFont typeface="+mj-lt"/>
              <a:buAutoNum type="arabicPeriod"/>
            </a:pPr>
            <a:r>
              <a:rPr lang="en-ZW" dirty="0"/>
              <a:t>Moving forward – charting a new path </a:t>
            </a:r>
          </a:p>
          <a:p>
            <a:pPr marL="514350" indent="-514350">
              <a:buFont typeface="+mj-lt"/>
              <a:buAutoNum type="arabicPeriod"/>
            </a:pPr>
            <a:r>
              <a:rPr lang="en-US" dirty="0"/>
              <a:t>Conclusion </a:t>
            </a:r>
          </a:p>
          <a:p>
            <a:pPr marL="0" indent="0">
              <a:buNone/>
            </a:pPr>
            <a:endParaRPr lang="en-US" dirty="0" smtClean="0"/>
          </a:p>
          <a:p>
            <a:pPr marL="0" indent="0">
              <a:buNone/>
            </a:pPr>
            <a:endParaRPr lang="en-US" dirty="0"/>
          </a:p>
        </p:txBody>
      </p:sp>
      <p:pic>
        <p:nvPicPr>
          <p:cNvPr id="1026"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740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409"/>
            <a:ext cx="8229600" cy="1143000"/>
          </a:xfrm>
        </p:spPr>
        <p:txBody>
          <a:bodyPr>
            <a:normAutofit fontScale="90000"/>
          </a:bodyPr>
          <a:lstStyle/>
          <a:p>
            <a:r>
              <a:rPr lang="en-US" dirty="0" smtClean="0"/>
              <a:t>Key strategies for creating the wealth …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3. </a:t>
            </a:r>
            <a:r>
              <a:rPr lang="en-US" b="1" dirty="0" smtClean="0"/>
              <a:t>Resource-based industrialization/manufacturing </a:t>
            </a:r>
            <a:r>
              <a:rPr lang="en-US" dirty="0" smtClean="0"/>
              <a:t>(Private sector  involvement key) </a:t>
            </a:r>
          </a:p>
          <a:p>
            <a:r>
              <a:rPr lang="en-US" dirty="0" smtClean="0"/>
              <a:t>SEZs with industrial parks  </a:t>
            </a:r>
          </a:p>
          <a:p>
            <a:r>
              <a:rPr lang="en-US" dirty="0" smtClean="0"/>
              <a:t>Provide full incentives based on each individual investor need – on a certain threshold of investment value </a:t>
            </a:r>
          </a:p>
          <a:p>
            <a:r>
              <a:rPr lang="en-US" dirty="0" smtClean="0"/>
              <a:t>Develop/operationalize/market the purpose financial vehicles like Export Development Fund, Malawi Agricultural and Industrial Investment Corporation, Mining Promotion Fund – piggybacking on the huge pension funds  </a:t>
            </a:r>
          </a:p>
          <a:p>
            <a:r>
              <a:rPr lang="en-US" dirty="0" smtClean="0"/>
              <a:t>Removing burdensome regulations, curtail corruption, </a:t>
            </a:r>
            <a:r>
              <a:rPr lang="en-US" dirty="0" err="1" smtClean="0"/>
              <a:t>etc</a:t>
            </a:r>
            <a:r>
              <a:rPr lang="en-US" dirty="0" smtClean="0"/>
              <a:t>) – simply make Malawi the best investment destination by providing  every incentive  that is within our control hence sending signals to existing and potential investors that Malawi is fully open for investment. </a:t>
            </a:r>
          </a:p>
          <a:p>
            <a:r>
              <a:rPr lang="en-US" dirty="0" smtClean="0"/>
              <a:t>Import substitution –  identify and produce locally  all  manufactured products for which Malawi can produce competitively.</a:t>
            </a:r>
            <a:endParaRPr lang="en-US" dirty="0"/>
          </a:p>
        </p:txBody>
      </p:sp>
      <p:pic>
        <p:nvPicPr>
          <p:cNvPr id="4"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75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strategies for creating the wealth … </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4. </a:t>
            </a:r>
            <a:r>
              <a:rPr lang="en-US" sz="2400" b="1" dirty="0" smtClean="0"/>
              <a:t>Urbanization</a:t>
            </a:r>
            <a:r>
              <a:rPr lang="en-US" sz="2400" dirty="0" smtClean="0"/>
              <a:t> (private sector key) – creating a system of secondary cities across the country based on investment opportunities (mapping exercise underway including in tourism attraction points like Cape </a:t>
            </a:r>
            <a:r>
              <a:rPr lang="en-US" sz="2400" dirty="0" err="1" smtClean="0"/>
              <a:t>Maclear</a:t>
            </a:r>
            <a:r>
              <a:rPr lang="en-US" sz="2400" dirty="0" smtClean="0"/>
              <a:t>) </a:t>
            </a:r>
            <a:endParaRPr lang="en-US" sz="2400" dirty="0"/>
          </a:p>
        </p:txBody>
      </p:sp>
      <p:pic>
        <p:nvPicPr>
          <p:cNvPr id="4"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265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fontScale="90000"/>
          </a:bodyPr>
          <a:lstStyle/>
          <a:p>
            <a:r>
              <a:rPr lang="en-US" sz="3600" dirty="0" smtClean="0"/>
              <a:t>Urbanization for spatial development - Mapping for nation-wide bankable flagship investment </a:t>
            </a:r>
            <a:r>
              <a:rPr lang="en-US" sz="3600" dirty="0" err="1" smtClean="0"/>
              <a:t>centres</a:t>
            </a:r>
            <a:endParaRPr lang="en-US" sz="3600" dirty="0"/>
          </a:p>
        </p:txBody>
      </p:sp>
      <p:pic>
        <p:nvPicPr>
          <p:cNvPr id="6" name="Content Placeholder 5">
            <a:extLst>
              <a:ext uri="{FF2B5EF4-FFF2-40B4-BE49-F238E27FC236}">
                <a16:creationId xmlns="" xmlns:a16="http://schemas.microsoft.com/office/drawing/2014/main" id="{74B19496-65EF-4E60-A095-57AD7C6F68FA}"/>
              </a:ext>
            </a:extLst>
          </p:cNvPr>
          <p:cNvPicPr>
            <a:picLocks noGrp="1" noChangeAspect="1"/>
          </p:cNvPicPr>
          <p:nvPr>
            <p:ph idx="1"/>
          </p:nvPr>
        </p:nvPicPr>
        <p:blipFill rotWithShape="1">
          <a:blip r:embed="rId2"/>
          <a:srcRect l="15072" t="4954" r="13280" b="8564"/>
          <a:stretch/>
        </p:blipFill>
        <p:spPr>
          <a:xfrm>
            <a:off x="1008044" y="1825625"/>
            <a:ext cx="7097617" cy="4351338"/>
          </a:xfrm>
          <a:prstGeom prst="rect">
            <a:avLst/>
          </a:prstGeom>
        </p:spPr>
      </p:pic>
      <p:pic>
        <p:nvPicPr>
          <p:cNvPr id="4" name="Picture 1" descr="C:\Users\ADMIN\Documents\NPC logo.jpeg"/>
          <p:cNvPicPr>
            <a:picLocks noChangeAspect="1" noChangeArrowheads="1"/>
          </p:cNvPicPr>
          <p:nvPr/>
        </p:nvPicPr>
        <p:blipFill>
          <a:blip r:embed="rId3">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19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for the nation-wide mapping exercise for investment planning </a:t>
            </a:r>
            <a:endParaRPr lang="en-US" dirty="0"/>
          </a:p>
        </p:txBody>
      </p:sp>
      <p:pic>
        <p:nvPicPr>
          <p:cNvPr id="5" name="Content Placeholder 4">
            <a:extLst>
              <a:ext uri="{FF2B5EF4-FFF2-40B4-BE49-F238E27FC236}">
                <a16:creationId xmlns="" xmlns:a16="http://schemas.microsoft.com/office/drawing/2014/main" id="{9EE04A31-4629-4B63-8279-C054ABC669DA}"/>
              </a:ext>
            </a:extLst>
          </p:cNvPr>
          <p:cNvPicPr>
            <a:picLocks noGrp="1" noChangeAspect="1"/>
          </p:cNvPicPr>
          <p:nvPr>
            <p:ph idx="1"/>
          </p:nvPr>
        </p:nvPicPr>
        <p:blipFill rotWithShape="1">
          <a:blip r:embed="rId2"/>
          <a:srcRect l="16504" t="12390" r="19768" b="32481"/>
          <a:stretch/>
        </p:blipFill>
        <p:spPr>
          <a:xfrm>
            <a:off x="1462595" y="2082188"/>
            <a:ext cx="6218810" cy="4032796"/>
          </a:xfrm>
          <a:prstGeom prst="rect">
            <a:avLst/>
          </a:prstGeom>
        </p:spPr>
      </p:pic>
      <p:pic>
        <p:nvPicPr>
          <p:cNvPr id="4" name="Picture 1" descr="C:\Users\ADMIN\Documents\NPC logo.jpeg"/>
          <p:cNvPicPr>
            <a:picLocks noChangeAspect="1" noChangeArrowheads="1"/>
          </p:cNvPicPr>
          <p:nvPr/>
        </p:nvPicPr>
        <p:blipFill>
          <a:blip r:embed="rId3">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89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5D428CF-484F-475D-B759-D9EC15676767}"/>
              </a:ext>
            </a:extLst>
          </p:cNvPr>
          <p:cNvPicPr>
            <a:picLocks noChangeAspect="1"/>
          </p:cNvPicPr>
          <p:nvPr/>
        </p:nvPicPr>
        <p:blipFill rotWithShape="1">
          <a:blip r:embed="rId2"/>
          <a:srcRect l="17670" t="5628" r="17500" b="6193"/>
          <a:stretch/>
        </p:blipFill>
        <p:spPr>
          <a:xfrm>
            <a:off x="-152434" y="38744"/>
            <a:ext cx="6688116" cy="6819256"/>
          </a:xfrm>
          <a:prstGeom prst="rect">
            <a:avLst/>
          </a:prstGeom>
        </p:spPr>
      </p:pic>
      <p:sp>
        <p:nvSpPr>
          <p:cNvPr id="5" name="TextBox 4">
            <a:extLst>
              <a:ext uri="{FF2B5EF4-FFF2-40B4-BE49-F238E27FC236}">
                <a16:creationId xmlns="" xmlns:a16="http://schemas.microsoft.com/office/drawing/2014/main" id="{ED0B37BD-EEF5-4C92-A3FF-0C23334FC6DE}"/>
              </a:ext>
            </a:extLst>
          </p:cNvPr>
          <p:cNvSpPr txBox="1"/>
          <p:nvPr/>
        </p:nvSpPr>
        <p:spPr>
          <a:xfrm>
            <a:off x="220225" y="1109745"/>
            <a:ext cx="8303289"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latin typeface="Arial" panose="020B0604020202020204" pitchFamily="34" charset="0"/>
                <a:cs typeface="Arial" panose="020B0604020202020204" pitchFamily="34" charset="0"/>
              </a:rPr>
              <a:t>Increasing livelihood options for Malawians with emphasis on rural </a:t>
            </a:r>
            <a:r>
              <a:rPr lang="en-US" dirty="0" smtClean="0">
                <a:latin typeface="Arial" panose="020B0604020202020204" pitchFamily="34" charset="0"/>
                <a:cs typeface="Arial" panose="020B0604020202020204" pitchFamily="34" charset="0"/>
              </a:rPr>
              <a:t>populations (leaving no one behind) </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617566" y="3245753"/>
            <a:ext cx="2221706" cy="1543050"/>
          </a:xfrm>
          <a:prstGeom prst="rect">
            <a:avLst/>
          </a:prstGeom>
        </p:spPr>
      </p:pic>
      <p:sp>
        <p:nvSpPr>
          <p:cNvPr id="2" name="Rectangle 1"/>
          <p:cNvSpPr/>
          <p:nvPr/>
        </p:nvSpPr>
        <p:spPr>
          <a:xfrm>
            <a:off x="1454227" y="914400"/>
            <a:ext cx="3429000" cy="2014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1" descr="C:\Users\ADMIN\Documents\NPC logo.jpeg"/>
          <p:cNvPicPr>
            <a:picLocks noChangeAspect="1" noChangeArrowheads="1"/>
          </p:cNvPicPr>
          <p:nvPr/>
        </p:nvPicPr>
        <p:blipFill>
          <a:blip r:embed="rId4">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593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88207"/>
            <a:ext cx="7886700" cy="1325563"/>
          </a:xfrm>
        </p:spPr>
        <p:txBody>
          <a:bodyPr>
            <a:normAutofit fontScale="90000"/>
          </a:bodyPr>
          <a:lstStyle/>
          <a:p>
            <a:r>
              <a:rPr lang="en-ZW" b="1" dirty="0"/>
              <a:t>Are we developing another vision?</a:t>
            </a:r>
            <a:br>
              <a:rPr lang="en-ZW" b="1" dirty="0"/>
            </a:br>
            <a:r>
              <a:rPr lang="en-ZW" b="1" dirty="0" smtClean="0"/>
              <a:t/>
            </a:r>
            <a:br>
              <a:rPr lang="en-ZW" b="1" dirty="0" smtClean="0"/>
            </a:br>
            <a:endParaRPr lang="en-ZW" b="1" dirty="0"/>
          </a:p>
        </p:txBody>
      </p:sp>
      <p:sp>
        <p:nvSpPr>
          <p:cNvPr id="3" name="Content Placeholder 2"/>
          <p:cNvSpPr>
            <a:spLocks noGrp="1"/>
          </p:cNvSpPr>
          <p:nvPr>
            <p:ph idx="1"/>
          </p:nvPr>
        </p:nvSpPr>
        <p:spPr/>
        <p:txBody>
          <a:bodyPr>
            <a:normAutofit fontScale="70000" lnSpcReduction="20000"/>
          </a:bodyPr>
          <a:lstStyle/>
          <a:p>
            <a:r>
              <a:rPr lang="en-ZA" dirty="0"/>
              <a:t>Vision 2020 states ‘ </a:t>
            </a:r>
            <a:r>
              <a:rPr lang="en-ZA" i="1" dirty="0"/>
              <a:t>Malawi, by the year 2020, as a God-fearing nation, will be secure, democratically mature, environmentally sustainable, self-reliant, with equal opportunities for and active participation by all, having social services, vibrant culture and religious values, and a technologically-driven middle-income economy.’ </a:t>
            </a:r>
          </a:p>
          <a:p>
            <a:endParaRPr lang="en-ZA" dirty="0">
              <a:solidFill>
                <a:srgbClr val="FF0000"/>
              </a:solidFill>
            </a:endParaRPr>
          </a:p>
          <a:p>
            <a:r>
              <a:rPr lang="en-US" dirty="0"/>
              <a:t>In general, with some minor tweaks, the Vision 2020 remains relevant and will remain so for generations to come. </a:t>
            </a:r>
            <a:endParaRPr lang="en-US" dirty="0" smtClean="0"/>
          </a:p>
          <a:p>
            <a:endParaRPr lang="en-US" dirty="0"/>
          </a:p>
          <a:p>
            <a:r>
              <a:rPr lang="en-US" dirty="0" smtClean="0"/>
              <a:t>The </a:t>
            </a:r>
            <a:r>
              <a:rPr lang="en-US" dirty="0"/>
              <a:t>Commission hence proposes to have </a:t>
            </a:r>
            <a:r>
              <a:rPr lang="en-US" dirty="0" smtClean="0"/>
              <a:t>both </a:t>
            </a:r>
            <a:r>
              <a:rPr lang="en-US" b="1" dirty="0" smtClean="0"/>
              <a:t>a Vision </a:t>
            </a:r>
            <a:r>
              <a:rPr lang="en-US" dirty="0" smtClean="0"/>
              <a:t>(which can be a modification of the existing) and </a:t>
            </a:r>
            <a:r>
              <a:rPr lang="en-US" b="1" dirty="0" smtClean="0"/>
              <a:t>a long-term </a:t>
            </a:r>
            <a:r>
              <a:rPr lang="en-US" b="1" dirty="0"/>
              <a:t>development plan </a:t>
            </a:r>
            <a:r>
              <a:rPr lang="en-US" dirty="0" smtClean="0"/>
              <a:t>based </a:t>
            </a:r>
            <a:r>
              <a:rPr lang="en-US" b="1" dirty="0" smtClean="0"/>
              <a:t>on a defined development philosophy (mixed economy) </a:t>
            </a:r>
            <a:r>
              <a:rPr lang="en-US" dirty="0" smtClean="0"/>
              <a:t>that </a:t>
            </a:r>
            <a:r>
              <a:rPr lang="en-US" dirty="0"/>
              <a:t>will operationalize the country’s </a:t>
            </a:r>
            <a:r>
              <a:rPr lang="en-US" dirty="0" smtClean="0"/>
              <a:t>agreed Vision.</a:t>
            </a:r>
            <a:endParaRPr lang="en-ZW" dirty="0">
              <a:solidFill>
                <a:srgbClr val="FF0000"/>
              </a:solidFill>
            </a:endParaRPr>
          </a:p>
          <a:p>
            <a:endParaRPr lang="en-ZW" dirty="0"/>
          </a:p>
        </p:txBody>
      </p:sp>
      <p:pic>
        <p:nvPicPr>
          <p:cNvPr id="4"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67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04123" cy="934865"/>
          </a:xfrm>
        </p:spPr>
        <p:txBody>
          <a:bodyPr>
            <a:normAutofit fontScale="90000"/>
          </a:bodyPr>
          <a:lstStyle/>
          <a:p>
            <a:r>
              <a:rPr lang="en-ZW" b="1" dirty="0"/>
              <a:t>So what period are we looking </a:t>
            </a:r>
            <a:r>
              <a:rPr lang="en-ZW" b="1" dirty="0" smtClean="0"/>
              <a:t>at for the next Vision?</a:t>
            </a:r>
            <a:br>
              <a:rPr lang="en-ZW" b="1" dirty="0" smtClean="0"/>
            </a:br>
            <a:endParaRPr lang="en-ZW" b="1" dirty="0"/>
          </a:p>
        </p:txBody>
      </p:sp>
      <p:sp>
        <p:nvSpPr>
          <p:cNvPr id="3" name="Content Placeholder 2"/>
          <p:cNvSpPr>
            <a:spLocks noGrp="1"/>
          </p:cNvSpPr>
          <p:nvPr>
            <p:ph idx="1"/>
          </p:nvPr>
        </p:nvSpPr>
        <p:spPr>
          <a:xfrm>
            <a:off x="628650" y="1418001"/>
            <a:ext cx="8344589" cy="4982799"/>
          </a:xfrm>
        </p:spPr>
        <p:txBody>
          <a:bodyPr>
            <a:normAutofit fontScale="70000" lnSpcReduction="20000"/>
          </a:bodyPr>
          <a:lstStyle/>
          <a:p>
            <a:r>
              <a:rPr lang="en-ZW" dirty="0"/>
              <a:t>The period </a:t>
            </a:r>
            <a:r>
              <a:rPr lang="en-ZW" dirty="0" smtClean="0"/>
              <a:t>has to be long </a:t>
            </a:r>
            <a:r>
              <a:rPr lang="en-ZW" dirty="0"/>
              <a:t>enough to largely target the welfare of future </a:t>
            </a:r>
            <a:r>
              <a:rPr lang="en-ZW" dirty="0" smtClean="0"/>
              <a:t>generations</a:t>
            </a:r>
            <a:r>
              <a:rPr lang="en-ZW" dirty="0"/>
              <a:t> </a:t>
            </a:r>
            <a:r>
              <a:rPr lang="en-ZW" dirty="0" smtClean="0"/>
              <a:t>– where do we see the future of the largely smallholder community 40 years from now?</a:t>
            </a:r>
            <a:endParaRPr lang="en-ZW" dirty="0"/>
          </a:p>
          <a:p>
            <a:r>
              <a:rPr lang="en-ZW" dirty="0" smtClean="0"/>
              <a:t>The need to link </a:t>
            </a:r>
            <a:r>
              <a:rPr lang="en-ZW" dirty="0"/>
              <a:t>to the </a:t>
            </a:r>
            <a:r>
              <a:rPr lang="en-ZW" dirty="0" smtClean="0"/>
              <a:t>continental/African-driven aspirations </a:t>
            </a:r>
            <a:r>
              <a:rPr lang="en-ZW" dirty="0"/>
              <a:t>manifested in Agenda 2063 of a prosperous, integrated/united and peaceful continent – all elements of which remain relevant to </a:t>
            </a:r>
            <a:r>
              <a:rPr lang="en-ZW" dirty="0" smtClean="0"/>
              <a:t>Malawi</a:t>
            </a:r>
          </a:p>
          <a:p>
            <a:r>
              <a:rPr lang="en-US" dirty="0" smtClean="0"/>
              <a:t>Hence proposes </a:t>
            </a:r>
            <a:r>
              <a:rPr lang="en-US" dirty="0"/>
              <a:t>‘National Transformational </a:t>
            </a:r>
            <a:r>
              <a:rPr lang="en-US" dirty="0" smtClean="0"/>
              <a:t>2063.’ T</a:t>
            </a:r>
            <a:r>
              <a:rPr lang="en-ZA" dirty="0" smtClean="0"/>
              <a:t>he </a:t>
            </a:r>
            <a:r>
              <a:rPr lang="en-ZA" dirty="0"/>
              <a:t>t</a:t>
            </a:r>
            <a:r>
              <a:rPr lang="en-ZA" dirty="0" smtClean="0"/>
              <a:t>ransformation </a:t>
            </a:r>
            <a:r>
              <a:rPr lang="en-ZA" dirty="0"/>
              <a:t>entails transformation </a:t>
            </a:r>
            <a:r>
              <a:rPr lang="en-ZA" dirty="0" smtClean="0"/>
              <a:t>of: </a:t>
            </a:r>
          </a:p>
          <a:p>
            <a:pPr lvl="1"/>
            <a:r>
              <a:rPr lang="en-ZA" b="1" dirty="0" smtClean="0"/>
              <a:t>mind-sets</a:t>
            </a:r>
            <a:r>
              <a:rPr lang="en-ZA" dirty="0" smtClean="0"/>
              <a:t> </a:t>
            </a:r>
            <a:r>
              <a:rPr lang="en-ZA" dirty="0"/>
              <a:t>(towards more positive thinking </a:t>
            </a:r>
            <a:r>
              <a:rPr lang="en-ZA" dirty="0" smtClean="0"/>
              <a:t>of the huge development potentials </a:t>
            </a:r>
            <a:r>
              <a:rPr lang="en-ZA" dirty="0"/>
              <a:t>M</a:t>
            </a:r>
            <a:r>
              <a:rPr lang="en-ZA" dirty="0" smtClean="0"/>
              <a:t>alawi has and </a:t>
            </a:r>
            <a:r>
              <a:rPr lang="en-ZA" dirty="0"/>
              <a:t>ethos of hard work, </a:t>
            </a:r>
            <a:r>
              <a:rPr lang="en-ZA" dirty="0" smtClean="0"/>
              <a:t>hate for hand-outs, patriotism, integrity, </a:t>
            </a:r>
            <a:r>
              <a:rPr lang="en-ZA" dirty="0" err="1" smtClean="0"/>
              <a:t>etc</a:t>
            </a:r>
            <a:r>
              <a:rPr lang="en-ZA" dirty="0" smtClean="0"/>
              <a:t>) </a:t>
            </a:r>
          </a:p>
          <a:p>
            <a:pPr lvl="1"/>
            <a:r>
              <a:rPr lang="en-ZA" b="1" dirty="0" smtClean="0"/>
              <a:t>Structure </a:t>
            </a:r>
            <a:r>
              <a:rPr lang="en-ZA" b="1" dirty="0"/>
              <a:t>of economy </a:t>
            </a:r>
            <a:r>
              <a:rPr lang="en-ZA" dirty="0"/>
              <a:t>(more towards value </a:t>
            </a:r>
            <a:r>
              <a:rPr lang="en-ZA" dirty="0" smtClean="0"/>
              <a:t>adding, industrialisation and urbanisation) </a:t>
            </a:r>
          </a:p>
          <a:p>
            <a:pPr lvl="1"/>
            <a:r>
              <a:rPr lang="en-ZA" dirty="0" smtClean="0"/>
              <a:t>Development philosophy (mixed economy) from </a:t>
            </a:r>
            <a:r>
              <a:rPr lang="en-ZA" b="1" dirty="0"/>
              <a:t>poverty reduction to wealth creation. </a:t>
            </a:r>
            <a:endParaRPr lang="en-US" b="1" dirty="0"/>
          </a:p>
        </p:txBody>
      </p:sp>
      <p:pic>
        <p:nvPicPr>
          <p:cNvPr id="4" name="Picture 1" descr="C:\Users\ADMIN\Documents\NPC logo.jpeg"/>
          <p:cNvPicPr>
            <a:picLocks noChangeAspect="1" noChangeArrowheads="1"/>
          </p:cNvPicPr>
          <p:nvPr/>
        </p:nvPicPr>
        <p:blipFill>
          <a:blip r:embed="rId3">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102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a:t>What are some of the critical success </a:t>
            </a:r>
            <a:r>
              <a:rPr lang="en-ZW" dirty="0" smtClean="0"/>
              <a:t>factors</a:t>
            </a:r>
            <a:br>
              <a:rPr lang="en-ZW" dirty="0" smtClean="0"/>
            </a:br>
            <a:endParaRPr lang="en-ZW" dirty="0"/>
          </a:p>
        </p:txBody>
      </p:sp>
      <p:sp>
        <p:nvSpPr>
          <p:cNvPr id="3" name="Content Placeholder 2"/>
          <p:cNvSpPr>
            <a:spLocks noGrp="1"/>
          </p:cNvSpPr>
          <p:nvPr>
            <p:ph idx="1"/>
          </p:nvPr>
        </p:nvSpPr>
        <p:spPr/>
        <p:txBody>
          <a:bodyPr>
            <a:normAutofit fontScale="85000" lnSpcReduction="20000"/>
          </a:bodyPr>
          <a:lstStyle/>
          <a:p>
            <a:pPr lvl="0"/>
            <a:r>
              <a:rPr lang="en-ZA" dirty="0"/>
              <a:t>Firstly, </a:t>
            </a:r>
            <a:r>
              <a:rPr lang="en-ZA" b="1" dirty="0"/>
              <a:t>participation and inclusion of all stakeholders </a:t>
            </a:r>
            <a:r>
              <a:rPr lang="en-ZA" dirty="0"/>
              <a:t>in the conception, design, implementation, monitoring and evaluation of the development framework is a critical success factor. </a:t>
            </a:r>
            <a:endParaRPr lang="en-ZA" dirty="0" smtClean="0"/>
          </a:p>
          <a:p>
            <a:pPr lvl="0"/>
            <a:r>
              <a:rPr lang="en-ZA" dirty="0" smtClean="0"/>
              <a:t>Secondly</a:t>
            </a:r>
            <a:r>
              <a:rPr lang="en-ZA" dirty="0"/>
              <a:t>, ensure a </a:t>
            </a:r>
            <a:r>
              <a:rPr lang="en-ZA" b="1" dirty="0"/>
              <a:t>results-based approach </a:t>
            </a:r>
            <a:r>
              <a:rPr lang="en-ZA" dirty="0"/>
              <a:t>with concrete targets that are measurable and can be tracked and monitored;</a:t>
            </a:r>
            <a:endParaRPr lang="en-ZW" dirty="0"/>
          </a:p>
          <a:p>
            <a:pPr lvl="0"/>
            <a:r>
              <a:rPr lang="en-ZA" dirty="0"/>
              <a:t>Thirdly, the need for </a:t>
            </a:r>
            <a:r>
              <a:rPr lang="en-ZA" b="1" dirty="0"/>
              <a:t>changes in attitudes</a:t>
            </a:r>
            <a:r>
              <a:rPr lang="en-ZA" dirty="0"/>
              <a:t>, values and mind-sets to inculcate the right set of Malawian values. </a:t>
            </a:r>
            <a:endParaRPr lang="en-ZA" dirty="0" smtClean="0"/>
          </a:p>
          <a:p>
            <a:pPr lvl="1"/>
            <a:r>
              <a:rPr lang="en-ZA" dirty="0" smtClean="0"/>
              <a:t>Includes patriotism</a:t>
            </a:r>
            <a:r>
              <a:rPr lang="en-ZA" dirty="0"/>
              <a:t>, discipline, focus, honesty, integrity, </a:t>
            </a:r>
            <a:r>
              <a:rPr lang="en-ZA" b="1" dirty="0" smtClean="0"/>
              <a:t>disdain for hand-outs</a:t>
            </a:r>
            <a:r>
              <a:rPr lang="en-ZA" dirty="0" smtClean="0"/>
              <a:t>, hard work  - these need </a:t>
            </a:r>
            <a:r>
              <a:rPr lang="en-ZA" dirty="0"/>
              <a:t>to be addressed if the </a:t>
            </a:r>
            <a:r>
              <a:rPr lang="en-ZA" dirty="0" smtClean="0"/>
              <a:t>long-term development plan </a:t>
            </a:r>
            <a:r>
              <a:rPr lang="en-ZA" dirty="0"/>
              <a:t>is to be different and be successfully implemented. </a:t>
            </a:r>
            <a:endParaRPr lang="en-ZW" dirty="0"/>
          </a:p>
          <a:p>
            <a:endParaRPr lang="en-ZW" dirty="0" smtClean="0">
              <a:solidFill>
                <a:srgbClr val="FF0000"/>
              </a:solidFill>
            </a:endParaRPr>
          </a:p>
          <a:p>
            <a:endParaRPr lang="en-ZW" dirty="0" smtClean="0"/>
          </a:p>
          <a:p>
            <a:endParaRPr lang="en-ZW" dirty="0"/>
          </a:p>
        </p:txBody>
      </p:sp>
      <p:pic>
        <p:nvPicPr>
          <p:cNvPr id="4"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20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0911"/>
            <a:ext cx="7886700" cy="740344"/>
          </a:xfrm>
        </p:spPr>
        <p:txBody>
          <a:bodyPr>
            <a:normAutofit fontScale="90000"/>
          </a:bodyPr>
          <a:lstStyle/>
          <a:p>
            <a:r>
              <a:rPr lang="en-ZW" dirty="0" smtClean="0"/>
              <a:t>The </a:t>
            </a:r>
            <a:r>
              <a:rPr lang="en-ZW" dirty="0"/>
              <a:t>Process and Organizational </a:t>
            </a:r>
            <a:r>
              <a:rPr lang="en-ZW" dirty="0" smtClean="0"/>
              <a:t>Arrangements</a:t>
            </a:r>
            <a:r>
              <a:rPr lang="en-ZW" dirty="0"/>
              <a:t>	</a:t>
            </a:r>
            <a:br>
              <a:rPr lang="en-ZW" dirty="0"/>
            </a:br>
            <a:r>
              <a:rPr lang="en-ZW" dirty="0" smtClean="0"/>
              <a:t/>
            </a:r>
            <a:br>
              <a:rPr lang="en-ZW" dirty="0" smtClean="0"/>
            </a:br>
            <a:endParaRPr lang="en-ZW" dirty="0"/>
          </a:p>
        </p:txBody>
      </p:sp>
      <p:sp>
        <p:nvSpPr>
          <p:cNvPr id="3" name="Content Placeholder 2"/>
          <p:cNvSpPr>
            <a:spLocks noGrp="1"/>
          </p:cNvSpPr>
          <p:nvPr>
            <p:ph idx="1"/>
          </p:nvPr>
        </p:nvSpPr>
        <p:spPr>
          <a:xfrm>
            <a:off x="628650" y="1294903"/>
            <a:ext cx="7886700" cy="5131558"/>
          </a:xfrm>
        </p:spPr>
        <p:txBody>
          <a:bodyPr>
            <a:normAutofit fontScale="62500" lnSpcReduction="20000"/>
          </a:bodyPr>
          <a:lstStyle/>
          <a:p>
            <a:r>
              <a:rPr lang="en-ZW" dirty="0"/>
              <a:t>First, </a:t>
            </a:r>
            <a:r>
              <a:rPr lang="en-ZW" b="1" dirty="0"/>
              <a:t>reviewing the Vision 2020</a:t>
            </a:r>
            <a:r>
              <a:rPr lang="en-ZW" dirty="0"/>
              <a:t> to identify lessons learnt over the years – what has worked and not and why. </a:t>
            </a:r>
          </a:p>
          <a:p>
            <a:endParaRPr lang="en-ZW" dirty="0"/>
          </a:p>
          <a:p>
            <a:r>
              <a:rPr lang="en-ZW" dirty="0"/>
              <a:t>Series of </a:t>
            </a:r>
            <a:r>
              <a:rPr lang="en-ZW" b="1" dirty="0"/>
              <a:t>consultative meetings </a:t>
            </a:r>
            <a:r>
              <a:rPr lang="en-ZW" dirty="0"/>
              <a:t>with various stakeholders across the country to establish common aspirations toward the new development framework. </a:t>
            </a:r>
            <a:endParaRPr lang="en-ZW" dirty="0" smtClean="0"/>
          </a:p>
          <a:p>
            <a:pPr lvl="1"/>
            <a:r>
              <a:rPr lang="en-ZW" dirty="0" smtClean="0"/>
              <a:t>The </a:t>
            </a:r>
            <a:r>
              <a:rPr lang="en-ZW" dirty="0"/>
              <a:t>consultations will take the form of meetings, workshops, panel discussions, radio phone-in, inputs drop-box at the NPC secretariat, and web-based inputs (especially for the diaspora). </a:t>
            </a:r>
            <a:endParaRPr lang="en-ZW" dirty="0" smtClean="0"/>
          </a:p>
          <a:p>
            <a:pPr marL="457200" lvl="1" indent="0">
              <a:buNone/>
            </a:pPr>
            <a:endParaRPr lang="en-ZW" dirty="0"/>
          </a:p>
          <a:p>
            <a:r>
              <a:rPr lang="en-ZW" dirty="0" smtClean="0"/>
              <a:t>The NPC will </a:t>
            </a:r>
            <a:r>
              <a:rPr lang="en-ZW" dirty="0"/>
              <a:t>coordinate the task of developing the new long-term national development plan through a </a:t>
            </a:r>
            <a:r>
              <a:rPr lang="en-ZW" b="1" dirty="0"/>
              <a:t>multi-stakeholder approach</a:t>
            </a:r>
            <a:r>
              <a:rPr lang="en-ZW" dirty="0"/>
              <a:t>. </a:t>
            </a:r>
          </a:p>
          <a:p>
            <a:endParaRPr lang="en-ZW" dirty="0"/>
          </a:p>
          <a:p>
            <a:r>
              <a:rPr lang="en-ZW" dirty="0"/>
              <a:t>A </a:t>
            </a:r>
            <a:r>
              <a:rPr lang="en-ZW" b="1" dirty="0"/>
              <a:t>Core Advisory Panel (CAP) </a:t>
            </a:r>
            <a:r>
              <a:rPr lang="en-ZW" dirty="0" smtClean="0"/>
              <a:t>has been </a:t>
            </a:r>
            <a:r>
              <a:rPr lang="en-ZW" dirty="0"/>
              <a:t>identified by the NPC that </a:t>
            </a:r>
            <a:r>
              <a:rPr lang="en-ZW" dirty="0" smtClean="0"/>
              <a:t>comprising </a:t>
            </a:r>
            <a:r>
              <a:rPr lang="en-ZW" b="1" dirty="0" smtClean="0"/>
              <a:t>Malawian</a:t>
            </a:r>
            <a:r>
              <a:rPr lang="en-ZW" dirty="0" smtClean="0"/>
              <a:t> experts </a:t>
            </a:r>
            <a:r>
              <a:rPr lang="en-ZW" dirty="0"/>
              <a:t>from various sectors that will act as </a:t>
            </a:r>
            <a:r>
              <a:rPr lang="en-ZW" b="1" dirty="0"/>
              <a:t>a resounding board </a:t>
            </a:r>
            <a:r>
              <a:rPr lang="en-ZW" dirty="0"/>
              <a:t>for the development pathways and priorities to be defined by the </a:t>
            </a:r>
            <a:r>
              <a:rPr lang="en-ZW" dirty="0" smtClean="0"/>
              <a:t>NPC and its Core </a:t>
            </a:r>
            <a:r>
              <a:rPr lang="en-ZW" dirty="0"/>
              <a:t>T</a:t>
            </a:r>
            <a:r>
              <a:rPr lang="en-ZW" dirty="0" smtClean="0"/>
              <a:t>echnical </a:t>
            </a:r>
            <a:r>
              <a:rPr lang="en-ZW" dirty="0"/>
              <a:t>T</a:t>
            </a:r>
            <a:r>
              <a:rPr lang="en-ZW" dirty="0" smtClean="0"/>
              <a:t>eam </a:t>
            </a:r>
          </a:p>
        </p:txBody>
      </p:sp>
      <p:pic>
        <p:nvPicPr>
          <p:cNvPr id="4"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78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smtClean="0"/>
              <a:t>The </a:t>
            </a:r>
            <a:r>
              <a:rPr lang="en-ZW" dirty="0"/>
              <a:t>Process </a:t>
            </a:r>
            <a:r>
              <a:rPr lang="en-ZW" dirty="0" smtClean="0"/>
              <a:t>…</a:t>
            </a:r>
            <a:endParaRPr lang="en-ZW" dirty="0"/>
          </a:p>
        </p:txBody>
      </p:sp>
      <p:sp>
        <p:nvSpPr>
          <p:cNvPr id="3" name="Content Placeholder 2"/>
          <p:cNvSpPr>
            <a:spLocks noGrp="1"/>
          </p:cNvSpPr>
          <p:nvPr>
            <p:ph idx="1"/>
          </p:nvPr>
        </p:nvSpPr>
        <p:spPr>
          <a:xfrm>
            <a:off x="628650" y="1690688"/>
            <a:ext cx="7886700" cy="5131558"/>
          </a:xfrm>
        </p:spPr>
        <p:txBody>
          <a:bodyPr>
            <a:normAutofit/>
          </a:bodyPr>
          <a:lstStyle/>
          <a:p>
            <a:r>
              <a:rPr lang="en-ZW" sz="2400" dirty="0" smtClean="0"/>
              <a:t>The </a:t>
            </a:r>
            <a:r>
              <a:rPr lang="en-ZW" sz="2400" dirty="0"/>
              <a:t>Plan will also clearly define the critical factors for success, potential risks, threats and mitigation strategies. This will include ‘</a:t>
            </a:r>
            <a:r>
              <a:rPr lang="en-ZW" sz="2400" b="1" dirty="0"/>
              <a:t>how to make it happen</a:t>
            </a:r>
            <a:r>
              <a:rPr lang="en-ZW" sz="2400" dirty="0"/>
              <a:t>” – implementation, monitoring, evaluation, financing, capacities for implementation and communication aspects. </a:t>
            </a:r>
          </a:p>
        </p:txBody>
      </p:sp>
      <p:pic>
        <p:nvPicPr>
          <p:cNvPr id="4"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065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477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579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83741"/>
            <a:ext cx="7886700" cy="1325563"/>
          </a:xfrm>
        </p:spPr>
        <p:txBody>
          <a:bodyPr>
            <a:normAutofit fontScale="90000"/>
          </a:bodyPr>
          <a:lstStyle/>
          <a:p>
            <a:r>
              <a:rPr lang="en-ZW" b="1" dirty="0"/>
              <a:t>Duration of the visioning </a:t>
            </a:r>
            <a:r>
              <a:rPr lang="en-ZW" b="1" dirty="0" smtClean="0"/>
              <a:t>process</a:t>
            </a:r>
            <a:r>
              <a:rPr lang="en-ZW" b="1" dirty="0"/>
              <a:t/>
            </a:r>
            <a:br>
              <a:rPr lang="en-ZW" b="1" dirty="0"/>
            </a:br>
            <a:r>
              <a:rPr lang="en-ZW" b="1" dirty="0" smtClean="0"/>
              <a:t/>
            </a:r>
            <a:br>
              <a:rPr lang="en-ZW" b="1" dirty="0" smtClean="0"/>
            </a:br>
            <a:endParaRPr lang="en-ZW" b="1" dirty="0"/>
          </a:p>
        </p:txBody>
      </p:sp>
      <p:sp>
        <p:nvSpPr>
          <p:cNvPr id="22" name="Content Placeholder 21"/>
          <p:cNvSpPr>
            <a:spLocks noGrp="1"/>
          </p:cNvSpPr>
          <p:nvPr>
            <p:ph idx="1"/>
          </p:nvPr>
        </p:nvSpPr>
        <p:spPr/>
        <p:txBody>
          <a:bodyPr>
            <a:normAutofit/>
          </a:bodyPr>
          <a:lstStyle/>
          <a:p>
            <a:r>
              <a:rPr lang="en-ZA" dirty="0"/>
              <a:t>Duration of the Vision formulation process will be 15 months from </a:t>
            </a:r>
            <a:r>
              <a:rPr lang="en-ZA" b="1" dirty="0"/>
              <a:t>May 2019 to July 2020 </a:t>
            </a:r>
            <a:r>
              <a:rPr lang="en-ZA" dirty="0"/>
              <a:t>when the vision will have been finalised and launched. </a:t>
            </a:r>
            <a:endParaRPr lang="en-ZA" dirty="0" smtClean="0"/>
          </a:p>
          <a:p>
            <a:pPr lvl="1"/>
            <a:r>
              <a:rPr lang="en-ZA" dirty="0" smtClean="0"/>
              <a:t>A Roadmap for the New Vision has already been defined </a:t>
            </a:r>
          </a:p>
          <a:p>
            <a:pPr marL="0" indent="0">
              <a:buNone/>
            </a:pPr>
            <a:endParaRPr lang="en-ZW" dirty="0"/>
          </a:p>
        </p:txBody>
      </p:sp>
      <p:pic>
        <p:nvPicPr>
          <p:cNvPr id="4" name="Picture 1" descr="C:\Users\ADMIN\Documents\NPC logo.jpeg"/>
          <p:cNvPicPr>
            <a:picLocks noChangeAspect="1" noChangeArrowheads="1"/>
          </p:cNvPicPr>
          <p:nvPr/>
        </p:nvPicPr>
        <p:blipFill>
          <a:blip r:embed="rId3">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689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sz="3600" b="1" dirty="0"/>
              <a:t>Presenting the proposed core </a:t>
            </a:r>
            <a:r>
              <a:rPr lang="en-ZW" sz="3600" b="1" dirty="0" smtClean="0"/>
              <a:t>teams driving the envisioning process </a:t>
            </a:r>
            <a:endParaRPr lang="en-ZW" sz="3600" b="1" dirty="0"/>
          </a:p>
        </p:txBody>
      </p:sp>
      <p:sp>
        <p:nvSpPr>
          <p:cNvPr id="3" name="Content Placeholder 2"/>
          <p:cNvSpPr>
            <a:spLocks noGrp="1"/>
          </p:cNvSpPr>
          <p:nvPr>
            <p:ph idx="1"/>
          </p:nvPr>
        </p:nvSpPr>
        <p:spPr/>
        <p:txBody>
          <a:bodyPr>
            <a:normAutofit/>
          </a:bodyPr>
          <a:lstStyle/>
          <a:p>
            <a:endParaRPr lang="en-ZW" dirty="0" smtClean="0"/>
          </a:p>
          <a:p>
            <a:endParaRPr lang="en-ZW" dirty="0"/>
          </a:p>
          <a:p>
            <a:endParaRPr lang="en-ZW" dirty="0" smtClean="0"/>
          </a:p>
          <a:p>
            <a:endParaRPr lang="en-ZW" dirty="0"/>
          </a:p>
          <a:p>
            <a:endParaRPr lang="en-ZW" dirty="0" smtClean="0"/>
          </a:p>
          <a:p>
            <a:endParaRPr lang="en-ZW" dirty="0"/>
          </a:p>
          <a:p>
            <a:endParaRPr lang="en-ZW" dirty="0" smtClean="0"/>
          </a:p>
          <a:p>
            <a:endParaRPr lang="en-ZW" dirty="0"/>
          </a:p>
          <a:p>
            <a:endParaRPr lang="en-ZW" dirty="0"/>
          </a:p>
        </p:txBody>
      </p:sp>
      <p:graphicFrame>
        <p:nvGraphicFramePr>
          <p:cNvPr id="4" name="Diagram 3"/>
          <p:cNvGraphicFramePr/>
          <p:nvPr>
            <p:extLst>
              <p:ext uri="{D42A27DB-BD31-4B8C-83A1-F6EECF244321}">
                <p14:modId xmlns:p14="http://schemas.microsoft.com/office/powerpoint/2010/main" val="1120000207"/>
              </p:ext>
            </p:extLst>
          </p:nvPr>
        </p:nvGraphicFramePr>
        <p:xfrm>
          <a:off x="2106386" y="1824605"/>
          <a:ext cx="4678744" cy="414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6785130" y="1934143"/>
            <a:ext cx="571500" cy="3998571"/>
            <a:chOff x="0" y="0"/>
            <a:chExt cx="762000" cy="3371850"/>
          </a:xfrm>
        </p:grpSpPr>
        <p:sp>
          <p:nvSpPr>
            <p:cNvPr id="6" name="Rectangle 5"/>
            <p:cNvSpPr/>
            <p:nvPr/>
          </p:nvSpPr>
          <p:spPr>
            <a:xfrm>
              <a:off x="333375" y="0"/>
              <a:ext cx="428625" cy="3371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a:solidFill>
                    <a:srgbClr val="000000"/>
                  </a:solidFill>
                  <a:effectLst/>
                  <a:highlight>
                    <a:srgbClr val="FFFF00"/>
                  </a:highlight>
                  <a:ea typeface="Calibri" panose="020F0502020204030204" pitchFamily="34" charset="0"/>
                  <a:cs typeface="Times New Roman" panose="02020603050405020304" pitchFamily="18" charset="0"/>
                </a:rPr>
                <a:t>NPC Commissioners</a:t>
              </a:r>
              <a:r>
                <a:rPr lang="en-GB" sz="1800">
                  <a:solidFill>
                    <a:srgbClr val="000000"/>
                  </a:solidFill>
                  <a:effectLst/>
                  <a:ea typeface="Calibri" panose="020F0502020204030204" pitchFamily="34" charset="0"/>
                  <a:cs typeface="Times New Roman" panose="02020603050405020304" pitchFamily="18" charset="0"/>
                </a:rPr>
                <a:t> </a:t>
              </a:r>
              <a:endParaRPr lang="en-ZW" sz="1100">
                <a:effectLst/>
                <a:ea typeface="Calibri" panose="020F0502020204030204" pitchFamily="34" charset="0"/>
                <a:cs typeface="Times New Roman" panose="02020603050405020304" pitchFamily="18" charset="0"/>
              </a:endParaRPr>
            </a:p>
          </p:txBody>
        </p:sp>
        <p:sp>
          <p:nvSpPr>
            <p:cNvPr id="7" name="Down Arrow 6"/>
            <p:cNvSpPr/>
            <p:nvPr/>
          </p:nvSpPr>
          <p:spPr>
            <a:xfrm rot="5400000">
              <a:off x="-114300" y="1181100"/>
              <a:ext cx="561975" cy="333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W"/>
            </a:p>
          </p:txBody>
        </p:sp>
      </p:grpSp>
    </p:spTree>
    <p:extLst>
      <p:ext uri="{BB962C8B-B14F-4D97-AF65-F5344CB8AC3E}">
        <p14:creationId xmlns:p14="http://schemas.microsoft.com/office/powerpoint/2010/main" val="4011274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Link of New Vision to MGDS III</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The long term vision/plan gets operationalized through 5-year medium-term development strategies</a:t>
            </a:r>
          </a:p>
          <a:p>
            <a:r>
              <a:rPr lang="en-US" dirty="0" smtClean="0"/>
              <a:t>Currently, Vision 2020 is being operationalized by the (Malawi Growth and Development Strategy (MGDSIII) which is focused on a </a:t>
            </a:r>
            <a:r>
              <a:rPr lang="en-US" b="1" dirty="0" smtClean="0"/>
              <a:t>productive, competitive and resilient </a:t>
            </a:r>
            <a:r>
              <a:rPr lang="en-US" dirty="0" smtClean="0"/>
              <a:t>nation </a:t>
            </a:r>
          </a:p>
          <a:p>
            <a:r>
              <a:rPr lang="en-US" dirty="0" smtClean="0"/>
              <a:t>The plan is to now begin to develop </a:t>
            </a:r>
            <a:r>
              <a:rPr lang="en-US" b="1" dirty="0" smtClean="0"/>
              <a:t>10-year plans</a:t>
            </a:r>
            <a:r>
              <a:rPr lang="en-US" dirty="0" smtClean="0"/>
              <a:t> that will operationalize the Successor Vision</a:t>
            </a:r>
          </a:p>
          <a:p>
            <a:r>
              <a:rPr lang="en-US" dirty="0" smtClean="0"/>
              <a:t>Soon after adoption of the successor to Vision 2020, the MGDS III will be reviewed so as to align its priorities to the New Vision. </a:t>
            </a:r>
            <a:endParaRPr lang="en-US" dirty="0"/>
          </a:p>
        </p:txBody>
      </p:sp>
      <p:pic>
        <p:nvPicPr>
          <p:cNvPr id="4"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862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Improving implementation of MGDS III</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MGDS III will be reviewed after Successor Vision is adopted </a:t>
            </a:r>
          </a:p>
          <a:p>
            <a:pPr marL="0" indent="0">
              <a:buNone/>
            </a:pPr>
            <a:endParaRPr lang="en-US" dirty="0" smtClean="0"/>
          </a:p>
          <a:p>
            <a:r>
              <a:rPr lang="en-US" dirty="0" smtClean="0"/>
              <a:t>Meanwhile, the following have been defined as strategies for improving implementation of the </a:t>
            </a:r>
            <a:r>
              <a:rPr lang="en-US" dirty="0"/>
              <a:t>M</a:t>
            </a:r>
            <a:r>
              <a:rPr lang="en-US" dirty="0" smtClean="0"/>
              <a:t>GDS III and its successor:  </a:t>
            </a:r>
          </a:p>
          <a:p>
            <a:pPr marL="514350" indent="-514350">
              <a:buAutoNum type="arabicPeriod"/>
            </a:pPr>
            <a:r>
              <a:rPr lang="en-US" b="1" dirty="0" smtClean="0"/>
              <a:t>Coordination</a:t>
            </a:r>
            <a:r>
              <a:rPr lang="en-US" dirty="0" smtClean="0"/>
              <a:t> key – Activating all Sector Working </a:t>
            </a:r>
            <a:r>
              <a:rPr lang="en-US" dirty="0"/>
              <a:t>G</a:t>
            </a:r>
            <a:r>
              <a:rPr lang="en-US" dirty="0" smtClean="0"/>
              <a:t>roups (SWGs)</a:t>
            </a:r>
          </a:p>
          <a:p>
            <a:pPr marL="514350" indent="-514350">
              <a:buAutoNum type="arabicPeriod"/>
            </a:pPr>
            <a:r>
              <a:rPr lang="en-US" b="1" dirty="0" smtClean="0"/>
              <a:t>Ndizotheka programme</a:t>
            </a:r>
          </a:p>
          <a:p>
            <a:pPr marL="514350" indent="-514350">
              <a:buAutoNum type="arabicPeriod"/>
            </a:pPr>
            <a:r>
              <a:rPr lang="en-US" b="1" dirty="0" smtClean="0"/>
              <a:t>Annual MGDS implementation reviews</a:t>
            </a:r>
          </a:p>
          <a:p>
            <a:pPr lvl="1"/>
            <a:r>
              <a:rPr lang="en-US" dirty="0" smtClean="0"/>
              <a:t>Reports to be presented to Cabinet and Parliament – for </a:t>
            </a:r>
            <a:r>
              <a:rPr lang="en-US" b="1" dirty="0" smtClean="0"/>
              <a:t>accountability</a:t>
            </a:r>
            <a:r>
              <a:rPr lang="en-US" dirty="0" smtClean="0"/>
              <a:t> </a:t>
            </a:r>
          </a:p>
          <a:p>
            <a:pPr lvl="1"/>
            <a:r>
              <a:rPr lang="en-US" dirty="0" smtClean="0"/>
              <a:t>Focus on </a:t>
            </a:r>
            <a:r>
              <a:rPr lang="en-US" b="1" dirty="0" smtClean="0"/>
              <a:t>what is working and not working and why</a:t>
            </a:r>
            <a:r>
              <a:rPr lang="en-US" dirty="0" smtClean="0"/>
              <a:t>; analysis of the implementation capacity needs and defining </a:t>
            </a:r>
            <a:r>
              <a:rPr lang="en-US" b="1" dirty="0" smtClean="0"/>
              <a:t>capacity development strategies/plans .</a:t>
            </a:r>
          </a:p>
          <a:p>
            <a:pPr marL="457200" lvl="1" indent="0">
              <a:buNone/>
            </a:pPr>
            <a:endParaRPr lang="en-US" dirty="0"/>
          </a:p>
        </p:txBody>
      </p:sp>
      <p:pic>
        <p:nvPicPr>
          <p:cNvPr id="4"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189995" y="9144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913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b="1" dirty="0"/>
              <a:t>Conclusion </a:t>
            </a:r>
          </a:p>
        </p:txBody>
      </p:sp>
      <p:sp>
        <p:nvSpPr>
          <p:cNvPr id="3" name="Content Placeholder 2"/>
          <p:cNvSpPr>
            <a:spLocks noGrp="1"/>
          </p:cNvSpPr>
          <p:nvPr>
            <p:ph idx="1"/>
          </p:nvPr>
        </p:nvSpPr>
        <p:spPr>
          <a:xfrm>
            <a:off x="440872" y="1825625"/>
            <a:ext cx="8254093" cy="4351338"/>
          </a:xfrm>
        </p:spPr>
        <p:txBody>
          <a:bodyPr>
            <a:normAutofit fontScale="70000" lnSpcReduction="20000"/>
          </a:bodyPr>
          <a:lstStyle/>
          <a:p>
            <a:r>
              <a:rPr lang="en-US" dirty="0" smtClean="0"/>
              <a:t>Supporting </a:t>
            </a:r>
            <a:r>
              <a:rPr lang="en-US" b="1" dirty="0" smtClean="0"/>
              <a:t>a positive mindset agenda </a:t>
            </a:r>
            <a:r>
              <a:rPr lang="en-US" dirty="0" smtClean="0"/>
              <a:t>both in terms of development narrative (away from poverty reduction to wealth creation) and having a </a:t>
            </a:r>
            <a:r>
              <a:rPr lang="en-US" dirty="0"/>
              <a:t>M</a:t>
            </a:r>
            <a:r>
              <a:rPr lang="en-US" dirty="0" smtClean="0"/>
              <a:t>alawian value system (patriotism, hard work, hating hand-outs, integrity) is key </a:t>
            </a:r>
          </a:p>
          <a:p>
            <a:pPr marL="0" indent="0">
              <a:buNone/>
            </a:pPr>
            <a:endParaRPr lang="en-US" dirty="0" smtClean="0"/>
          </a:p>
          <a:p>
            <a:r>
              <a:rPr lang="en-US" dirty="0" smtClean="0"/>
              <a:t>Focus should be on </a:t>
            </a:r>
            <a:r>
              <a:rPr lang="en-US" b="1" dirty="0" smtClean="0"/>
              <a:t>getting things done more than planning </a:t>
            </a:r>
            <a:r>
              <a:rPr lang="en-US" dirty="0" smtClean="0"/>
              <a:t>– with focus on scaling-up few but strategic interventions that work while </a:t>
            </a:r>
            <a:r>
              <a:rPr lang="en-US" b="1" dirty="0" smtClean="0"/>
              <a:t>holding each other accountable</a:t>
            </a:r>
            <a:r>
              <a:rPr lang="en-US" dirty="0" smtClean="0"/>
              <a:t> (including development partners)</a:t>
            </a:r>
          </a:p>
          <a:p>
            <a:pPr marL="0" indent="0">
              <a:buNone/>
            </a:pPr>
            <a:endParaRPr lang="en-US" dirty="0" smtClean="0"/>
          </a:p>
          <a:p>
            <a:r>
              <a:rPr lang="en-US" b="1" dirty="0" smtClean="0"/>
              <a:t>Coordination</a:t>
            </a:r>
            <a:r>
              <a:rPr lang="en-US" dirty="0" smtClean="0"/>
              <a:t> in implementation of plans/strategies and policies (including development partner programmes) will avoid duplication of efforts/resources and hence accelerate development.  </a:t>
            </a:r>
            <a:endParaRPr lang="en-US" dirty="0"/>
          </a:p>
        </p:txBody>
      </p:sp>
      <p:pic>
        <p:nvPicPr>
          <p:cNvPr id="4"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662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smtClean="0"/>
              <a:t>Reflection</a:t>
            </a:r>
            <a:endParaRPr lang="en-ZW" b="1" dirty="0"/>
          </a:p>
        </p:txBody>
      </p:sp>
      <p:sp>
        <p:nvSpPr>
          <p:cNvPr id="3" name="Content Placeholder 2"/>
          <p:cNvSpPr>
            <a:spLocks noGrp="1"/>
          </p:cNvSpPr>
          <p:nvPr>
            <p:ph idx="1"/>
          </p:nvPr>
        </p:nvSpPr>
        <p:spPr/>
        <p:txBody>
          <a:bodyPr>
            <a:normAutofit fontScale="92500"/>
          </a:bodyPr>
          <a:lstStyle/>
          <a:p>
            <a:pPr marL="0" indent="0">
              <a:buNone/>
            </a:pPr>
            <a:r>
              <a:rPr lang="en-ZW" i="1" dirty="0" smtClean="0"/>
              <a:t>‘The </a:t>
            </a:r>
            <a:r>
              <a:rPr lang="en-ZW" i="1" dirty="0"/>
              <a:t>problems of the world cannot </a:t>
            </a:r>
            <a:r>
              <a:rPr lang="en-ZW" i="1" dirty="0" smtClean="0"/>
              <a:t>possibly</a:t>
            </a:r>
            <a:r>
              <a:rPr lang="en-ZW" dirty="0" smtClean="0"/>
              <a:t> </a:t>
            </a:r>
            <a:r>
              <a:rPr lang="en-ZW" i="1" dirty="0" smtClean="0"/>
              <a:t>be </a:t>
            </a:r>
            <a:r>
              <a:rPr lang="en-ZW" i="1" dirty="0"/>
              <a:t>solved by </a:t>
            </a:r>
            <a:r>
              <a:rPr lang="en-ZW" i="1" dirty="0" smtClean="0"/>
              <a:t>sceptics </a:t>
            </a:r>
            <a:r>
              <a:rPr lang="en-ZW" i="1" dirty="0"/>
              <a:t>or </a:t>
            </a:r>
            <a:r>
              <a:rPr lang="en-ZW" i="1" dirty="0" smtClean="0"/>
              <a:t>cynics</a:t>
            </a:r>
            <a:r>
              <a:rPr lang="en-ZW" dirty="0" smtClean="0"/>
              <a:t> </a:t>
            </a:r>
            <a:r>
              <a:rPr lang="en-ZW" i="1" dirty="0" smtClean="0"/>
              <a:t>whose </a:t>
            </a:r>
            <a:r>
              <a:rPr lang="en-ZW" i="1" dirty="0"/>
              <a:t>horizons are limited by the obvious </a:t>
            </a:r>
            <a:r>
              <a:rPr lang="en-ZW" i="1" dirty="0" smtClean="0"/>
              <a:t>realities.</a:t>
            </a:r>
            <a:r>
              <a:rPr lang="en-ZW" dirty="0" smtClean="0"/>
              <a:t> </a:t>
            </a:r>
            <a:r>
              <a:rPr lang="en-ZW" i="1" dirty="0" smtClean="0"/>
              <a:t>We </a:t>
            </a:r>
            <a:r>
              <a:rPr lang="en-ZW" i="1" dirty="0"/>
              <a:t>need </a:t>
            </a:r>
            <a:r>
              <a:rPr lang="en-ZW" i="1" dirty="0" smtClean="0"/>
              <a:t>men [and women] </a:t>
            </a:r>
            <a:r>
              <a:rPr lang="en-ZW" i="1" dirty="0"/>
              <a:t>who can dream of things that never were</a:t>
            </a:r>
            <a:r>
              <a:rPr lang="en-ZW" i="1" dirty="0" smtClean="0"/>
              <a:t>.’</a:t>
            </a:r>
          </a:p>
          <a:p>
            <a:pPr marL="0" indent="0">
              <a:buNone/>
            </a:pPr>
            <a:endParaRPr lang="en-ZW" i="1" dirty="0"/>
          </a:p>
          <a:p>
            <a:pPr marL="0" indent="0">
              <a:buNone/>
            </a:pPr>
            <a:r>
              <a:rPr lang="en-ZW" b="1" i="1" dirty="0"/>
              <a:t>- John F. Kennedy </a:t>
            </a:r>
            <a:endParaRPr lang="en-ZW" dirty="0"/>
          </a:p>
          <a:p>
            <a:pPr marL="0" indent="0">
              <a:buNone/>
            </a:pPr>
            <a:r>
              <a:rPr lang="en-ZW" dirty="0" smtClean="0"/>
              <a:t> </a:t>
            </a:r>
            <a:r>
              <a:rPr lang="en-ZW" dirty="0"/>
              <a:t/>
            </a:r>
            <a:br>
              <a:rPr lang="en-ZW" dirty="0"/>
            </a:br>
            <a:r>
              <a:rPr lang="en-ZW" dirty="0"/>
              <a:t/>
            </a:r>
            <a:br>
              <a:rPr lang="en-ZW" dirty="0"/>
            </a:br>
            <a:endParaRPr lang="en-ZW" dirty="0"/>
          </a:p>
        </p:txBody>
      </p:sp>
      <p:pic>
        <p:nvPicPr>
          <p:cNvPr id="4" name="Picture 1" descr="C:\Users\ADMIN\Documents\NPC logo.jpeg"/>
          <p:cNvPicPr>
            <a:picLocks noChangeAspect="1" noChangeArrowheads="1"/>
          </p:cNvPicPr>
          <p:nvPr/>
        </p:nvPicPr>
        <p:blipFill>
          <a:blip r:embed="rId3">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97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6019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001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726" y="3161842"/>
            <a:ext cx="4572689" cy="1208614"/>
          </a:xfrm>
        </p:spPr>
        <p:txBody>
          <a:bodyPr>
            <a:normAutofit fontScale="90000"/>
          </a:bodyPr>
          <a:lstStyle/>
          <a:p>
            <a:r>
              <a:rPr lang="en-ZW" dirty="0" smtClean="0"/>
              <a:t>Thanks for your attention!</a:t>
            </a:r>
            <a:endParaRPr lang="en-ZW" dirty="0"/>
          </a:p>
        </p:txBody>
      </p:sp>
      <p:pic>
        <p:nvPicPr>
          <p:cNvPr id="4" name="Picture 3"/>
          <p:cNvPicPr>
            <a:picLocks noChangeAspect="1"/>
          </p:cNvPicPr>
          <p:nvPr/>
        </p:nvPicPr>
        <p:blipFill>
          <a:blip r:embed="rId2"/>
          <a:stretch>
            <a:fillRect/>
          </a:stretch>
        </p:blipFill>
        <p:spPr>
          <a:xfrm>
            <a:off x="7413664" y="2813835"/>
            <a:ext cx="1257300" cy="2724150"/>
          </a:xfrm>
          <a:prstGeom prst="rect">
            <a:avLst/>
          </a:prstGeom>
        </p:spPr>
      </p:pic>
      <p:sp>
        <p:nvSpPr>
          <p:cNvPr id="5" name="Title 1"/>
          <p:cNvSpPr txBox="1">
            <a:spLocks/>
          </p:cNvSpPr>
          <p:nvPr/>
        </p:nvSpPr>
        <p:spPr>
          <a:xfrm>
            <a:off x="238928" y="1"/>
            <a:ext cx="78867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W" dirty="0" smtClean="0"/>
              <a:t>The Malawi we want is possible! </a:t>
            </a:r>
          </a:p>
          <a:p>
            <a:r>
              <a:rPr lang="en-ZW" dirty="0" smtClean="0"/>
              <a:t>Let’s be part of the history of creating it!</a:t>
            </a:r>
            <a:endParaRPr lang="en-ZW" dirty="0"/>
          </a:p>
        </p:txBody>
      </p:sp>
      <p:sp>
        <p:nvSpPr>
          <p:cNvPr id="6" name="Content Placeholder 5"/>
          <p:cNvSpPr>
            <a:spLocks noGrp="1"/>
          </p:cNvSpPr>
          <p:nvPr>
            <p:ph idx="1"/>
          </p:nvPr>
        </p:nvSpPr>
        <p:spPr/>
        <p:txBody>
          <a:bodyPr/>
          <a:lstStyle/>
          <a:p>
            <a:endParaRPr lang="en-US" dirty="0"/>
          </a:p>
        </p:txBody>
      </p:sp>
      <p:pic>
        <p:nvPicPr>
          <p:cNvPr id="7" name="Picture 1" descr="C:\Users\ADMIN\Documents\NPC logo.jpeg"/>
          <p:cNvPicPr>
            <a:picLocks noChangeAspect="1" noChangeArrowheads="1"/>
          </p:cNvPicPr>
          <p:nvPr/>
        </p:nvPicPr>
        <p:blipFill>
          <a:blip r:embed="rId3">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323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0"/>
            <a:ext cx="8229600" cy="1143000"/>
          </a:xfrm>
        </p:spPr>
        <p:txBody>
          <a:bodyPr/>
          <a:lstStyle/>
          <a:p>
            <a:r>
              <a:rPr lang="en-US" dirty="0" smtClean="0"/>
              <a:t>Mandates  </a:t>
            </a:r>
            <a:endParaRPr lang="en-US" dirty="0"/>
          </a:p>
        </p:txBody>
      </p:sp>
      <p:sp>
        <p:nvSpPr>
          <p:cNvPr id="3" name="Content Placeholder 2"/>
          <p:cNvSpPr>
            <a:spLocks noGrp="1"/>
          </p:cNvSpPr>
          <p:nvPr>
            <p:ph idx="1"/>
          </p:nvPr>
        </p:nvSpPr>
        <p:spPr>
          <a:xfrm>
            <a:off x="457200" y="914400"/>
            <a:ext cx="8229600" cy="5638800"/>
          </a:xfrm>
        </p:spPr>
        <p:txBody>
          <a:bodyPr>
            <a:normAutofit fontScale="70000" lnSpcReduction="20000"/>
          </a:bodyPr>
          <a:lstStyle/>
          <a:p>
            <a:r>
              <a:rPr lang="en-US" dirty="0" smtClean="0"/>
              <a:t>National Planning Commission (NPC) was established through an Act of Parliament in 2017 with the main aim of ensuring continuity of development programmes beyond one political regime  </a:t>
            </a:r>
          </a:p>
          <a:p>
            <a:r>
              <a:rPr lang="en-US" dirty="0" smtClean="0"/>
              <a:t>It has two main mandates of: </a:t>
            </a:r>
          </a:p>
          <a:p>
            <a:pPr marL="971550" lvl="1" indent="-514350">
              <a:buFont typeface="+mj-lt"/>
              <a:buAutoNum type="arabicPeriod"/>
            </a:pPr>
            <a:r>
              <a:rPr lang="en-US" dirty="0" smtClean="0"/>
              <a:t>Developing long and medium-term development plans based on the country’s comparative advantages and resource potential</a:t>
            </a:r>
          </a:p>
          <a:p>
            <a:pPr marL="971550" lvl="1" indent="-514350">
              <a:buFont typeface="+mj-lt"/>
              <a:buAutoNum type="arabicPeriod"/>
            </a:pPr>
            <a:r>
              <a:rPr lang="en-US" dirty="0" smtClean="0"/>
              <a:t>Coordinating/overseeing implementation of the plans (M&amp;E, capacity needs assessment, and reporting for accountability)  </a:t>
            </a:r>
          </a:p>
          <a:p>
            <a:pPr marL="457200" lvl="1" indent="0">
              <a:buNone/>
            </a:pPr>
            <a:endParaRPr lang="en-US" dirty="0" smtClean="0"/>
          </a:p>
          <a:p>
            <a:pPr marL="342900" lvl="1" indent="-342900">
              <a:buFont typeface="Arial" panose="020B0604020202020204" pitchFamily="34" charset="0"/>
              <a:buChar char="•"/>
            </a:pPr>
            <a:r>
              <a:rPr lang="en-US" sz="3100" dirty="0"/>
              <a:t>Coordination of development plans at national, </a:t>
            </a:r>
            <a:r>
              <a:rPr lang="en-US" sz="3100" dirty="0" err="1"/>
              <a:t>sectoral</a:t>
            </a:r>
            <a:r>
              <a:rPr lang="en-US" sz="3100" dirty="0"/>
              <a:t>, decentralized and development partner levels is key to void the silo business-as-usual approach.    </a:t>
            </a:r>
            <a:endParaRPr lang="en-US" sz="3100" dirty="0" smtClean="0"/>
          </a:p>
          <a:p>
            <a:pPr marL="0" lvl="1" indent="0">
              <a:buNone/>
            </a:pPr>
            <a:endParaRPr lang="en-US" sz="3100" dirty="0"/>
          </a:p>
          <a:p>
            <a:pPr marL="342900" lvl="1" indent="-342900">
              <a:buFont typeface="Arial" panose="020B0604020202020204" pitchFamily="34" charset="0"/>
              <a:buChar char="•"/>
            </a:pPr>
            <a:r>
              <a:rPr lang="en-US" sz="3100" dirty="0"/>
              <a:t>The Commission reports to the President and Parliament  </a:t>
            </a:r>
            <a:endParaRPr lang="en-US" sz="3100" dirty="0" smtClean="0"/>
          </a:p>
          <a:p>
            <a:pPr marL="0" lvl="1" indent="0">
              <a:buNone/>
            </a:pPr>
            <a:endParaRPr lang="en-US" sz="3100" dirty="0"/>
          </a:p>
          <a:p>
            <a:pPr marL="342900" lvl="1" indent="-342900">
              <a:buFont typeface="Arial" panose="020B0604020202020204" pitchFamily="34" charset="0"/>
              <a:buChar char="•"/>
            </a:pPr>
            <a:r>
              <a:rPr lang="en-US" sz="3100" dirty="0"/>
              <a:t>It’s a Think Tank created to support Government in evidence-based planning and implementation – including production of cabinet and parliamentary briefs on critical development issues.</a:t>
            </a:r>
          </a:p>
        </p:txBody>
      </p:sp>
      <p:pic>
        <p:nvPicPr>
          <p:cNvPr id="5"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239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36" y="2425281"/>
            <a:ext cx="7886700" cy="1325563"/>
          </a:xfrm>
        </p:spPr>
        <p:txBody>
          <a:bodyPr>
            <a:normAutofit/>
          </a:bodyPr>
          <a:lstStyle/>
          <a:p>
            <a:r>
              <a:rPr lang="en-ZW" sz="3600" b="1" dirty="0" smtClean="0">
                <a:solidFill>
                  <a:srgbClr val="00B050"/>
                </a:solidFill>
                <a:latin typeface="Arial Black" panose="020B0A04020102020204" pitchFamily="34" charset="0"/>
              </a:rPr>
              <a:t>Tracing the development agenda road </a:t>
            </a:r>
            <a:endParaRPr lang="en-US" sz="3600" b="1" dirty="0">
              <a:solidFill>
                <a:srgbClr val="00B050"/>
              </a:solidFill>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7143091" y="914400"/>
            <a:ext cx="2007394" cy="1714500"/>
          </a:xfrm>
          <a:prstGeom prst="rect">
            <a:avLst/>
          </a:prstGeom>
        </p:spPr>
      </p:pic>
    </p:spTree>
    <p:extLst>
      <p:ext uri="{BB962C8B-B14F-4D97-AF65-F5344CB8AC3E}">
        <p14:creationId xmlns:p14="http://schemas.microsoft.com/office/powerpoint/2010/main" val="2268092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need for long-term development planning …     </a:t>
            </a:r>
            <a:br>
              <a:rPr lang="en-US" dirty="0" smtClean="0"/>
            </a:br>
            <a:endParaRPr lang="en-US" dirty="0"/>
          </a:p>
        </p:txBody>
      </p:sp>
      <p:sp>
        <p:nvSpPr>
          <p:cNvPr id="3" name="Content Placeholder 2"/>
          <p:cNvSpPr>
            <a:spLocks noGrp="1"/>
          </p:cNvSpPr>
          <p:nvPr>
            <p:ph idx="1"/>
          </p:nvPr>
        </p:nvSpPr>
        <p:spPr>
          <a:xfrm>
            <a:off x="457200" y="1143000"/>
            <a:ext cx="8229600" cy="5257800"/>
          </a:xfrm>
        </p:spPr>
        <p:txBody>
          <a:bodyPr>
            <a:normAutofit fontScale="62500" lnSpcReduction="20000"/>
          </a:bodyPr>
          <a:lstStyle/>
          <a:p>
            <a:r>
              <a:rPr lang="en-US" dirty="0" smtClean="0"/>
              <a:t>After independence, Malawi’s development plans were guided by short to medium term plans (10yr </a:t>
            </a:r>
            <a:r>
              <a:rPr lang="en-US" dirty="0" err="1" smtClean="0"/>
              <a:t>Dev</a:t>
            </a:r>
            <a:r>
              <a:rPr lang="en-US" dirty="0" smtClean="0"/>
              <a:t> Pols) </a:t>
            </a:r>
          </a:p>
          <a:p>
            <a:pPr marL="0" indent="0">
              <a:buNone/>
            </a:pPr>
            <a:endParaRPr lang="en-US" dirty="0" smtClean="0"/>
          </a:p>
          <a:p>
            <a:r>
              <a:rPr lang="en-US" dirty="0" smtClean="0"/>
              <a:t>In the multiparty era after 1994, it was felt important to develop a long-term development framework upon which short and medium term plans would be based.  </a:t>
            </a:r>
          </a:p>
          <a:p>
            <a:pPr marL="0" indent="0">
              <a:buNone/>
            </a:pPr>
            <a:endParaRPr lang="en-US" dirty="0" smtClean="0"/>
          </a:p>
          <a:p>
            <a:r>
              <a:rPr lang="en-US" dirty="0" smtClean="0"/>
              <a:t>This was an important step in ensuring continuity of development programmes beyond any political regime - though not institutionalized at that point (unlike now with the enactment of the NPC) </a:t>
            </a:r>
          </a:p>
          <a:p>
            <a:pPr marL="0" indent="0">
              <a:buNone/>
            </a:pPr>
            <a:endParaRPr lang="en-US" dirty="0" smtClean="0"/>
          </a:p>
          <a:p>
            <a:r>
              <a:rPr lang="en-US" dirty="0" smtClean="0"/>
              <a:t>The Malawi Vision 2020 hence came on board in 1998 •</a:t>
            </a:r>
          </a:p>
          <a:p>
            <a:pPr marL="0" indent="0">
              <a:buNone/>
            </a:pPr>
            <a:endParaRPr lang="en-US" dirty="0" smtClean="0"/>
          </a:p>
          <a:p>
            <a:r>
              <a:rPr lang="en-US" dirty="0" smtClean="0"/>
              <a:t> Linked to it over time were medium and short term national development strategies:  Malawi Poverty Reduction Strategy (MPRS; 2000-2005), the Malawi Growth and Development Strategies (MGDS I, 2005-2011; MGDS II, 2012-2016; and MGDS III, 2017-2022).</a:t>
            </a:r>
            <a:endParaRPr lang="en-US" dirty="0"/>
          </a:p>
        </p:txBody>
      </p:sp>
      <p:pic>
        <p:nvPicPr>
          <p:cNvPr id="5"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464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Vision 2020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‘Malawi, by the year 2020, as a God-fearing nation, will be secure, democratically mature, environmentally sustainable, self-reliant, with equal opportunities for and active participation by all, having social services, vibrant culture and religious values, and a technologically driven middle-income economy.’ </a:t>
            </a:r>
            <a:endParaRPr lang="en-US" dirty="0"/>
          </a:p>
        </p:txBody>
      </p:sp>
      <p:pic>
        <p:nvPicPr>
          <p:cNvPr id="5"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422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transformation failure </a:t>
            </a:r>
            <a:endParaRPr lang="en-US" dirty="0"/>
          </a:p>
        </p:txBody>
      </p:sp>
      <p:sp>
        <p:nvSpPr>
          <p:cNvPr id="3" name="Content Placeholder 2"/>
          <p:cNvSpPr>
            <a:spLocks noGrp="1"/>
          </p:cNvSpPr>
          <p:nvPr>
            <p:ph idx="1"/>
          </p:nvPr>
        </p:nvSpPr>
        <p:spPr>
          <a:xfrm>
            <a:off x="628650" y="1825625"/>
            <a:ext cx="8121497" cy="4351338"/>
          </a:xfrm>
        </p:spPr>
        <p:txBody>
          <a:bodyPr>
            <a:normAutofit/>
          </a:bodyPr>
          <a:lstStyle/>
          <a:p>
            <a:r>
              <a:rPr lang="en-US" sz="2400" dirty="0" smtClean="0"/>
              <a:t>Attainment of the Vision 2020 was largely premised on structural transformation </a:t>
            </a:r>
          </a:p>
          <a:p>
            <a:pPr lvl="1"/>
            <a:r>
              <a:rPr lang="en-US" sz="2400" dirty="0" smtClean="0"/>
              <a:t>Movement </a:t>
            </a:r>
            <a:r>
              <a:rPr lang="en-US" sz="2400" dirty="0"/>
              <a:t>of labor from </a:t>
            </a:r>
            <a:r>
              <a:rPr lang="en-US" sz="2400" i="1" dirty="0"/>
              <a:t>low productivity sectors like agriculture into more modern sectors of the </a:t>
            </a:r>
            <a:r>
              <a:rPr lang="en-US" sz="2400" i="1" dirty="0" smtClean="0"/>
              <a:t>economy like manufacturing and productive service sectors (ICT, finance, </a:t>
            </a:r>
            <a:r>
              <a:rPr lang="en-US" sz="2400" i="1" dirty="0" err="1" smtClean="0"/>
              <a:t>etc</a:t>
            </a:r>
            <a:r>
              <a:rPr lang="en-US" sz="2400" i="1" dirty="0" smtClean="0"/>
              <a:t>)</a:t>
            </a:r>
          </a:p>
          <a:p>
            <a:pPr lvl="1"/>
            <a:r>
              <a:rPr lang="en-US" sz="2400" dirty="0" smtClean="0"/>
              <a:t>Entailed making agriculture more commercial and efficient so the sector could feed the population and provides raw materials for the agro-industry </a:t>
            </a:r>
            <a:endParaRPr lang="en-US" sz="2400" dirty="0"/>
          </a:p>
          <a:p>
            <a:pPr lvl="1"/>
            <a:r>
              <a:rPr lang="en-US" sz="2400" dirty="0" smtClean="0"/>
              <a:t>Entailed a service sector that indeed ‘serviced’ the manufacturing and agriculture sectors </a:t>
            </a:r>
          </a:p>
        </p:txBody>
      </p:sp>
      <p:pic>
        <p:nvPicPr>
          <p:cNvPr id="4" name="Picture 1" descr="C:\Users\ADMIN\Documents\NPC logo.jpeg"/>
          <p:cNvPicPr>
            <a:picLocks noChangeAspect="1" noChangeArrowheads="1"/>
          </p:cNvPicPr>
          <p:nvPr/>
        </p:nvPicPr>
        <p:blipFill>
          <a:blip r:embed="rId2">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308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9090ED-CFE5-45F8-9D4B-55F92D5949E6}"/>
              </a:ext>
            </a:extLst>
          </p:cNvPr>
          <p:cNvSpPr>
            <a:spLocks noGrp="1"/>
          </p:cNvSpPr>
          <p:nvPr>
            <p:ph type="title"/>
          </p:nvPr>
        </p:nvSpPr>
        <p:spPr/>
        <p:txBody>
          <a:bodyPr>
            <a:normAutofit fontScale="90000"/>
          </a:bodyPr>
          <a:lstStyle/>
          <a:p>
            <a:r>
              <a:rPr lang="en-GB" dirty="0" smtClean="0"/>
              <a:t>Context: Africa’s </a:t>
            </a:r>
            <a:r>
              <a:rPr lang="en-GB" dirty="0"/>
              <a:t>Industrialisation Challenge</a:t>
            </a:r>
          </a:p>
        </p:txBody>
      </p:sp>
      <p:sp>
        <p:nvSpPr>
          <p:cNvPr id="3" name="Content Placeholder 2">
            <a:extLst>
              <a:ext uri="{FF2B5EF4-FFF2-40B4-BE49-F238E27FC236}">
                <a16:creationId xmlns="" xmlns:a16="http://schemas.microsoft.com/office/drawing/2014/main" id="{CB8FCBCB-C8AA-4CF4-BBD4-FAF97D9099E7}"/>
              </a:ext>
            </a:extLst>
          </p:cNvPr>
          <p:cNvSpPr>
            <a:spLocks noGrp="1"/>
          </p:cNvSpPr>
          <p:nvPr>
            <p:ph sz="half" idx="1"/>
          </p:nvPr>
        </p:nvSpPr>
        <p:spPr>
          <a:xfrm>
            <a:off x="973836" y="1894902"/>
            <a:ext cx="3538728" cy="4550349"/>
          </a:xfrm>
        </p:spPr>
        <p:txBody>
          <a:bodyPr>
            <a:normAutofit fontScale="77500" lnSpcReduction="20000"/>
          </a:bodyPr>
          <a:lstStyle/>
          <a:p>
            <a:r>
              <a:rPr lang="en-GB" dirty="0"/>
              <a:t>Africa’s growth path has been unconventional</a:t>
            </a:r>
          </a:p>
          <a:p>
            <a:r>
              <a:rPr lang="en-GB" dirty="0"/>
              <a:t>Developed economies moved from agriculture, to manufacturing, to services</a:t>
            </a:r>
          </a:p>
          <a:p>
            <a:r>
              <a:rPr lang="en-GB" dirty="0"/>
              <a:t>African economies moved straight to increased services without capitalising on manufacturing</a:t>
            </a:r>
          </a:p>
          <a:p>
            <a:r>
              <a:rPr lang="en-GB" dirty="0"/>
              <a:t>Also did not significantly reduce share of low productivity </a:t>
            </a:r>
            <a:r>
              <a:rPr lang="en-GB" dirty="0" smtClean="0"/>
              <a:t>employment.</a:t>
            </a:r>
            <a:endParaRPr lang="en-GB" dirty="0"/>
          </a:p>
          <a:p>
            <a:endParaRPr lang="en-GB" dirty="0"/>
          </a:p>
        </p:txBody>
      </p:sp>
      <p:sp>
        <p:nvSpPr>
          <p:cNvPr id="4" name="Slide Number Placeholder 3">
            <a:extLst>
              <a:ext uri="{FF2B5EF4-FFF2-40B4-BE49-F238E27FC236}">
                <a16:creationId xmlns="" xmlns:a16="http://schemas.microsoft.com/office/drawing/2014/main" id="{A9DBC125-8B68-4EFB-8F4A-A0BB09B869DF}"/>
              </a:ext>
            </a:extLst>
          </p:cNvPr>
          <p:cNvSpPr>
            <a:spLocks noGrp="1"/>
          </p:cNvSpPr>
          <p:nvPr>
            <p:ph type="sldNum" sz="quarter" idx="12"/>
          </p:nvPr>
        </p:nvSpPr>
        <p:spPr/>
        <p:txBody>
          <a:bodyPr/>
          <a:lstStyle/>
          <a:p>
            <a:fld id="{A07A856F-83E1-4EE5-A31F-16118400CA4C}" type="slidenum">
              <a:rPr lang="en-GB" smtClean="0"/>
              <a:t>9</a:t>
            </a:fld>
            <a:endParaRPr lang="en-GB"/>
          </a:p>
        </p:txBody>
      </p:sp>
      <p:graphicFrame>
        <p:nvGraphicFramePr>
          <p:cNvPr id="7" name="Content Placeholder 6">
            <a:extLst>
              <a:ext uri="{FF2B5EF4-FFF2-40B4-BE49-F238E27FC236}">
                <a16:creationId xmlns="" xmlns:a16="http://schemas.microsoft.com/office/drawing/2014/main" id="{52D7E1E2-A6EF-4CD1-B28A-81E44E94F38A}"/>
              </a:ext>
            </a:extLst>
          </p:cNvPr>
          <p:cNvGraphicFramePr>
            <a:graphicFrameLocks noGrp="1"/>
          </p:cNvGraphicFramePr>
          <p:nvPr>
            <p:ph sz="half" idx="2"/>
            <p:extLst/>
          </p:nvPr>
        </p:nvGraphicFramePr>
        <p:xfrm>
          <a:off x="4631626" y="2560638"/>
          <a:ext cx="3538538" cy="330993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1" descr="C:\Users\ADMIN\Documents\NPC logo.jpeg"/>
          <p:cNvPicPr>
            <a:picLocks noChangeAspect="1" noChangeArrowheads="1"/>
          </p:cNvPicPr>
          <p:nvPr/>
        </p:nvPicPr>
        <p:blipFill>
          <a:blip r:embed="rId4">
            <a:extLst>
              <a:ext uri="{28A0092B-C50C-407E-A947-70E740481C1C}">
                <a14:useLocalDpi xmlns:a14="http://schemas.microsoft.com/office/drawing/2010/main" val="0"/>
              </a:ext>
            </a:extLst>
          </a:blip>
          <a:srcRect r="67999"/>
          <a:stretch>
            <a:fillRect/>
          </a:stretch>
        </p:blipFill>
        <p:spPr bwMode="auto">
          <a:xfrm>
            <a:off x="8229600" y="381000"/>
            <a:ext cx="71845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382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2334</Words>
  <Application>Microsoft Office PowerPoint</Application>
  <PresentationFormat>On-screen Show (4:3)</PresentationFormat>
  <Paragraphs>197</Paragraphs>
  <Slides>37</Slides>
  <Notes>11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‘New National Development Agenda for Malawi: Spearheading Wealth Creation for All ’   Thomas Chataghalala Munthali, PhD Director General tmunthali@npc.mw   </vt:lpstr>
      <vt:lpstr>Outline </vt:lpstr>
      <vt:lpstr>Reflection</vt:lpstr>
      <vt:lpstr>Mandates  </vt:lpstr>
      <vt:lpstr>Tracing the development agenda road </vt:lpstr>
      <vt:lpstr>The need for long-term development planning …      </vt:lpstr>
      <vt:lpstr>Vision 2020  </vt:lpstr>
      <vt:lpstr>The transformation failure </vt:lpstr>
      <vt:lpstr>Context: Africa’s Industrialisation Challenge</vt:lpstr>
      <vt:lpstr>Malawi transformation path Vs Asian ‘tigers’ </vt:lpstr>
      <vt:lpstr>China and India  </vt:lpstr>
      <vt:lpstr>The resultant economic development has largely been dismal …</vt:lpstr>
      <vt:lpstr>Reflection </vt:lpstr>
      <vt:lpstr>Moving forward – charting a new path   </vt:lpstr>
      <vt:lpstr> </vt:lpstr>
      <vt:lpstr>Why focus on wealth creation?</vt:lpstr>
      <vt:lpstr>Why focus on wealth creation?</vt:lpstr>
      <vt:lpstr>Ultimate goal …</vt:lpstr>
      <vt:lpstr>Key strategies for creating the wealth  </vt:lpstr>
      <vt:lpstr>Key strategies for creating the wealth …  </vt:lpstr>
      <vt:lpstr>Key strategies for creating the wealth …  </vt:lpstr>
      <vt:lpstr>Urbanization for spatial development - Mapping for nation-wide bankable flagship investment centres</vt:lpstr>
      <vt:lpstr>Framework for the nation-wide mapping exercise for investment planning </vt:lpstr>
      <vt:lpstr>PowerPoint Presentation</vt:lpstr>
      <vt:lpstr>Are we developing another vision?  </vt:lpstr>
      <vt:lpstr>So what period are we looking at for the next Vision? </vt:lpstr>
      <vt:lpstr>What are some of the critical success factors </vt:lpstr>
      <vt:lpstr>The Process and Organizational Arrangements   </vt:lpstr>
      <vt:lpstr>The Process …</vt:lpstr>
      <vt:lpstr>Duration of the visioning process  </vt:lpstr>
      <vt:lpstr>Presenting the proposed core teams driving the envisioning process </vt:lpstr>
      <vt:lpstr>Link of New Vision to MGDS III</vt:lpstr>
      <vt:lpstr>Improving implementation of MGDS III</vt:lpstr>
      <vt:lpstr>Conclusion </vt:lpstr>
      <vt:lpstr>Reflection</vt:lpstr>
      <vt:lpstr>Reflection </vt:lpstr>
      <vt:lpstr>Thanks for your attention!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28</cp:revision>
  <dcterms:created xsi:type="dcterms:W3CDTF">2019-08-14T16:49:04Z</dcterms:created>
  <dcterms:modified xsi:type="dcterms:W3CDTF">2019-09-20T08:19:19Z</dcterms:modified>
</cp:coreProperties>
</file>