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18" r:id="rId3"/>
    <p:sldId id="264" r:id="rId4"/>
    <p:sldId id="281" r:id="rId5"/>
    <p:sldId id="257" r:id="rId6"/>
    <p:sldId id="301" r:id="rId7"/>
    <p:sldId id="282" r:id="rId8"/>
    <p:sldId id="290" r:id="rId9"/>
    <p:sldId id="284" r:id="rId10"/>
    <p:sldId id="285" r:id="rId11"/>
    <p:sldId id="266" r:id="rId12"/>
    <p:sldId id="286" r:id="rId13"/>
    <p:sldId id="287" r:id="rId14"/>
    <p:sldId id="288" r:id="rId15"/>
    <p:sldId id="289" r:id="rId16"/>
    <p:sldId id="292" r:id="rId17"/>
    <p:sldId id="291" r:id="rId18"/>
    <p:sldId id="293" r:id="rId19"/>
    <p:sldId id="294" r:id="rId20"/>
    <p:sldId id="295" r:id="rId21"/>
    <p:sldId id="296" r:id="rId22"/>
    <p:sldId id="297" r:id="rId23"/>
    <p:sldId id="304" r:id="rId24"/>
    <p:sldId id="305" r:id="rId25"/>
    <p:sldId id="306" r:id="rId26"/>
    <p:sldId id="307" r:id="rId27"/>
    <p:sldId id="308" r:id="rId28"/>
    <p:sldId id="309" r:id="rId29"/>
    <p:sldId id="310" r:id="rId30"/>
    <p:sldId id="316" r:id="rId31"/>
    <p:sldId id="312" r:id="rId32"/>
    <p:sldId id="315" r:id="rId33"/>
    <p:sldId id="317" r:id="rId34"/>
    <p:sldId id="276" r:id="rId35"/>
    <p:sldId id="277" r:id="rId36"/>
    <p:sldId id="303" r:id="rId37"/>
    <p:sldId id="300" r:id="rId38"/>
    <p:sldId id="302" r:id="rId3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62" autoAdjust="0"/>
    <p:restoredTop sz="94660"/>
  </p:normalViewPr>
  <p:slideViewPr>
    <p:cSldViewPr snapToGrid="0">
      <p:cViewPr varScale="1">
        <p:scale>
          <a:sx n="80" d="100"/>
          <a:sy n="80" d="100"/>
        </p:scale>
        <p:origin x="558" y="7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39434536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2768170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2556056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1954653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6597681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23773740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21235258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36472046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13003902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39779099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CE155F8-557F-43DF-A141-B271501458DC}" type="datetimeFigureOut">
              <a:rPr lang="en-US" smtClean="0"/>
              <a:t>9/22/2019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820D50E6-4CD3-4FDB-82D6-A528FA3EF830}" type="slidenum">
              <a:rPr lang="en-US" smtClean="0"/>
              <a:t>‹#›</a:t>
            </a:fld>
            <a:endParaRPr lang="en-US" dirty="0"/>
          </a:p>
        </p:txBody>
      </p:sp>
    </p:spTree>
    <p:extLst>
      <p:ext uri="{BB962C8B-B14F-4D97-AF65-F5344CB8AC3E}">
        <p14:creationId xmlns:p14="http://schemas.microsoft.com/office/powerpoint/2010/main" val="177751469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E155F8-557F-43DF-A141-B271501458DC}" type="datetimeFigureOut">
              <a:rPr lang="en-US" smtClean="0"/>
              <a:t>9/22/2019</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20D50E6-4CD3-4FDB-82D6-A528FA3EF830}" type="slidenum">
              <a:rPr lang="en-US" smtClean="0"/>
              <a:t>‹#›</a:t>
            </a:fld>
            <a:endParaRPr lang="en-US" dirty="0"/>
          </a:p>
        </p:txBody>
      </p:sp>
    </p:spTree>
    <p:extLst>
      <p:ext uri="{BB962C8B-B14F-4D97-AF65-F5344CB8AC3E}">
        <p14:creationId xmlns:p14="http://schemas.microsoft.com/office/powerpoint/2010/main" val="38696631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7231" y="128954"/>
            <a:ext cx="11863753" cy="3364523"/>
          </a:xfrm>
          <a:solidFill>
            <a:srgbClr val="92D050"/>
          </a:solidFill>
          <a:ln>
            <a:solidFill>
              <a:srgbClr val="92D050"/>
            </a:solidFill>
          </a:ln>
        </p:spPr>
        <p:txBody>
          <a:bodyPr>
            <a:normAutofit fontScale="90000"/>
          </a:bodyPr>
          <a:lstStyle/>
          <a:p>
            <a:r>
              <a:rPr lang="en-US" b="1" dirty="0"/>
              <a:t> </a:t>
            </a:r>
            <a:br>
              <a:rPr lang="en-US" b="1" dirty="0"/>
            </a:br>
            <a:r>
              <a:rPr lang="en-US" sz="4000" b="1" dirty="0">
                <a:latin typeface="Bookman Old Style" panose="02050604050505020204" pitchFamily="18" charset="0"/>
              </a:rPr>
              <a:t>HARMONISING AFRICA’S RESOURCES FOR </a:t>
            </a:r>
            <a:r>
              <a:rPr lang="en-US" sz="4000" b="1" dirty="0" smtClean="0">
                <a:latin typeface="Bookman Old Style" panose="02050604050505020204" pitchFamily="18" charset="0"/>
              </a:rPr>
              <a:t>AFRICA’S DEVELOPMENT</a:t>
            </a:r>
            <a:r>
              <a:rPr lang="en-US" sz="4000" b="1" dirty="0">
                <a:latin typeface="Bookman Old Style" panose="02050604050505020204" pitchFamily="18" charset="0"/>
              </a:rPr>
              <a:t>: </a:t>
            </a:r>
            <a:r>
              <a:rPr lang="en-US" sz="4000" b="1" i="1" dirty="0">
                <a:latin typeface="Bookman Old Style" panose="02050604050505020204" pitchFamily="18" charset="0"/>
              </a:rPr>
              <a:t>FROM THIRD WORLD TO FIRST</a:t>
            </a:r>
            <a:r>
              <a:rPr lang="en-US" sz="2200" b="1" dirty="0">
                <a:latin typeface="Bookman Old Style" panose="02050604050505020204" pitchFamily="18" charset="0"/>
              </a:rPr>
              <a:t/>
            </a:r>
            <a:br>
              <a:rPr lang="en-US" sz="2200" b="1" dirty="0">
                <a:latin typeface="Bookman Old Style" panose="02050604050505020204" pitchFamily="18" charset="0"/>
              </a:rPr>
            </a:br>
            <a:r>
              <a:rPr lang="en-US" sz="2200" b="1" dirty="0">
                <a:latin typeface="Bookman Old Style" panose="02050604050505020204" pitchFamily="18" charset="0"/>
              </a:rPr>
              <a:t> </a:t>
            </a:r>
            <a:br>
              <a:rPr lang="en-US" sz="2200" b="1" dirty="0">
                <a:latin typeface="Bookman Old Style" panose="02050604050505020204" pitchFamily="18" charset="0"/>
              </a:rPr>
            </a:br>
            <a:r>
              <a:rPr lang="en-US" sz="2200" b="1" dirty="0">
                <a:latin typeface="Bookman Old Style" panose="02050604050505020204" pitchFamily="18" charset="0"/>
              </a:rPr>
              <a:t> </a:t>
            </a:r>
            <a:br>
              <a:rPr lang="en-US" sz="2200" b="1" dirty="0">
                <a:latin typeface="Bookman Old Style" panose="02050604050505020204" pitchFamily="18" charset="0"/>
              </a:rPr>
            </a:br>
            <a:r>
              <a:rPr lang="en-US" sz="2200" b="1" dirty="0">
                <a:latin typeface="Bookman Old Style" panose="02050604050505020204" pitchFamily="18" charset="0"/>
              </a:rPr>
              <a:t> </a:t>
            </a:r>
            <a:br>
              <a:rPr lang="en-US" sz="2200" b="1" dirty="0">
                <a:latin typeface="Bookman Old Style" panose="02050604050505020204" pitchFamily="18" charset="0"/>
              </a:rPr>
            </a:br>
            <a:endParaRPr lang="en-US" sz="2200" b="1" dirty="0">
              <a:solidFill>
                <a:schemeClr val="accent6"/>
              </a:solidFill>
              <a:latin typeface="Bookman Old Style" panose="02050604050505020204" pitchFamily="18" charset="0"/>
            </a:endParaRPr>
          </a:p>
        </p:txBody>
      </p:sp>
      <p:sp>
        <p:nvSpPr>
          <p:cNvPr id="3" name="Subtitle 2"/>
          <p:cNvSpPr>
            <a:spLocks noGrp="1"/>
          </p:cNvSpPr>
          <p:nvPr>
            <p:ph type="subTitle" idx="1"/>
          </p:nvPr>
        </p:nvSpPr>
        <p:spPr>
          <a:xfrm>
            <a:off x="187569" y="3602038"/>
            <a:ext cx="11816862" cy="2998054"/>
          </a:xfrm>
          <a:solidFill>
            <a:srgbClr val="92D050"/>
          </a:solidFill>
        </p:spPr>
        <p:txBody>
          <a:bodyPr>
            <a:normAutofit fontScale="62500" lnSpcReduction="20000"/>
          </a:bodyPr>
          <a:lstStyle/>
          <a:p>
            <a:r>
              <a:rPr lang="en-US" sz="3200" b="1" dirty="0" smtClean="0">
                <a:latin typeface="Bookman Old Style" panose="02050604050505020204" pitchFamily="18" charset="0"/>
              </a:rPr>
              <a:t> </a:t>
            </a:r>
          </a:p>
          <a:p>
            <a:r>
              <a:rPr lang="en-US" sz="5100" b="1" dirty="0" smtClean="0">
                <a:latin typeface="Bookman Old Style" panose="02050604050505020204" pitchFamily="18" charset="0"/>
              </a:rPr>
              <a:t>PRESENTED </a:t>
            </a:r>
            <a:r>
              <a:rPr lang="en-US" sz="5100" b="1" dirty="0">
                <a:latin typeface="Bookman Old Style" panose="02050604050505020204" pitchFamily="18" charset="0"/>
              </a:rPr>
              <a:t>BY: </a:t>
            </a:r>
            <a:br>
              <a:rPr lang="en-US" sz="5100" b="1" dirty="0">
                <a:latin typeface="Bookman Old Style" panose="02050604050505020204" pitchFamily="18" charset="0"/>
              </a:rPr>
            </a:br>
            <a:r>
              <a:rPr lang="en-US" sz="5100" b="1" dirty="0">
                <a:latin typeface="Bookman Old Style" panose="02050604050505020204" pitchFamily="18" charset="0"/>
              </a:rPr>
              <a:t> </a:t>
            </a:r>
            <a:br>
              <a:rPr lang="en-US" sz="5100" b="1" dirty="0">
                <a:latin typeface="Bookman Old Style" panose="02050604050505020204" pitchFamily="18" charset="0"/>
              </a:rPr>
            </a:br>
            <a:r>
              <a:rPr lang="en-US" sz="5100" b="1" dirty="0">
                <a:latin typeface="Bookman Old Style" panose="02050604050505020204" pitchFamily="18" charset="0"/>
              </a:rPr>
              <a:t>PROF. PLO </a:t>
            </a:r>
            <a:r>
              <a:rPr lang="en-US" sz="5100" b="1" dirty="0" smtClean="0">
                <a:latin typeface="Bookman Old Style" panose="02050604050505020204" pitchFamily="18" charset="0"/>
              </a:rPr>
              <a:t>LUMUMUMBA</a:t>
            </a:r>
            <a:r>
              <a:rPr lang="en-US" sz="5100" b="1" dirty="0">
                <a:latin typeface="Bookman Old Style" panose="02050604050505020204" pitchFamily="18" charset="0"/>
              </a:rPr>
              <a:t> </a:t>
            </a:r>
            <a:br>
              <a:rPr lang="en-US" sz="5100" b="1" dirty="0">
                <a:latin typeface="Bookman Old Style" panose="02050604050505020204" pitchFamily="18" charset="0"/>
              </a:rPr>
            </a:br>
            <a:r>
              <a:rPr lang="en-US" sz="5100" b="1" dirty="0">
                <a:latin typeface="Bookman Old Style" panose="02050604050505020204" pitchFamily="18" charset="0"/>
              </a:rPr>
              <a:t> </a:t>
            </a:r>
            <a:br>
              <a:rPr lang="en-US" sz="5100" b="1" dirty="0">
                <a:latin typeface="Bookman Old Style" panose="02050604050505020204" pitchFamily="18" charset="0"/>
              </a:rPr>
            </a:br>
            <a:r>
              <a:rPr lang="en-US" sz="5100" b="1" dirty="0">
                <a:latin typeface="Bookman Old Style" panose="02050604050505020204" pitchFamily="18" charset="0"/>
              </a:rPr>
              <a:t>AT SUN N SAND, MANGOCHI, MALAWI </a:t>
            </a:r>
            <a:endParaRPr lang="en-US" sz="5100" b="1" dirty="0" smtClean="0">
              <a:latin typeface="Bookman Old Style" panose="02050604050505020204" pitchFamily="18" charset="0"/>
            </a:endParaRPr>
          </a:p>
          <a:p>
            <a:r>
              <a:rPr lang="en-US" sz="5100" b="1" dirty="0" smtClean="0">
                <a:latin typeface="Bookman Old Style" panose="02050604050505020204" pitchFamily="18" charset="0"/>
              </a:rPr>
              <a:t>ON </a:t>
            </a:r>
            <a:r>
              <a:rPr lang="en-US" sz="5100" b="1" dirty="0">
                <a:latin typeface="Bookman Old Style" panose="02050604050505020204" pitchFamily="18" charset="0"/>
              </a:rPr>
              <a:t>21</a:t>
            </a:r>
            <a:r>
              <a:rPr lang="en-US" sz="5100" b="1" baseline="30000" dirty="0">
                <a:latin typeface="Bookman Old Style" panose="02050604050505020204" pitchFamily="18" charset="0"/>
              </a:rPr>
              <a:t>ST</a:t>
            </a:r>
            <a:r>
              <a:rPr lang="en-US" sz="5100" b="1" dirty="0">
                <a:latin typeface="Bookman Old Style" panose="02050604050505020204" pitchFamily="18" charset="0"/>
              </a:rPr>
              <a:t> DAY OF SEPTEMBER, 2019</a:t>
            </a:r>
            <a:br>
              <a:rPr lang="en-US" sz="5100" b="1" dirty="0">
                <a:latin typeface="Bookman Old Style" panose="02050604050505020204" pitchFamily="18" charset="0"/>
              </a:rPr>
            </a:br>
            <a:r>
              <a:rPr lang="en-US" sz="5100" b="1" dirty="0">
                <a:latin typeface="Bookman Old Style" panose="02050604050505020204" pitchFamily="18" charset="0"/>
              </a:rPr>
              <a:t> </a:t>
            </a:r>
            <a:endParaRPr lang="en-US" sz="5100" b="1" dirty="0">
              <a:solidFill>
                <a:schemeClr val="accent6"/>
              </a:solidFill>
              <a:latin typeface="Bookman Old Style" panose="02050604050505020204" pitchFamily="18" charset="0"/>
            </a:endParaRPr>
          </a:p>
        </p:txBody>
      </p:sp>
    </p:spTree>
    <p:extLst>
      <p:ext uri="{BB962C8B-B14F-4D97-AF65-F5344CB8AC3E}">
        <p14:creationId xmlns:p14="http://schemas.microsoft.com/office/powerpoint/2010/main" val="27812307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523" y="365125"/>
            <a:ext cx="11523785" cy="1325563"/>
          </a:xfrm>
          <a:solidFill>
            <a:srgbClr val="92D050"/>
          </a:solidFill>
        </p:spPr>
        <p:txBody>
          <a:bodyPr>
            <a:normAutofit/>
          </a:bodyPr>
          <a:lstStyle/>
          <a:p>
            <a:pPr algn="ctr"/>
            <a:r>
              <a:rPr lang="en-US" sz="2400" b="1" dirty="0">
                <a:latin typeface="Bookman Old Style" panose="02050604050505020204" pitchFamily="18" charset="0"/>
              </a:rPr>
              <a:t>HARMONISING AFRICA’S RESOURCES FOR AFRICA’S</a:t>
            </a:r>
            <a:br>
              <a:rPr lang="en-US" sz="2400" b="1" dirty="0">
                <a:latin typeface="Bookman Old Style" panose="02050604050505020204" pitchFamily="18" charset="0"/>
              </a:rPr>
            </a:br>
            <a:r>
              <a:rPr lang="en-US" sz="2400" b="1" dirty="0">
                <a:latin typeface="Bookman Old Style" panose="02050604050505020204" pitchFamily="18" charset="0"/>
              </a:rPr>
              <a:t>DEVELOPMENT: </a:t>
            </a:r>
            <a:r>
              <a:rPr lang="en-US" sz="2400" b="1" i="1" dirty="0">
                <a:latin typeface="Bookman Old Style" panose="02050604050505020204" pitchFamily="18" charset="0"/>
              </a:rPr>
              <a:t>FROM THIRD WORLD TO FIRST</a:t>
            </a:r>
            <a:endParaRPr lang="en-US" sz="2400" dirty="0"/>
          </a:p>
        </p:txBody>
      </p:sp>
      <p:sp>
        <p:nvSpPr>
          <p:cNvPr id="3" name="Content Placeholder 2"/>
          <p:cNvSpPr>
            <a:spLocks noGrp="1"/>
          </p:cNvSpPr>
          <p:nvPr>
            <p:ph idx="1"/>
          </p:nvPr>
        </p:nvSpPr>
        <p:spPr>
          <a:xfrm>
            <a:off x="304800" y="1825625"/>
            <a:ext cx="11535508" cy="4786190"/>
          </a:xfrm>
          <a:solidFill>
            <a:srgbClr val="92D050"/>
          </a:solidFill>
        </p:spPr>
        <p:txBody>
          <a:bodyPr>
            <a:normAutofit/>
          </a:bodyPr>
          <a:lstStyle/>
          <a:p>
            <a:pPr marL="0" lvl="0" indent="0" algn="ctr">
              <a:buNone/>
            </a:pPr>
            <a:r>
              <a:rPr lang="en-US" b="1" u="sng" dirty="0" smtClean="0">
                <a:latin typeface="Bookman Old Style" panose="02050604050505020204" pitchFamily="18" charset="0"/>
              </a:rPr>
              <a:t>FOOD INSECURITY</a:t>
            </a:r>
          </a:p>
          <a:p>
            <a:pPr algn="just"/>
            <a:r>
              <a:rPr lang="en-US" dirty="0" smtClean="0">
                <a:latin typeface="Bookman Old Style" panose="02050604050505020204" pitchFamily="18" charset="0"/>
              </a:rPr>
              <a:t>The </a:t>
            </a:r>
            <a:r>
              <a:rPr lang="en-US" dirty="0">
                <a:latin typeface="Bookman Old Style" panose="02050604050505020204" pitchFamily="18" charset="0"/>
              </a:rPr>
              <a:t>neglect of the food sector over the last two decades, which has resulted in an unprecedented food crisis </a:t>
            </a:r>
            <a:endParaRPr lang="en-US" dirty="0" smtClean="0">
              <a:latin typeface="Bookman Old Style" panose="02050604050505020204" pitchFamily="18" charset="0"/>
            </a:endParaRPr>
          </a:p>
          <a:p>
            <a:pPr algn="just"/>
            <a:r>
              <a:rPr lang="en-US" dirty="0" smtClean="0">
                <a:latin typeface="Bookman Old Style" panose="02050604050505020204" pitchFamily="18" charset="0"/>
              </a:rPr>
              <a:t>There </a:t>
            </a:r>
            <a:r>
              <a:rPr lang="en-US" dirty="0">
                <a:latin typeface="Bookman Old Style" panose="02050604050505020204" pitchFamily="18" charset="0"/>
              </a:rPr>
              <a:t>is no doubt that the droughts in Africa have contributed to the worsening of the overall domestic food supply situation. </a:t>
            </a:r>
            <a:endParaRPr lang="en-US" dirty="0" smtClean="0">
              <a:latin typeface="Bookman Old Style" panose="02050604050505020204" pitchFamily="18" charset="0"/>
            </a:endParaRPr>
          </a:p>
          <a:p>
            <a:pPr algn="just"/>
            <a:r>
              <a:rPr lang="en-US" dirty="0" smtClean="0">
                <a:latin typeface="Bookman Old Style" panose="02050604050505020204" pitchFamily="18" charset="0"/>
              </a:rPr>
              <a:t>However</a:t>
            </a:r>
            <a:r>
              <a:rPr lang="en-US" dirty="0">
                <a:latin typeface="Bookman Old Style" panose="02050604050505020204" pitchFamily="18" charset="0"/>
              </a:rPr>
              <a:t>, it has been repeatedly emphasized that there are basic structural factors that have negatively affected food production. These include, inter alia, a bias against agriculture in government policy; high population growth; fast reduction in arable land and harvested area; and a lack of the technological change to increase agricultural productivity. </a:t>
            </a:r>
          </a:p>
          <a:p>
            <a:endParaRPr lang="en-US" dirty="0"/>
          </a:p>
        </p:txBody>
      </p:sp>
    </p:spTree>
    <p:extLst>
      <p:ext uri="{BB962C8B-B14F-4D97-AF65-F5344CB8AC3E}">
        <p14:creationId xmlns:p14="http://schemas.microsoft.com/office/powerpoint/2010/main" val="3930511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9" y="117231"/>
            <a:ext cx="11793416" cy="1573457"/>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latin typeface="Arial Rounded MT Bold" panose="020F0704030504030204" pitchFamily="34" charset="0"/>
            </a:endParaRPr>
          </a:p>
        </p:txBody>
      </p:sp>
      <p:sp>
        <p:nvSpPr>
          <p:cNvPr id="3" name="Content Placeholder 2"/>
          <p:cNvSpPr>
            <a:spLocks noGrp="1"/>
          </p:cNvSpPr>
          <p:nvPr>
            <p:ph idx="1"/>
          </p:nvPr>
        </p:nvSpPr>
        <p:spPr>
          <a:xfrm>
            <a:off x="187569" y="1825625"/>
            <a:ext cx="11769969" cy="4563452"/>
          </a:xfrm>
          <a:solidFill>
            <a:srgbClr val="92D050"/>
          </a:solidFill>
        </p:spPr>
        <p:txBody>
          <a:bodyPr>
            <a:normAutofit/>
          </a:bodyPr>
          <a:lstStyle/>
          <a:p>
            <a:pPr marL="0" lvl="0" indent="0" algn="ctr">
              <a:buNone/>
            </a:pPr>
            <a:r>
              <a:rPr lang="en-US" sz="3200" b="1" u="sng" dirty="0">
                <a:latin typeface="Bookman Old Style" panose="02050604050505020204" pitchFamily="18" charset="0"/>
              </a:rPr>
              <a:t>RELIANCE ON FOREIGN AID</a:t>
            </a:r>
            <a:endParaRPr lang="en-GB" sz="3200" b="1" u="sng" dirty="0" smtClean="0">
              <a:solidFill>
                <a:schemeClr val="accent6">
                  <a:lumMod val="75000"/>
                </a:schemeClr>
              </a:solidFill>
              <a:latin typeface="Bookman Old Style" panose="02050604050505020204" pitchFamily="18" charset="0"/>
            </a:endParaRPr>
          </a:p>
          <a:p>
            <a:pPr lvl="0" algn="just"/>
            <a:r>
              <a:rPr lang="en-GB" sz="3200" dirty="0" smtClean="0">
                <a:latin typeface="Bookman Old Style" panose="02050604050505020204" pitchFamily="18" charset="0"/>
              </a:rPr>
              <a:t>Despite </a:t>
            </a:r>
            <a:r>
              <a:rPr lang="en-GB" sz="3200" dirty="0">
                <a:latin typeface="Bookman Old Style" panose="02050604050505020204" pitchFamily="18" charset="0"/>
              </a:rPr>
              <a:t>the vast human capital and natural resources, African countries continued to rely on foreign aid soon after independence.</a:t>
            </a:r>
            <a:endParaRPr lang="en-US" sz="3200" dirty="0">
              <a:latin typeface="Bookman Old Style" panose="02050604050505020204" pitchFamily="18" charset="0"/>
            </a:endParaRPr>
          </a:p>
          <a:p>
            <a:pPr lvl="0" algn="just"/>
            <a:r>
              <a:rPr lang="en-GB" sz="3200" dirty="0">
                <a:latin typeface="Bookman Old Style" panose="02050604050505020204" pitchFamily="18" charset="0"/>
              </a:rPr>
              <a:t>In the past fifty years, more than $1 trillion has been pumped into Africa as foreign aid yet poverty levels continue to escalate and growth rates have steadily declined—and millions continue to suffer. (Dambisa Moyo, </a:t>
            </a:r>
            <a:r>
              <a:rPr lang="en-GB" sz="3200" i="1" dirty="0">
                <a:latin typeface="Bookman Old Style" panose="02050604050505020204" pitchFamily="18" charset="0"/>
              </a:rPr>
              <a:t>Dead Aid</a:t>
            </a:r>
            <a:r>
              <a:rPr lang="en-GB" sz="3200" dirty="0">
                <a:latin typeface="Bookman Old Style" panose="02050604050505020204" pitchFamily="18" charset="0"/>
              </a:rPr>
              <a:t>, 2009</a:t>
            </a:r>
            <a:r>
              <a:rPr lang="en-GB" sz="3200" dirty="0" smtClean="0">
                <a:latin typeface="Bookman Old Style" panose="02050604050505020204" pitchFamily="18" charset="0"/>
              </a:rPr>
              <a:t>)</a:t>
            </a:r>
            <a:endParaRPr lang="en-US" sz="3200" dirty="0">
              <a:latin typeface="Bookman Old Style" panose="02050604050505020204" pitchFamily="18" charset="0"/>
            </a:endParaRPr>
          </a:p>
        </p:txBody>
      </p:sp>
    </p:spTree>
    <p:extLst>
      <p:ext uri="{BB962C8B-B14F-4D97-AF65-F5344CB8AC3E}">
        <p14:creationId xmlns:p14="http://schemas.microsoft.com/office/powerpoint/2010/main" val="3797928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1016" y="365125"/>
            <a:ext cx="11699630" cy="1325563"/>
          </a:xfrm>
          <a:solidFill>
            <a:srgbClr val="92D050"/>
          </a:solidFill>
        </p:spPr>
        <p:txBody>
          <a:bodyPr>
            <a:normAutofit/>
          </a:bodyPr>
          <a:lstStyle/>
          <a:p>
            <a:pPr algn="ctr"/>
            <a:r>
              <a:rPr lang="en-US" sz="2400" b="1" dirty="0">
                <a:latin typeface="Bookman Old Style" panose="02050604050505020204" pitchFamily="18" charset="0"/>
              </a:rPr>
              <a:t>HARMONISING AFRICA’S RESOURCES FOR AFRICA’S</a:t>
            </a:r>
            <a:br>
              <a:rPr lang="en-US" sz="2400" b="1" dirty="0">
                <a:latin typeface="Bookman Old Style" panose="02050604050505020204" pitchFamily="18" charset="0"/>
              </a:rPr>
            </a:br>
            <a:r>
              <a:rPr lang="en-US" sz="2400" b="1" dirty="0">
                <a:latin typeface="Bookman Old Style" panose="02050604050505020204" pitchFamily="18" charset="0"/>
              </a:rPr>
              <a:t>DEVELOPMENT: </a:t>
            </a:r>
            <a:r>
              <a:rPr lang="en-US" sz="2400" b="1" i="1" dirty="0">
                <a:latin typeface="Bookman Old Style" panose="02050604050505020204" pitchFamily="18" charset="0"/>
              </a:rPr>
              <a:t>FROM THIRD WORLD TO FIRST</a:t>
            </a:r>
            <a:endParaRPr lang="en-US" sz="2400" dirty="0"/>
          </a:p>
        </p:txBody>
      </p:sp>
      <p:sp>
        <p:nvSpPr>
          <p:cNvPr id="3" name="Content Placeholder 2"/>
          <p:cNvSpPr>
            <a:spLocks noGrp="1"/>
          </p:cNvSpPr>
          <p:nvPr>
            <p:ph idx="1"/>
          </p:nvPr>
        </p:nvSpPr>
        <p:spPr>
          <a:xfrm>
            <a:off x="234463" y="1825625"/>
            <a:ext cx="11629292" cy="4351338"/>
          </a:xfrm>
          <a:solidFill>
            <a:srgbClr val="92D050"/>
          </a:solidFill>
        </p:spPr>
        <p:txBody>
          <a:bodyPr>
            <a:normAutofit/>
          </a:bodyPr>
          <a:lstStyle/>
          <a:p>
            <a:pPr marL="0" indent="0" algn="ctr">
              <a:buNone/>
            </a:pPr>
            <a:r>
              <a:rPr lang="en-US" b="1" u="sng" dirty="0">
                <a:latin typeface="Bookman Old Style" panose="02050604050505020204" pitchFamily="18" charset="0"/>
              </a:rPr>
              <a:t>RELIANCE ON FOREIGN </a:t>
            </a:r>
            <a:r>
              <a:rPr lang="en-US" b="1" u="sng" dirty="0" smtClean="0">
                <a:latin typeface="Bookman Old Style" panose="02050604050505020204" pitchFamily="18" charset="0"/>
              </a:rPr>
              <a:t>AID CONT….</a:t>
            </a:r>
            <a:endParaRPr lang="en-GB" dirty="0" smtClean="0">
              <a:latin typeface="Bookman Old Style" panose="02050604050505020204" pitchFamily="18" charset="0"/>
            </a:endParaRPr>
          </a:p>
          <a:p>
            <a:pPr lvl="0" algn="just"/>
            <a:r>
              <a:rPr lang="en-GB" dirty="0" smtClean="0">
                <a:latin typeface="Bookman Old Style" panose="02050604050505020204" pitchFamily="18" charset="0"/>
              </a:rPr>
              <a:t>Money </a:t>
            </a:r>
            <a:r>
              <a:rPr lang="en-GB" dirty="0">
                <a:latin typeface="Bookman Old Style" panose="02050604050505020204" pitchFamily="18" charset="0"/>
              </a:rPr>
              <a:t>from rich countries has trapped many African nations in a cycle of corruption, slower economic growth and poverty.</a:t>
            </a:r>
            <a:endParaRPr lang="en-US" dirty="0">
              <a:latin typeface="Bookman Old Style" panose="02050604050505020204" pitchFamily="18" charset="0"/>
            </a:endParaRPr>
          </a:p>
          <a:p>
            <a:pPr lvl="0" algn="just"/>
            <a:r>
              <a:rPr lang="en-GB" dirty="0">
                <a:latin typeface="Bookman Old Style" panose="02050604050505020204" pitchFamily="18" charset="0"/>
              </a:rPr>
              <a:t>More aid will only encourage the trend, established by rich countries, that relieves African governments of their responsibility to provide healthcare and education. As Meredith says, aid has already discredited itself. Since independence, Africa has received $300bn of Western aid - more than any other region - with no discernible results.</a:t>
            </a:r>
            <a:endParaRPr lang="en-US" dirty="0">
              <a:latin typeface="Bookman Old Style" panose="02050604050505020204" pitchFamily="18" charset="0"/>
            </a:endParaRPr>
          </a:p>
          <a:p>
            <a:endParaRPr lang="en-US" dirty="0">
              <a:latin typeface="Arial Rounded MT Bold" panose="020F0704030504030204" pitchFamily="34" charset="0"/>
            </a:endParaRPr>
          </a:p>
          <a:p>
            <a:endParaRPr lang="en-US" dirty="0"/>
          </a:p>
        </p:txBody>
      </p:sp>
    </p:spTree>
    <p:extLst>
      <p:ext uri="{BB962C8B-B14F-4D97-AF65-F5344CB8AC3E}">
        <p14:creationId xmlns:p14="http://schemas.microsoft.com/office/powerpoint/2010/main" val="27932186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62" y="140677"/>
            <a:ext cx="11629292" cy="1550011"/>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34462" y="1825624"/>
            <a:ext cx="11652738" cy="4516561"/>
          </a:xfrm>
          <a:solidFill>
            <a:srgbClr val="92D050"/>
          </a:solidFill>
        </p:spPr>
        <p:txBody>
          <a:bodyPr>
            <a:normAutofit/>
          </a:bodyPr>
          <a:lstStyle/>
          <a:p>
            <a:pPr marL="0" lvl="0" indent="0" algn="ctr">
              <a:buNone/>
            </a:pPr>
            <a:r>
              <a:rPr lang="en-US" b="1" u="sng" dirty="0" smtClean="0">
                <a:latin typeface="Bookman Old Style" panose="02050604050505020204" pitchFamily="18" charset="0"/>
              </a:rPr>
              <a:t>POOR INFRASTRUCTURE </a:t>
            </a:r>
          </a:p>
          <a:p>
            <a:pPr algn="just"/>
            <a:r>
              <a:rPr lang="en-US" sz="3200" dirty="0" smtClean="0">
                <a:latin typeface="Bookman Old Style" panose="02050604050505020204" pitchFamily="18" charset="0"/>
              </a:rPr>
              <a:t>The </a:t>
            </a:r>
            <a:r>
              <a:rPr lang="en-US" sz="3200" dirty="0">
                <a:latin typeface="Bookman Old Style" panose="02050604050505020204" pitchFamily="18" charset="0"/>
              </a:rPr>
              <a:t>lack of adequate infrastructures constitutes another basic characteristic of African countries. </a:t>
            </a:r>
            <a:endParaRPr lang="en-US" sz="3200" dirty="0" smtClean="0">
              <a:latin typeface="Bookman Old Style" panose="02050604050505020204" pitchFamily="18" charset="0"/>
            </a:endParaRPr>
          </a:p>
          <a:p>
            <a:pPr algn="just"/>
            <a:r>
              <a:rPr lang="en-US" sz="3200" dirty="0" smtClean="0">
                <a:latin typeface="Bookman Old Style" panose="02050604050505020204" pitchFamily="18" charset="0"/>
              </a:rPr>
              <a:t>The </a:t>
            </a:r>
            <a:r>
              <a:rPr lang="en-US" sz="3200" dirty="0">
                <a:latin typeface="Bookman Old Style" panose="02050604050505020204" pitchFamily="18" charset="0"/>
              </a:rPr>
              <a:t>inadequacy and poor conditions of Africa’s transport and communications infrastructures coupled with the inefficiency of the related services is a major impediment to the expansion of economic activities within and among African countries. </a:t>
            </a:r>
          </a:p>
        </p:txBody>
      </p:sp>
    </p:spTree>
    <p:extLst>
      <p:ext uri="{BB962C8B-B14F-4D97-AF65-F5344CB8AC3E}">
        <p14:creationId xmlns:p14="http://schemas.microsoft.com/office/powerpoint/2010/main" val="36633599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9631" y="117231"/>
            <a:ext cx="11582399" cy="1573457"/>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69631" y="1825624"/>
            <a:ext cx="11629291" cy="4645513"/>
          </a:xfrm>
          <a:solidFill>
            <a:srgbClr val="92D050"/>
          </a:solidFill>
        </p:spPr>
        <p:txBody>
          <a:bodyPr>
            <a:normAutofit fontScale="92500" lnSpcReduction="10000"/>
          </a:bodyPr>
          <a:lstStyle/>
          <a:p>
            <a:pPr marL="0" lvl="0" indent="0" algn="ctr">
              <a:buNone/>
            </a:pPr>
            <a:r>
              <a:rPr lang="en-US" b="1" u="sng" dirty="0" smtClean="0">
                <a:latin typeface="Bookman Old Style" panose="02050604050505020204" pitchFamily="18" charset="0"/>
              </a:rPr>
              <a:t>POOR HUMAN RESOURCE CAPACITY</a:t>
            </a:r>
          </a:p>
          <a:p>
            <a:pPr algn="just"/>
            <a:r>
              <a:rPr lang="en-US" sz="3200" dirty="0" smtClean="0">
                <a:latin typeface="Bookman Old Style" panose="02050604050505020204" pitchFamily="18" charset="0"/>
              </a:rPr>
              <a:t>Inadequate </a:t>
            </a:r>
            <a:r>
              <a:rPr lang="en-US" sz="3200" dirty="0">
                <a:latin typeface="Bookman Old Style" panose="02050604050505020204" pitchFamily="18" charset="0"/>
              </a:rPr>
              <a:t>development and utilization of human resources greatly impede the grand march to the promised land of the African dream</a:t>
            </a:r>
            <a:r>
              <a:rPr lang="en-US" sz="3200" dirty="0" smtClean="0">
                <a:latin typeface="Bookman Old Style" panose="02050604050505020204" pitchFamily="18" charset="0"/>
              </a:rPr>
              <a:t>.</a:t>
            </a:r>
          </a:p>
          <a:p>
            <a:pPr algn="just"/>
            <a:r>
              <a:rPr lang="en-US" sz="3200" dirty="0" smtClean="0">
                <a:latin typeface="Bookman Old Style" panose="02050604050505020204" pitchFamily="18" charset="0"/>
              </a:rPr>
              <a:t> </a:t>
            </a:r>
            <a:r>
              <a:rPr lang="en-US" sz="3200" dirty="0">
                <a:latin typeface="Bookman Old Style" panose="02050604050505020204" pitchFamily="18" charset="0"/>
              </a:rPr>
              <a:t>The high population growth rate in Africa would not have had the present negative impact if the actions called for in the Lagos Plan of Action had been implemented, to the extent that Africa would have achieved a satisfactory level of self-reliance in trained and technical manpower. Instead, there is a dramatic shortage of skilled manpower especially in key areas essential for economic recovery. </a:t>
            </a:r>
          </a:p>
        </p:txBody>
      </p:sp>
    </p:spTree>
    <p:extLst>
      <p:ext uri="{BB962C8B-B14F-4D97-AF65-F5344CB8AC3E}">
        <p14:creationId xmlns:p14="http://schemas.microsoft.com/office/powerpoint/2010/main" val="7891056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185" y="105509"/>
            <a:ext cx="11594123" cy="1585180"/>
          </a:xfrm>
          <a:solidFill>
            <a:srgbClr val="92D050"/>
          </a:solidFill>
        </p:spPr>
        <p:txBody>
          <a:bodyPr>
            <a:normAutofit/>
          </a:bodyPr>
          <a:lstStyle/>
          <a:p>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34463" y="1825625"/>
            <a:ext cx="11687906" cy="4715852"/>
          </a:xfrm>
          <a:solidFill>
            <a:srgbClr val="92D050"/>
          </a:solidFill>
        </p:spPr>
        <p:txBody>
          <a:bodyPr/>
          <a:lstStyle/>
          <a:p>
            <a:pPr marL="0" indent="0" algn="ctr">
              <a:buNone/>
            </a:pPr>
            <a:r>
              <a:rPr lang="en-US" b="1" u="sng" dirty="0" smtClean="0">
                <a:latin typeface="Bookman Old Style" panose="02050604050505020204" pitchFamily="18" charset="0"/>
              </a:rPr>
              <a:t>FRAGMENTED INDUSTRIAL SECTOR </a:t>
            </a:r>
          </a:p>
          <a:p>
            <a:pPr algn="just"/>
            <a:r>
              <a:rPr lang="en-US" dirty="0" smtClean="0">
                <a:latin typeface="Bookman Old Style" panose="02050604050505020204" pitchFamily="18" charset="0"/>
              </a:rPr>
              <a:t>Enclaved </a:t>
            </a:r>
            <a:r>
              <a:rPr lang="en-US" dirty="0">
                <a:latin typeface="Bookman Old Style" panose="02050604050505020204" pitchFamily="18" charset="0"/>
              </a:rPr>
              <a:t>and fragmented industrial sector is another challenge to the realization of the African dream. </a:t>
            </a:r>
            <a:endParaRPr lang="en-US" dirty="0" smtClean="0">
              <a:latin typeface="Bookman Old Style" panose="02050604050505020204" pitchFamily="18" charset="0"/>
            </a:endParaRPr>
          </a:p>
          <a:p>
            <a:pPr algn="just"/>
            <a:r>
              <a:rPr lang="en-US" dirty="0" smtClean="0">
                <a:latin typeface="Bookman Old Style" panose="02050604050505020204" pitchFamily="18" charset="0"/>
              </a:rPr>
              <a:t>The </a:t>
            </a:r>
            <a:r>
              <a:rPr lang="en-US" dirty="0">
                <a:latin typeface="Bookman Old Style" panose="02050604050505020204" pitchFamily="18" charset="0"/>
              </a:rPr>
              <a:t>failure of the industrial sector in Africa to become a complementary or alternative engine of growth to agriculture and mining is another major challenge for the economic recovery of the region. </a:t>
            </a:r>
          </a:p>
        </p:txBody>
      </p:sp>
    </p:spTree>
    <p:extLst>
      <p:ext uri="{BB962C8B-B14F-4D97-AF65-F5344CB8AC3E}">
        <p14:creationId xmlns:p14="http://schemas.microsoft.com/office/powerpoint/2010/main" val="28021532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9969" y="175847"/>
            <a:ext cx="11488615" cy="1514842"/>
          </a:xfrm>
          <a:solidFill>
            <a:srgbClr val="92D050"/>
          </a:solidFill>
        </p:spPr>
        <p:txBody>
          <a:bodyPr>
            <a:normAutofit/>
          </a:bodyPr>
          <a:lstStyle/>
          <a:p>
            <a:pPr algn="ctr"/>
            <a:r>
              <a:rPr lang="en-US" sz="2400" b="1" dirty="0">
                <a:latin typeface="Bookman Old Style" panose="02050604050505020204" pitchFamily="18" charset="0"/>
              </a:rPr>
              <a:t>HARMONISING AFRICA’S RESOURCES FOR AFRICA’S</a:t>
            </a:r>
            <a:br>
              <a:rPr lang="en-US" sz="2400" b="1" dirty="0">
                <a:latin typeface="Bookman Old Style" panose="02050604050505020204" pitchFamily="18" charset="0"/>
              </a:rPr>
            </a:br>
            <a:r>
              <a:rPr lang="en-US" sz="2400" b="1" dirty="0">
                <a:latin typeface="Bookman Old Style" panose="02050604050505020204" pitchFamily="18" charset="0"/>
              </a:rPr>
              <a:t>DEVELOPMENT: </a:t>
            </a:r>
            <a:r>
              <a:rPr lang="en-US" sz="2400" b="1" i="1" dirty="0">
                <a:latin typeface="Bookman Old Style" panose="02050604050505020204" pitchFamily="18" charset="0"/>
              </a:rPr>
              <a:t>FROM THIRD WORLD TO FIRST</a:t>
            </a:r>
            <a:endParaRPr lang="en-US" sz="2400" dirty="0"/>
          </a:p>
        </p:txBody>
      </p:sp>
      <p:sp>
        <p:nvSpPr>
          <p:cNvPr id="3" name="Content Placeholder 2"/>
          <p:cNvSpPr>
            <a:spLocks noGrp="1"/>
          </p:cNvSpPr>
          <p:nvPr>
            <p:ph idx="1"/>
          </p:nvPr>
        </p:nvSpPr>
        <p:spPr>
          <a:xfrm>
            <a:off x="351692" y="1825625"/>
            <a:ext cx="11453445" cy="4821360"/>
          </a:xfrm>
          <a:solidFill>
            <a:srgbClr val="92D050"/>
          </a:solidFill>
        </p:spPr>
        <p:txBody>
          <a:bodyPr>
            <a:normAutofit lnSpcReduction="10000"/>
          </a:bodyPr>
          <a:lstStyle/>
          <a:p>
            <a:pPr marL="0" indent="0" algn="ctr">
              <a:buNone/>
            </a:pPr>
            <a:r>
              <a:rPr lang="en-US" b="1" u="sng" dirty="0" smtClean="0">
                <a:latin typeface="Bookman Old Style" panose="02050604050505020204" pitchFamily="18" charset="0"/>
              </a:rPr>
              <a:t>CORRUPTION</a:t>
            </a:r>
          </a:p>
          <a:p>
            <a:pPr algn="just"/>
            <a:r>
              <a:rPr lang="en-US" dirty="0" smtClean="0">
                <a:latin typeface="Bookman Old Style" panose="02050604050505020204" pitchFamily="18" charset="0"/>
              </a:rPr>
              <a:t>Corruption has </a:t>
            </a:r>
            <a:r>
              <a:rPr lang="en-US" dirty="0">
                <a:latin typeface="Bookman Old Style" panose="02050604050505020204" pitchFamily="18" charset="0"/>
              </a:rPr>
              <a:t>become so pervasive and pernicious that it has become a way of life. The root causes of corruption vary from place to place depending on the political, social, economic and cultural circumstances</a:t>
            </a:r>
            <a:endParaRPr lang="en-US" dirty="0" smtClean="0">
              <a:latin typeface="Bookman Old Style" panose="02050604050505020204" pitchFamily="18" charset="0"/>
            </a:endParaRPr>
          </a:p>
          <a:p>
            <a:pPr algn="just"/>
            <a:r>
              <a:rPr lang="en-US" dirty="0" smtClean="0">
                <a:latin typeface="Bookman Old Style" panose="02050604050505020204" pitchFamily="18" charset="0"/>
              </a:rPr>
              <a:t>In </a:t>
            </a:r>
            <a:r>
              <a:rPr lang="en-US" dirty="0">
                <a:latin typeface="Bookman Old Style" panose="02050604050505020204" pitchFamily="18" charset="0"/>
              </a:rPr>
              <a:t>all African countries, one can say hyperbolically, </a:t>
            </a:r>
            <a:r>
              <a:rPr lang="en-US" b="1" i="1" dirty="0">
                <a:latin typeface="Bookman Old Style" panose="02050604050505020204" pitchFamily="18" charset="0"/>
              </a:rPr>
              <a:t>that the corrupt are canonized and anti-corruption warriors are demonized</a:t>
            </a:r>
            <a:r>
              <a:rPr lang="en-US" dirty="0">
                <a:latin typeface="Bookman Old Style" panose="02050604050505020204" pitchFamily="18" charset="0"/>
              </a:rPr>
              <a:t>. The best that Africa does is what the great Greek Philosopher Aesop said, “They hang the petty </a:t>
            </a:r>
            <a:r>
              <a:rPr lang="en-US" b="1" i="1" dirty="0">
                <a:latin typeface="Bookman Old Style" panose="02050604050505020204" pitchFamily="18" charset="0"/>
              </a:rPr>
              <a:t>thieves and elect the great ones into public offices</a:t>
            </a:r>
            <a:r>
              <a:rPr lang="en-US" dirty="0" smtClean="0">
                <a:latin typeface="Bookman Old Style" panose="02050604050505020204" pitchFamily="18" charset="0"/>
              </a:rPr>
              <a:t>.”</a:t>
            </a:r>
          </a:p>
          <a:p>
            <a:pPr algn="just"/>
            <a:r>
              <a:rPr lang="en-US" dirty="0" smtClean="0">
                <a:latin typeface="Bookman Old Style" panose="02050604050505020204" pitchFamily="18" charset="0"/>
              </a:rPr>
              <a:t>Corruption therefore has affected the growth and development of Africa.</a:t>
            </a:r>
            <a:endParaRPr lang="en-US" dirty="0">
              <a:latin typeface="Bookman Old Style" panose="02050604050505020204" pitchFamily="18" charset="0"/>
            </a:endParaRPr>
          </a:p>
          <a:p>
            <a:endParaRPr lang="en-US" dirty="0"/>
          </a:p>
        </p:txBody>
      </p:sp>
    </p:spTree>
    <p:extLst>
      <p:ext uri="{BB962C8B-B14F-4D97-AF65-F5344CB8AC3E}">
        <p14:creationId xmlns:p14="http://schemas.microsoft.com/office/powerpoint/2010/main" val="40775916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9" y="117231"/>
            <a:ext cx="11769969" cy="1573457"/>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199293" y="1825624"/>
            <a:ext cx="11781692" cy="4727575"/>
          </a:xfrm>
          <a:solidFill>
            <a:srgbClr val="92D050"/>
          </a:solidFill>
        </p:spPr>
        <p:txBody>
          <a:bodyPr>
            <a:normAutofit/>
          </a:bodyPr>
          <a:lstStyle/>
          <a:p>
            <a:pPr marL="0" indent="0" algn="ctr">
              <a:buNone/>
            </a:pPr>
            <a:r>
              <a:rPr lang="en-US" b="1" u="sng" dirty="0" smtClean="0">
                <a:latin typeface="Bookman Old Style" panose="02050604050505020204" pitchFamily="18" charset="0"/>
              </a:rPr>
              <a:t>MOST OF THE PRESSURES THAT COME TO BEAR ON THE AFRICAN ECONOMY </a:t>
            </a:r>
            <a:endParaRPr lang="en-US" dirty="0" smtClean="0">
              <a:latin typeface="Bookman Old Style" panose="02050604050505020204" pitchFamily="18" charset="0"/>
            </a:endParaRPr>
          </a:p>
          <a:p>
            <a:pPr lvl="0" algn="just"/>
            <a:r>
              <a:rPr lang="en-US" sz="3200" dirty="0" smtClean="0">
                <a:latin typeface="Bookman Old Style" panose="02050604050505020204" pitchFamily="18" charset="0"/>
              </a:rPr>
              <a:t>The </a:t>
            </a:r>
            <a:r>
              <a:rPr lang="en-US" sz="3200" dirty="0">
                <a:latin typeface="Bookman Old Style" panose="02050604050505020204" pitchFamily="18" charset="0"/>
              </a:rPr>
              <a:t>collapse in internal prices of primary </a:t>
            </a:r>
            <a:r>
              <a:rPr lang="en-US" sz="3200" dirty="0" smtClean="0">
                <a:latin typeface="Bookman Old Style" panose="02050604050505020204" pitchFamily="18" charset="0"/>
              </a:rPr>
              <a:t>commodities </a:t>
            </a:r>
            <a:endParaRPr lang="en-US" sz="3200" dirty="0">
              <a:latin typeface="Bookman Old Style" panose="02050604050505020204" pitchFamily="18" charset="0"/>
            </a:endParaRPr>
          </a:p>
          <a:p>
            <a:pPr lvl="0" algn="just"/>
            <a:r>
              <a:rPr lang="en-US" sz="3200" dirty="0">
                <a:latin typeface="Bookman Old Style" panose="02050604050505020204" pitchFamily="18" charset="0"/>
              </a:rPr>
              <a:t>the structural contraction in world trade, the decrease in official development assistance in net </a:t>
            </a:r>
            <a:r>
              <a:rPr lang="en-US" sz="3200" dirty="0" smtClean="0">
                <a:latin typeface="Bookman Old Style" panose="02050604050505020204" pitchFamily="18" charset="0"/>
              </a:rPr>
              <a:t>terms</a:t>
            </a:r>
            <a:endParaRPr lang="en-US" sz="3200" dirty="0">
              <a:latin typeface="Bookman Old Style" panose="02050604050505020204" pitchFamily="18" charset="0"/>
            </a:endParaRPr>
          </a:p>
          <a:p>
            <a:pPr lvl="0" algn="just"/>
            <a:r>
              <a:rPr lang="en-US" sz="3200" dirty="0">
                <a:latin typeface="Bookman Old Style" panose="02050604050505020204" pitchFamily="18" charset="0"/>
              </a:rPr>
              <a:t>Increased protectionism in industrialized </a:t>
            </a:r>
            <a:r>
              <a:rPr lang="en-US" sz="3200" dirty="0" smtClean="0">
                <a:latin typeface="Bookman Old Style" panose="02050604050505020204" pitchFamily="18" charset="0"/>
              </a:rPr>
              <a:t>countries</a:t>
            </a:r>
            <a:endParaRPr lang="en-US" sz="3200" dirty="0">
              <a:latin typeface="Bookman Old Style" panose="02050604050505020204" pitchFamily="18" charset="0"/>
            </a:endParaRPr>
          </a:p>
          <a:p>
            <a:pPr marL="0" indent="0">
              <a:buNone/>
            </a:pPr>
            <a:endParaRPr lang="en-US" sz="3200" dirty="0"/>
          </a:p>
        </p:txBody>
      </p:sp>
    </p:spTree>
    <p:extLst>
      <p:ext uri="{BB962C8B-B14F-4D97-AF65-F5344CB8AC3E}">
        <p14:creationId xmlns:p14="http://schemas.microsoft.com/office/powerpoint/2010/main" val="41613682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46184" y="128955"/>
            <a:ext cx="11711353" cy="1561734"/>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22739" y="1825624"/>
            <a:ext cx="11699630" cy="4774467"/>
          </a:xfrm>
          <a:solidFill>
            <a:srgbClr val="92D050"/>
          </a:solidFill>
        </p:spPr>
        <p:txBody>
          <a:bodyPr/>
          <a:lstStyle/>
          <a:p>
            <a:pPr marL="0" indent="0" algn="ctr">
              <a:buNone/>
            </a:pPr>
            <a:r>
              <a:rPr lang="en-US" sz="2400" b="1" u="sng" dirty="0">
                <a:latin typeface="Bookman Old Style" panose="02050604050505020204" pitchFamily="18" charset="0"/>
              </a:rPr>
              <a:t>MOST OF THE PRESSURES THAT COME TO BEAR ON THE AFRICAN </a:t>
            </a:r>
            <a:r>
              <a:rPr lang="en-US" sz="2400" b="1" u="sng" dirty="0" smtClean="0">
                <a:latin typeface="Bookman Old Style" panose="02050604050505020204" pitchFamily="18" charset="0"/>
              </a:rPr>
              <a:t>ECONOMY CONT… </a:t>
            </a:r>
            <a:endParaRPr lang="en-US" sz="2400" dirty="0" smtClean="0">
              <a:latin typeface="Bookman Old Style" panose="02050604050505020204" pitchFamily="18" charset="0"/>
            </a:endParaRPr>
          </a:p>
          <a:p>
            <a:pPr lvl="0" algn="just"/>
            <a:r>
              <a:rPr lang="en-US" dirty="0" smtClean="0">
                <a:latin typeface="Bookman Old Style" panose="02050604050505020204" pitchFamily="18" charset="0"/>
              </a:rPr>
              <a:t>The </a:t>
            </a:r>
            <a:r>
              <a:rPr lang="en-US" dirty="0">
                <a:latin typeface="Bookman Old Style" panose="02050604050505020204" pitchFamily="18" charset="0"/>
              </a:rPr>
              <a:t>volatility in the exchange rates of major currencies resulting in a consistent decline of the value of the United States dollar which is the currency used in paying for Africa’s exports; </a:t>
            </a:r>
          </a:p>
          <a:p>
            <a:pPr lvl="0" algn="just"/>
            <a:r>
              <a:rPr lang="en-US" dirty="0">
                <a:latin typeface="Bookman Old Style" panose="02050604050505020204" pitchFamily="18" charset="0"/>
              </a:rPr>
              <a:t>High interest rates, high prices of imported manufactured goods and services; and, above all, the high level of Africa’s external indebtedness, as major constraints to a speedy economic recovery and sustained development in Africa.</a:t>
            </a:r>
          </a:p>
          <a:p>
            <a:endParaRPr lang="en-US" dirty="0"/>
          </a:p>
        </p:txBody>
      </p:sp>
    </p:spTree>
    <p:extLst>
      <p:ext uri="{BB962C8B-B14F-4D97-AF65-F5344CB8AC3E}">
        <p14:creationId xmlns:p14="http://schemas.microsoft.com/office/powerpoint/2010/main" val="169714900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8" y="140677"/>
            <a:ext cx="11711354" cy="1550011"/>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11015" y="1825624"/>
            <a:ext cx="11711354" cy="4797913"/>
          </a:xfrm>
          <a:solidFill>
            <a:srgbClr val="92D050"/>
          </a:solidFill>
        </p:spPr>
        <p:txBody>
          <a:bodyPr>
            <a:normAutofit/>
          </a:bodyPr>
          <a:lstStyle/>
          <a:p>
            <a:pPr marL="0" indent="0" algn="ctr">
              <a:buNone/>
            </a:pPr>
            <a:r>
              <a:rPr lang="en-US" sz="2400" b="1" u="sng" dirty="0" smtClean="0">
                <a:latin typeface="Bookman Old Style" panose="02050604050505020204" pitchFamily="18" charset="0"/>
              </a:rPr>
              <a:t>PRACTICAL APPROACHES AND STRATEGIES OF HARMONISING AFRICA'S RESOURCES FOR AFRICA'S DEVELOPMENT</a:t>
            </a:r>
          </a:p>
          <a:p>
            <a:pPr algn="just"/>
            <a:r>
              <a:rPr lang="en-US" b="1" dirty="0" smtClean="0">
                <a:latin typeface="Bookman Old Style" panose="02050604050505020204" pitchFamily="18" charset="0"/>
              </a:rPr>
              <a:t>Governance Structure: </a:t>
            </a:r>
            <a:r>
              <a:rPr lang="en-US" dirty="0" smtClean="0">
                <a:latin typeface="Bookman Old Style" panose="02050604050505020204" pitchFamily="18" charset="0"/>
              </a:rPr>
              <a:t>There </a:t>
            </a:r>
            <a:r>
              <a:rPr lang="en-US" dirty="0">
                <a:latin typeface="Bookman Old Style" panose="02050604050505020204" pitchFamily="18" charset="0"/>
              </a:rPr>
              <a:t>is need to establish a governance structure that promotes good governance in Africa. The structure must conform to the dictates of the principles of constitutionalism, separation of powers and the rule of law. </a:t>
            </a:r>
            <a:endParaRPr lang="en-US" dirty="0" smtClean="0">
              <a:latin typeface="Bookman Old Style" panose="02050604050505020204" pitchFamily="18" charset="0"/>
            </a:endParaRPr>
          </a:p>
          <a:p>
            <a:pPr algn="just"/>
            <a:r>
              <a:rPr lang="en-US" dirty="0" smtClean="0">
                <a:latin typeface="Bookman Old Style" panose="02050604050505020204" pitchFamily="18" charset="0"/>
              </a:rPr>
              <a:t>The </a:t>
            </a:r>
            <a:r>
              <a:rPr lang="en-US" dirty="0">
                <a:latin typeface="Bookman Old Style" panose="02050604050505020204" pitchFamily="18" charset="0"/>
              </a:rPr>
              <a:t>structure should provide for checks and balances’ including the independence of the judiciary as this is one of the surest ways of ensuring transparency and accountability in the management of public affairs, law enforcement as well as good governance</a:t>
            </a:r>
            <a:r>
              <a:rPr lang="en-US" dirty="0" smtClean="0">
                <a:latin typeface="Bookman Old Style" panose="02050604050505020204" pitchFamily="18" charset="0"/>
              </a:rPr>
              <a:t>.</a:t>
            </a:r>
          </a:p>
          <a:p>
            <a:pPr algn="just"/>
            <a:endParaRPr lang="en-US" sz="2400" dirty="0"/>
          </a:p>
          <a:p>
            <a:pPr marL="0" indent="0" algn="just">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18509155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138" y="365125"/>
            <a:ext cx="11535508"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410307" y="1825624"/>
            <a:ext cx="11488615" cy="4856529"/>
          </a:xfrm>
          <a:solidFill>
            <a:srgbClr val="92D050"/>
          </a:solidFill>
        </p:spPr>
        <p:txBody>
          <a:bodyPr>
            <a:normAutofit fontScale="85000" lnSpcReduction="20000"/>
          </a:bodyPr>
          <a:lstStyle/>
          <a:p>
            <a:pPr marL="0" indent="0" algn="ctr">
              <a:buNone/>
            </a:pPr>
            <a:r>
              <a:rPr lang="en-US" sz="3300" b="1" u="sng" dirty="0">
                <a:latin typeface="Bookman Old Style" panose="02050604050505020204" pitchFamily="18" charset="0"/>
              </a:rPr>
              <a:t>CONTENT OUTLINE</a:t>
            </a:r>
          </a:p>
          <a:p>
            <a:pPr marL="514350" lvl="0" indent="-514350">
              <a:buFont typeface="+mj-lt"/>
              <a:buAutoNum type="arabicPeriod"/>
            </a:pPr>
            <a:r>
              <a:rPr lang="en-US" dirty="0">
                <a:latin typeface="Bookman Old Style" panose="02050604050505020204" pitchFamily="18" charset="0"/>
              </a:rPr>
              <a:t>INTRODUCTION</a:t>
            </a:r>
          </a:p>
          <a:p>
            <a:pPr marL="514350" lvl="0" indent="-514350">
              <a:buFont typeface="+mj-lt"/>
              <a:buAutoNum type="arabicPeriod"/>
            </a:pPr>
            <a:r>
              <a:rPr lang="en-US" dirty="0">
                <a:latin typeface="Bookman Old Style" panose="02050604050505020204" pitchFamily="18" charset="0"/>
              </a:rPr>
              <a:t>MAP OF MAJOR RESOURCES MINED IN AFRICA</a:t>
            </a:r>
          </a:p>
          <a:p>
            <a:pPr marL="514350" lvl="0" indent="-514350">
              <a:buFont typeface="+mj-lt"/>
              <a:buAutoNum type="arabicPeriod"/>
            </a:pPr>
            <a:r>
              <a:rPr lang="en-US" dirty="0">
                <a:latin typeface="Bookman Old Style" panose="02050604050505020204" pitchFamily="18" charset="0"/>
              </a:rPr>
              <a:t>AFRICAN RESOURCES</a:t>
            </a:r>
          </a:p>
          <a:p>
            <a:pPr marL="514350" lvl="0" indent="-514350">
              <a:buFont typeface="+mj-lt"/>
              <a:buAutoNum type="arabicPeriod"/>
            </a:pPr>
            <a:r>
              <a:rPr lang="en-US" dirty="0">
                <a:latin typeface="Bookman Old Style" panose="02050604050505020204" pitchFamily="18" charset="0"/>
              </a:rPr>
              <a:t>CHALLENGES TO AFRICA’S GROWTH &amp; DEVELOPMENT</a:t>
            </a:r>
          </a:p>
          <a:p>
            <a:pPr marL="514350" lvl="0" indent="-514350">
              <a:buFont typeface="+mj-lt"/>
              <a:buAutoNum type="arabicPeriod"/>
            </a:pPr>
            <a:r>
              <a:rPr lang="en-US" dirty="0">
                <a:latin typeface="Bookman Old Style" panose="02050604050505020204" pitchFamily="18" charset="0"/>
              </a:rPr>
              <a:t>MOST OF THE PRESSURES THAT COME TO BEAR ON THE AFRICAN ECONOMY</a:t>
            </a:r>
          </a:p>
          <a:p>
            <a:pPr marL="514350" lvl="0" indent="-514350">
              <a:buFont typeface="+mj-lt"/>
              <a:buAutoNum type="arabicPeriod"/>
            </a:pPr>
            <a:r>
              <a:rPr lang="en-US" dirty="0">
                <a:latin typeface="Bookman Old Style" panose="02050604050505020204" pitchFamily="18" charset="0"/>
              </a:rPr>
              <a:t>PRACTICAL APPROACHES AND STRATEGIES OF HARMONISING AFRICA'S RESOURCES FOR AFRICA'S DEVELOPMENT. </a:t>
            </a:r>
          </a:p>
          <a:p>
            <a:pPr marL="514350" lvl="0" indent="-514350">
              <a:buFont typeface="+mj-lt"/>
              <a:buAutoNum type="arabicPeriod"/>
            </a:pPr>
            <a:r>
              <a:rPr lang="en-US" dirty="0">
                <a:latin typeface="Bookman Old Style" panose="02050604050505020204" pitchFamily="18" charset="0"/>
              </a:rPr>
              <a:t>TRENDS TOWARDS PROSPERITY. </a:t>
            </a:r>
          </a:p>
          <a:p>
            <a:pPr marL="514350" lvl="0" indent="-514350">
              <a:buFont typeface="+mj-lt"/>
              <a:buAutoNum type="arabicPeriod"/>
            </a:pPr>
            <a:r>
              <a:rPr lang="en-US" dirty="0">
                <a:latin typeface="Bookman Old Style" panose="02050604050505020204" pitchFamily="18" charset="0"/>
              </a:rPr>
              <a:t>THE ROLE OF PROFESSIONALS  IN GROWTH AND THE DEVELOPMENT OF AFRICA</a:t>
            </a:r>
          </a:p>
          <a:p>
            <a:pPr marL="514350" lvl="0" indent="-514350">
              <a:buFont typeface="+mj-lt"/>
              <a:buAutoNum type="arabicPeriod"/>
            </a:pPr>
            <a:r>
              <a:rPr lang="en-US" dirty="0">
                <a:latin typeface="Bookman Old Style" panose="02050604050505020204" pitchFamily="18" charset="0"/>
              </a:rPr>
              <a:t>CONCLUSION</a:t>
            </a:r>
          </a:p>
          <a:p>
            <a:endParaRPr lang="en-US" dirty="0"/>
          </a:p>
        </p:txBody>
      </p:sp>
    </p:spTree>
    <p:extLst>
      <p:ext uri="{BB962C8B-B14F-4D97-AF65-F5344CB8AC3E}">
        <p14:creationId xmlns:p14="http://schemas.microsoft.com/office/powerpoint/2010/main" val="32997940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524" y="388571"/>
            <a:ext cx="11594122"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339969" y="1825624"/>
            <a:ext cx="11617569" cy="4786191"/>
          </a:xfrm>
          <a:solidFill>
            <a:srgbClr val="92D050"/>
          </a:solidFill>
        </p:spPr>
        <p:txBody>
          <a:bodyPr/>
          <a:lstStyle/>
          <a:p>
            <a:pPr marL="914400" lvl="2" indent="0" algn="ctr">
              <a:buNone/>
            </a:pPr>
            <a:r>
              <a:rPr lang="en-US" b="1" u="sng" dirty="0">
                <a:latin typeface="Bookman Old Style" panose="02050604050505020204" pitchFamily="18" charset="0"/>
              </a:rPr>
              <a:t>PRACTICAL APPROACHES AND STRATEGIES OF HARMONISING AFRICA'S RESOURCES FOR AFRICA'S </a:t>
            </a:r>
            <a:r>
              <a:rPr lang="en-US" b="1" u="sng" dirty="0" smtClean="0">
                <a:latin typeface="Bookman Old Style" panose="02050604050505020204" pitchFamily="18" charset="0"/>
              </a:rPr>
              <a:t>DEVELOPMENT CONT….</a:t>
            </a:r>
            <a:endParaRPr lang="en-US" dirty="0" smtClean="0"/>
          </a:p>
          <a:p>
            <a:pPr algn="just"/>
            <a:r>
              <a:rPr lang="en-US" b="1" dirty="0" smtClean="0">
                <a:latin typeface="Bookman Old Style" panose="02050604050505020204" pitchFamily="18" charset="0"/>
              </a:rPr>
              <a:t>Policy Reforms</a:t>
            </a:r>
            <a:r>
              <a:rPr lang="en-US" dirty="0" smtClean="0">
                <a:latin typeface="Bookman Old Style" panose="02050604050505020204" pitchFamily="18" charset="0"/>
              </a:rPr>
              <a:t>: African countries need to develop policies to guide the anti-corruption legislative and administrative actions and processes which would ultimately promote good governance. It is worth of noting that many African countries are yet to develop anti-corruption policies or review the existing policies to bolster the fight against corruption.</a:t>
            </a:r>
          </a:p>
          <a:p>
            <a:r>
              <a:rPr lang="en-US" b="1" dirty="0" smtClean="0">
                <a:latin typeface="Bookman Old Style" panose="02050604050505020204" pitchFamily="18" charset="0"/>
              </a:rPr>
              <a:t>Legislative and Institutional: </a:t>
            </a:r>
            <a:r>
              <a:rPr lang="en-US" dirty="0" smtClean="0">
                <a:latin typeface="Bookman Old Style" panose="02050604050505020204" pitchFamily="18" charset="0"/>
              </a:rPr>
              <a:t>The </a:t>
            </a:r>
            <a:r>
              <a:rPr lang="en-US" dirty="0">
                <a:latin typeface="Bookman Old Style" panose="02050604050505020204" pitchFamily="18" charset="0"/>
              </a:rPr>
              <a:t>African countries should strive to review their legal and institutional frameworks in order to make corruption a high risk venture with negative returns</a:t>
            </a:r>
            <a:endParaRPr lang="en-US" dirty="0" smtClean="0">
              <a:latin typeface="Bookman Old Style" panose="02050604050505020204" pitchFamily="18" charset="0"/>
            </a:endParaRPr>
          </a:p>
          <a:p>
            <a:pPr marL="914400" lvl="2" indent="0">
              <a:buNone/>
            </a:pPr>
            <a:endParaRPr lang="en-US" sz="2400" dirty="0">
              <a:latin typeface="Bookman Old Style" panose="02050604050505020204" pitchFamily="18" charset="0"/>
            </a:endParaRPr>
          </a:p>
        </p:txBody>
      </p:sp>
    </p:spTree>
    <p:extLst>
      <p:ext uri="{BB962C8B-B14F-4D97-AF65-F5344CB8AC3E}">
        <p14:creationId xmlns:p14="http://schemas.microsoft.com/office/powerpoint/2010/main" val="12633667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2738" y="246185"/>
            <a:ext cx="11687908" cy="1444504"/>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46185" y="1825624"/>
            <a:ext cx="11652737" cy="4727575"/>
          </a:xfrm>
          <a:solidFill>
            <a:srgbClr val="92D050"/>
          </a:solidFill>
          <a:ln>
            <a:solidFill>
              <a:srgbClr val="92D050"/>
            </a:solidFill>
          </a:ln>
        </p:spPr>
        <p:txBody>
          <a:bodyPr>
            <a:normAutofit lnSpcReduction="10000"/>
          </a:bodyPr>
          <a:lstStyle/>
          <a:p>
            <a:pPr marL="914400" lvl="2" indent="0" algn="ctr">
              <a:buNone/>
            </a:pPr>
            <a:r>
              <a:rPr lang="en-US" b="1" u="sng" dirty="0">
                <a:latin typeface="Bookman Old Style" panose="02050604050505020204" pitchFamily="18" charset="0"/>
              </a:rPr>
              <a:t>PRACTICAL APPROACHES AND STRATEGIES OF HARMONISING AFRICA'S </a:t>
            </a:r>
            <a:r>
              <a:rPr lang="en-US" b="1" u="sng" dirty="0" smtClean="0">
                <a:latin typeface="Bookman Old Style" panose="02050604050505020204" pitchFamily="18" charset="0"/>
              </a:rPr>
              <a:t>RESOURCES </a:t>
            </a:r>
            <a:r>
              <a:rPr lang="en-US" b="1" u="sng" dirty="0">
                <a:latin typeface="Bookman Old Style" panose="02050604050505020204" pitchFamily="18" charset="0"/>
              </a:rPr>
              <a:t>FOR AFRICA'S DEVELOPMENT CONT</a:t>
            </a:r>
            <a:r>
              <a:rPr lang="en-US" b="1" u="sng" dirty="0" smtClean="0">
                <a:latin typeface="Bookman Old Style" panose="02050604050505020204" pitchFamily="18" charset="0"/>
              </a:rPr>
              <a:t>….</a:t>
            </a:r>
            <a:endParaRPr lang="en-US" dirty="0">
              <a:latin typeface="Bookman Old Style" panose="02050604050505020204" pitchFamily="18" charset="0"/>
            </a:endParaRPr>
          </a:p>
          <a:p>
            <a:pPr algn="just"/>
            <a:r>
              <a:rPr lang="en-US" b="1" dirty="0" smtClean="0">
                <a:latin typeface="Bookman Old Style" panose="02050604050505020204" pitchFamily="18" charset="0"/>
              </a:rPr>
              <a:t>Public Service Reforms</a:t>
            </a:r>
            <a:r>
              <a:rPr lang="en-US" dirty="0" smtClean="0">
                <a:latin typeface="Bookman Old Style" panose="02050604050505020204" pitchFamily="18" charset="0"/>
              </a:rPr>
              <a:t>: The </a:t>
            </a:r>
            <a:r>
              <a:rPr lang="en-US" dirty="0">
                <a:latin typeface="Bookman Old Style" panose="02050604050505020204" pitchFamily="18" charset="0"/>
              </a:rPr>
              <a:t>public service in Africa including the operational framework should be reviewed in order to improve service delivery and enhance good </a:t>
            </a:r>
            <a:r>
              <a:rPr lang="en-US" dirty="0" smtClean="0">
                <a:latin typeface="Bookman Old Style" panose="02050604050505020204" pitchFamily="18" charset="0"/>
              </a:rPr>
              <a:t>governance.</a:t>
            </a:r>
          </a:p>
          <a:p>
            <a:pPr algn="just"/>
            <a:r>
              <a:rPr lang="en-US" b="1" dirty="0" smtClean="0">
                <a:latin typeface="Bookman Old Style" panose="02050604050505020204" pitchFamily="18" charset="0"/>
              </a:rPr>
              <a:t>Citizen </a:t>
            </a:r>
            <a:r>
              <a:rPr lang="en-US" b="1" dirty="0">
                <a:latin typeface="Bookman Old Style" panose="02050604050505020204" pitchFamily="18" charset="0"/>
              </a:rPr>
              <a:t>Empowerment and </a:t>
            </a:r>
            <a:r>
              <a:rPr lang="en-US" b="1" dirty="0" smtClean="0">
                <a:latin typeface="Bookman Old Style" panose="02050604050505020204" pitchFamily="18" charset="0"/>
              </a:rPr>
              <a:t>Participation: </a:t>
            </a:r>
            <a:r>
              <a:rPr lang="en-US" dirty="0" smtClean="0">
                <a:latin typeface="Bookman Old Style" panose="02050604050505020204" pitchFamily="18" charset="0"/>
              </a:rPr>
              <a:t>Empowerment </a:t>
            </a:r>
            <a:r>
              <a:rPr lang="en-US" dirty="0">
                <a:latin typeface="Bookman Old Style" panose="02050604050505020204" pitchFamily="18" charset="0"/>
              </a:rPr>
              <a:t>entails giving a voice to the people to determine issues that affect their lives. It enables citizens to expand their authority and control over resources and decisions that affect them. The key to empowerment and participation can be found in building knowledge base and skills for more effective participation and </a:t>
            </a:r>
            <a:r>
              <a:rPr lang="en-US" dirty="0" err="1">
                <a:latin typeface="Bookman Old Style" panose="02050604050505020204" pitchFamily="18" charset="0"/>
              </a:rPr>
              <a:t>organisational</a:t>
            </a:r>
            <a:r>
              <a:rPr lang="en-US" dirty="0">
                <a:latin typeface="Bookman Old Style" panose="02050604050505020204" pitchFamily="18" charset="0"/>
              </a:rPr>
              <a:t> capacity. </a:t>
            </a:r>
          </a:p>
          <a:p>
            <a:pPr algn="just"/>
            <a:endParaRPr lang="en-US" dirty="0"/>
          </a:p>
        </p:txBody>
      </p:sp>
    </p:spTree>
    <p:extLst>
      <p:ext uri="{BB962C8B-B14F-4D97-AF65-F5344CB8AC3E}">
        <p14:creationId xmlns:p14="http://schemas.microsoft.com/office/powerpoint/2010/main" val="367280267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7231"/>
            <a:ext cx="11383108" cy="1573457"/>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410309" y="1840524"/>
            <a:ext cx="11488614" cy="4618892"/>
          </a:xfrm>
          <a:solidFill>
            <a:srgbClr val="92D050"/>
          </a:solidFill>
        </p:spPr>
        <p:txBody>
          <a:bodyPr>
            <a:normAutofit lnSpcReduction="10000"/>
          </a:bodyPr>
          <a:lstStyle/>
          <a:p>
            <a:pPr marL="0" lvl="2" indent="0" algn="ctr">
              <a:spcBef>
                <a:spcPts val="1000"/>
              </a:spcBef>
              <a:buNone/>
            </a:pPr>
            <a:r>
              <a:rPr lang="en-US" b="1" u="sng" dirty="0">
                <a:latin typeface="Bookman Old Style" panose="02050604050505020204" pitchFamily="18" charset="0"/>
              </a:rPr>
              <a:t>PRACTICAL APPROACHES AND STRATEGIES OF HARMONISING AFRICA'S RESOURCES FOR AFRICA'S DEVELOPMENT CONT</a:t>
            </a:r>
            <a:r>
              <a:rPr lang="en-US" b="1" u="sng" dirty="0" smtClean="0">
                <a:latin typeface="Bookman Old Style" panose="02050604050505020204" pitchFamily="18" charset="0"/>
              </a:rPr>
              <a:t>….</a:t>
            </a:r>
          </a:p>
          <a:p>
            <a:pPr algn="just"/>
            <a:r>
              <a:rPr lang="en-US" b="1" dirty="0" smtClean="0">
                <a:latin typeface="Bookman Old Style" panose="02050604050505020204" pitchFamily="18" charset="0"/>
              </a:rPr>
              <a:t>International Co-operation</a:t>
            </a:r>
            <a:r>
              <a:rPr lang="en-US" dirty="0" smtClean="0">
                <a:latin typeface="Bookman Old Style" panose="02050604050505020204" pitchFamily="18" charset="0"/>
              </a:rPr>
              <a:t>: The transnational nature of corruption necessitates cooperation within and outside states. In the case of Africa, the member states have to cooperate to develop and enforce anti-corruption and good governance strategies and processes to make it difficult to engage in corruption or hide corruptly acquired wealth. </a:t>
            </a:r>
          </a:p>
          <a:p>
            <a:pPr algn="just"/>
            <a:r>
              <a:rPr lang="en-US" b="1" dirty="0" smtClean="0">
                <a:latin typeface="Bookman Old Style" panose="02050604050505020204" pitchFamily="18" charset="0"/>
              </a:rPr>
              <a:t>Stakeholders Synergy: </a:t>
            </a:r>
            <a:r>
              <a:rPr lang="en-US" dirty="0" smtClean="0">
                <a:latin typeface="Bookman Old Style" panose="02050604050505020204" pitchFamily="18" charset="0"/>
              </a:rPr>
              <a:t>The </a:t>
            </a:r>
            <a:r>
              <a:rPr lang="en-US" dirty="0">
                <a:latin typeface="Bookman Old Style" panose="02050604050505020204" pitchFamily="18" charset="0"/>
              </a:rPr>
              <a:t>fight against corruption requires the involvement of every stakeholder in society. Accordingly for African countries to succeed in addressing the problem of corruption, they need to harness the available resources and </a:t>
            </a:r>
            <a:r>
              <a:rPr lang="en-US" dirty="0" err="1">
                <a:latin typeface="Bookman Old Style" panose="02050604050505020204" pitchFamily="18" charset="0"/>
              </a:rPr>
              <a:t>synergise</a:t>
            </a:r>
            <a:r>
              <a:rPr lang="en-US" dirty="0">
                <a:latin typeface="Bookman Old Style" panose="02050604050505020204" pitchFamily="18" charset="0"/>
              </a:rPr>
              <a:t> the efforts of all stakeholders in the process</a:t>
            </a:r>
          </a:p>
        </p:txBody>
      </p:sp>
    </p:spTree>
    <p:extLst>
      <p:ext uri="{BB962C8B-B14F-4D97-AF65-F5344CB8AC3E}">
        <p14:creationId xmlns:p14="http://schemas.microsoft.com/office/powerpoint/2010/main" val="157391789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907" y="365125"/>
            <a:ext cx="11617570"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34461" y="1825625"/>
            <a:ext cx="11629293" cy="4351338"/>
          </a:xfrm>
          <a:solidFill>
            <a:srgbClr val="92D050"/>
          </a:solidFill>
        </p:spPr>
        <p:txBody>
          <a:bodyPr/>
          <a:lstStyle/>
          <a:p>
            <a:pPr marL="0" indent="0" algn="ctr">
              <a:buNone/>
            </a:pPr>
            <a:r>
              <a:rPr lang="en-US" b="1" u="sng" dirty="0" smtClean="0">
                <a:latin typeface="Bookman Old Style" panose="02050604050505020204" pitchFamily="18" charset="0"/>
              </a:rPr>
              <a:t>TRENDS TOWARDS PROSPERITY</a:t>
            </a:r>
          </a:p>
          <a:p>
            <a:pPr marL="0" indent="0" algn="just">
              <a:buNone/>
            </a:pPr>
            <a:r>
              <a:rPr lang="en-US" dirty="0" smtClean="0">
                <a:latin typeface="Bookman Old Style" panose="02050604050505020204" pitchFamily="18" charset="0"/>
              </a:rPr>
              <a:t>Africa has recognise Her weakness and although </a:t>
            </a:r>
            <a:r>
              <a:rPr lang="en-US" dirty="0">
                <a:latin typeface="Bookman Old Style" panose="02050604050505020204" pitchFamily="18" charset="0"/>
              </a:rPr>
              <a:t>S</a:t>
            </a:r>
            <a:r>
              <a:rPr lang="en-US" dirty="0" smtClean="0">
                <a:latin typeface="Bookman Old Style" panose="02050604050505020204" pitchFamily="18" charset="0"/>
              </a:rPr>
              <a:t>he maybe making baby-steps against many head wins the </a:t>
            </a:r>
            <a:r>
              <a:rPr lang="en-US" dirty="0" err="1" smtClean="0">
                <a:latin typeface="Bookman Old Style" panose="02050604050505020204" pitchFamily="18" charset="0"/>
              </a:rPr>
              <a:t>Nkurumahist</a:t>
            </a:r>
            <a:r>
              <a:rPr lang="en-US" dirty="0" smtClean="0">
                <a:latin typeface="Bookman Old Style" panose="02050604050505020204" pitchFamily="18" charset="0"/>
              </a:rPr>
              <a:t> exhortation “forward ever backward never” must be critical. </a:t>
            </a:r>
            <a:endParaRPr lang="en-US" dirty="0">
              <a:latin typeface="Bookman Old Style" panose="02050604050505020204" pitchFamily="18" charset="0"/>
            </a:endParaRPr>
          </a:p>
        </p:txBody>
      </p:sp>
    </p:spTree>
    <p:extLst>
      <p:ext uri="{BB962C8B-B14F-4D97-AF65-F5344CB8AC3E}">
        <p14:creationId xmlns:p14="http://schemas.microsoft.com/office/powerpoint/2010/main" val="179518918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16523" y="365125"/>
            <a:ext cx="11629291"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93077" y="1825625"/>
            <a:ext cx="11605846" cy="4739298"/>
          </a:xfrm>
          <a:solidFill>
            <a:srgbClr val="92D050"/>
          </a:solidFill>
        </p:spPr>
        <p:txBody>
          <a:bodyPr>
            <a:normAutofit/>
          </a:bodyPr>
          <a:lstStyle/>
          <a:p>
            <a:pPr marL="0" indent="0" algn="ctr">
              <a:buNone/>
            </a:pPr>
            <a:r>
              <a:rPr lang="en-US" b="1" u="sng" dirty="0" smtClean="0">
                <a:latin typeface="Bookman Old Style" panose="02050604050505020204" pitchFamily="18" charset="0"/>
              </a:rPr>
              <a:t>REGIONAL ORGANISATION</a:t>
            </a:r>
            <a:endParaRPr lang="en-US" u="sng" dirty="0">
              <a:latin typeface="Bookman Old Style" panose="02050604050505020204" pitchFamily="18" charset="0"/>
            </a:endParaRPr>
          </a:p>
          <a:p>
            <a:pPr marL="0" indent="0" algn="just">
              <a:buNone/>
            </a:pPr>
            <a:r>
              <a:rPr lang="en-US" b="1" dirty="0" smtClean="0">
                <a:latin typeface="Bookman Old Style" panose="02050604050505020204" pitchFamily="18" charset="0"/>
              </a:rPr>
              <a:t>1. Economic </a:t>
            </a:r>
            <a:r>
              <a:rPr lang="en-US" b="1" dirty="0">
                <a:latin typeface="Bookman Old Style" panose="02050604050505020204" pitchFamily="18" charset="0"/>
              </a:rPr>
              <a:t>Community of West Africa States</a:t>
            </a:r>
            <a:r>
              <a:rPr lang="en-US" dirty="0">
                <a:latin typeface="Bookman Old Style" panose="02050604050505020204" pitchFamily="18" charset="0"/>
              </a:rPr>
              <a:t> (ECOWAS) comprising fifteen member states, namely: Benin, Burkina Faso, Cape Verde, Cote D’Ivoire, Gambia, Ghana, Guinea, Guinea Bissau, Liberia, Mali, Niger, Nigeria, Senegal, Sierra Leone, Togo.</a:t>
            </a:r>
          </a:p>
          <a:p>
            <a:pPr marL="0" indent="0" algn="just">
              <a:buNone/>
            </a:pPr>
            <a:r>
              <a:rPr lang="en-US" dirty="0">
                <a:latin typeface="Bookman Old Style" panose="02050604050505020204" pitchFamily="18" charset="0"/>
              </a:rPr>
              <a:t>Its mission is to promote economic integration in all fields of economic activity, particularly industry, transport, telecommunications, agriculture, natural resources, commerce, monetary and financial questions and social and cultural matters</a:t>
            </a:r>
            <a:r>
              <a:rPr lang="en-US" dirty="0" smtClean="0">
                <a:latin typeface="Bookman Old Style" panose="02050604050505020204" pitchFamily="18" charset="0"/>
              </a:rPr>
              <a:t>.</a:t>
            </a:r>
          </a:p>
          <a:p>
            <a:pPr marL="0" indent="0" algn="just">
              <a:buNone/>
            </a:pPr>
            <a:endParaRPr lang="en-US" dirty="0"/>
          </a:p>
          <a:p>
            <a:pPr marL="0" indent="0">
              <a:buNone/>
            </a:pPr>
            <a:endParaRPr lang="en-US" dirty="0"/>
          </a:p>
        </p:txBody>
      </p:sp>
    </p:spTree>
    <p:extLst>
      <p:ext uri="{BB962C8B-B14F-4D97-AF65-F5344CB8AC3E}">
        <p14:creationId xmlns:p14="http://schemas.microsoft.com/office/powerpoint/2010/main" val="12095688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23" y="365125"/>
            <a:ext cx="11723077"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199292" y="1825624"/>
            <a:ext cx="11734800" cy="4856529"/>
          </a:xfrm>
          <a:solidFill>
            <a:srgbClr val="92D050"/>
          </a:solidFill>
        </p:spPr>
        <p:txBody>
          <a:bodyPr>
            <a:normAutofit lnSpcReduction="10000"/>
          </a:bodyPr>
          <a:lstStyle/>
          <a:p>
            <a:pPr marL="0" indent="0" algn="ctr">
              <a:buNone/>
            </a:pPr>
            <a:r>
              <a:rPr lang="en-US" b="1" dirty="0" smtClean="0">
                <a:latin typeface="Bookman Old Style" panose="02050604050505020204" pitchFamily="18" charset="0"/>
              </a:rPr>
              <a:t>(A) </a:t>
            </a:r>
            <a:r>
              <a:rPr lang="en-US" b="1" u="sng" dirty="0" smtClean="0">
                <a:latin typeface="Bookman Old Style" panose="02050604050505020204" pitchFamily="18" charset="0"/>
              </a:rPr>
              <a:t>REGIONAL </a:t>
            </a:r>
            <a:r>
              <a:rPr lang="en-US" b="1" u="sng" dirty="0">
                <a:latin typeface="Bookman Old Style" panose="02050604050505020204" pitchFamily="18" charset="0"/>
              </a:rPr>
              <a:t>ORGANISATION CONT</a:t>
            </a:r>
            <a:r>
              <a:rPr lang="en-US" b="1" u="sng" dirty="0" smtClean="0">
                <a:latin typeface="Bookman Old Style" panose="02050604050505020204" pitchFamily="18" charset="0"/>
              </a:rPr>
              <a:t>…</a:t>
            </a:r>
            <a:endParaRPr lang="en-US" b="1" dirty="0" smtClean="0"/>
          </a:p>
          <a:p>
            <a:pPr marL="0" indent="0" algn="just">
              <a:buNone/>
            </a:pPr>
            <a:r>
              <a:rPr lang="en-US" b="1" dirty="0" smtClean="0"/>
              <a:t>2</a:t>
            </a:r>
            <a:r>
              <a:rPr lang="en-US" b="1" dirty="0" smtClean="0">
                <a:latin typeface="Bookman Old Style" panose="02050604050505020204" pitchFamily="18" charset="0"/>
              </a:rPr>
              <a:t>. Southern </a:t>
            </a:r>
            <a:r>
              <a:rPr lang="en-US" b="1" dirty="0">
                <a:latin typeface="Bookman Old Style" panose="02050604050505020204" pitchFamily="18" charset="0"/>
              </a:rPr>
              <a:t>African Development Community (SADC)</a:t>
            </a:r>
            <a:r>
              <a:rPr lang="en-US" dirty="0">
                <a:latin typeface="Bookman Old Style" panose="02050604050505020204" pitchFamily="18" charset="0"/>
              </a:rPr>
              <a:t> comprising fifteen member states namely: Angola, Botswana, Democratic Republic of Congo (DRC), Lesotho, Madagascar, Malawi, Mauritius, Mozambique, Namibia, Seychelles, South Africa, Swaziland, United Republic of Tanzania, Zambia and Zimbabwe.</a:t>
            </a:r>
          </a:p>
          <a:p>
            <a:pPr marL="0" indent="0" algn="just">
              <a:buNone/>
            </a:pPr>
            <a:r>
              <a:rPr lang="en-US" dirty="0">
                <a:latin typeface="Bookman Old Style" panose="02050604050505020204" pitchFamily="18" charset="0"/>
              </a:rPr>
              <a:t>SADC sets to ‘promote sustainable and equitable economic growth and socio-economic development that will ensure poverty alleviation with the ultimate objective of its eradication, enhance the standard and quality of life of the people of Southern Africa and support the socially disadvantaged through regional integration. </a:t>
            </a:r>
          </a:p>
          <a:p>
            <a:endParaRPr lang="en-US" dirty="0">
              <a:latin typeface="Bookman Old Style" panose="02050604050505020204" pitchFamily="18" charset="0"/>
            </a:endParaRPr>
          </a:p>
        </p:txBody>
      </p:sp>
    </p:spTree>
    <p:extLst>
      <p:ext uri="{BB962C8B-B14F-4D97-AF65-F5344CB8AC3E}">
        <p14:creationId xmlns:p14="http://schemas.microsoft.com/office/powerpoint/2010/main" val="36521883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21323" y="365125"/>
            <a:ext cx="11195539"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550985" y="1825625"/>
            <a:ext cx="11301046" cy="4351338"/>
          </a:xfrm>
          <a:solidFill>
            <a:srgbClr val="92D050"/>
          </a:solidFill>
        </p:spPr>
        <p:txBody>
          <a:bodyPr/>
          <a:lstStyle/>
          <a:p>
            <a:pPr marL="0" indent="0" algn="ctr">
              <a:buNone/>
            </a:pPr>
            <a:r>
              <a:rPr lang="en-US" b="1" u="sng" dirty="0">
                <a:latin typeface="Bookman Old Style" panose="02050604050505020204" pitchFamily="18" charset="0"/>
              </a:rPr>
              <a:t>REGIONAL </a:t>
            </a:r>
            <a:r>
              <a:rPr lang="en-US" b="1" u="sng" dirty="0" smtClean="0">
                <a:latin typeface="Bookman Old Style" panose="02050604050505020204" pitchFamily="18" charset="0"/>
              </a:rPr>
              <a:t>ORGANISATION CONT…</a:t>
            </a:r>
            <a:endParaRPr lang="en-US" b="1" dirty="0" smtClean="0"/>
          </a:p>
          <a:p>
            <a:pPr marL="0" indent="0" algn="just">
              <a:buNone/>
            </a:pPr>
            <a:r>
              <a:rPr lang="en-US" b="1" dirty="0" smtClean="0"/>
              <a:t>3. </a:t>
            </a:r>
            <a:r>
              <a:rPr lang="en-US" b="1" dirty="0" smtClean="0">
                <a:latin typeface="Bookman Old Style" panose="02050604050505020204" pitchFamily="18" charset="0"/>
              </a:rPr>
              <a:t>East </a:t>
            </a:r>
            <a:r>
              <a:rPr lang="en-US" b="1" dirty="0">
                <a:latin typeface="Bookman Old Style" panose="02050604050505020204" pitchFamily="18" charset="0"/>
              </a:rPr>
              <a:t>African Community (EAC)</a:t>
            </a:r>
            <a:r>
              <a:rPr lang="en-US" dirty="0">
                <a:latin typeface="Bookman Old Style" panose="02050604050505020204" pitchFamily="18" charset="0"/>
              </a:rPr>
              <a:t> with six member states namely: Kenya, Uganda, Tanzania, Burundi, Rwanda and South Sudan.</a:t>
            </a:r>
          </a:p>
          <a:p>
            <a:pPr marL="0" indent="0" algn="just">
              <a:buNone/>
            </a:pPr>
            <a:r>
              <a:rPr lang="en-US" dirty="0">
                <a:latin typeface="Bookman Old Style" panose="02050604050505020204" pitchFamily="18" charset="0"/>
              </a:rPr>
              <a:t>EACs objectives are to develop policies and programs aimed at widening and deepening cooperation on political, economic, social and cultural fields, research and technology, defense, security and legal and judicial affairs</a:t>
            </a:r>
          </a:p>
        </p:txBody>
      </p:sp>
    </p:spTree>
    <p:extLst>
      <p:ext uri="{BB962C8B-B14F-4D97-AF65-F5344CB8AC3E}">
        <p14:creationId xmlns:p14="http://schemas.microsoft.com/office/powerpoint/2010/main" val="152520552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8215" y="365125"/>
            <a:ext cx="11043139"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679939" y="1825625"/>
            <a:ext cx="11043138" cy="4610344"/>
          </a:xfrm>
          <a:solidFill>
            <a:srgbClr val="92D050"/>
          </a:solidFill>
        </p:spPr>
        <p:txBody>
          <a:bodyPr>
            <a:normAutofit/>
          </a:bodyPr>
          <a:lstStyle/>
          <a:p>
            <a:pPr marL="0" indent="0" algn="ctr">
              <a:buNone/>
            </a:pPr>
            <a:r>
              <a:rPr lang="en-US" b="1" u="sng" dirty="0">
                <a:latin typeface="Bookman Old Style" panose="02050604050505020204" pitchFamily="18" charset="0"/>
              </a:rPr>
              <a:t>REGIONAL ORGANISATION CONT</a:t>
            </a:r>
            <a:r>
              <a:rPr lang="en-US" b="1" u="sng" dirty="0" smtClean="0">
                <a:latin typeface="Bookman Old Style" panose="02050604050505020204" pitchFamily="18" charset="0"/>
              </a:rPr>
              <a:t>…</a:t>
            </a:r>
            <a:endParaRPr lang="en-US" b="1" dirty="0" smtClean="0"/>
          </a:p>
          <a:p>
            <a:pPr marL="0" indent="0" algn="just">
              <a:buNone/>
            </a:pPr>
            <a:r>
              <a:rPr lang="en-US" b="1" dirty="0" smtClean="0"/>
              <a:t>4</a:t>
            </a:r>
            <a:r>
              <a:rPr lang="en-US" b="1" dirty="0" smtClean="0">
                <a:latin typeface="Bookman Old Style" panose="02050604050505020204" pitchFamily="18" charset="0"/>
              </a:rPr>
              <a:t>. Inter-Governmental </a:t>
            </a:r>
            <a:r>
              <a:rPr lang="en-US" b="1" dirty="0">
                <a:latin typeface="Bookman Old Style" panose="02050604050505020204" pitchFamily="18" charset="0"/>
              </a:rPr>
              <a:t>Authority for Development (IGAD)</a:t>
            </a:r>
            <a:r>
              <a:rPr lang="en-US" dirty="0">
                <a:latin typeface="Bookman Old Style" panose="02050604050505020204" pitchFamily="18" charset="0"/>
              </a:rPr>
              <a:t> with eight member namely: Djibouti, Ethiopia, Eritrea, Kenya, Somalia, South Sudan, Sudan, and Uganda.</a:t>
            </a:r>
          </a:p>
          <a:p>
            <a:pPr marL="0" indent="0" algn="just">
              <a:buNone/>
            </a:pPr>
            <a:r>
              <a:rPr lang="en-US" dirty="0">
                <a:latin typeface="Bookman Old Style" panose="02050604050505020204" pitchFamily="18" charset="0"/>
              </a:rPr>
              <a:t>IGAD aims to promote joint ‘joint development strategies and gradually harmonize macro-economic policies and programs in the social, technological and scientific fields. More specifically, IGAD seeks to ‘harmonize policies with regard to trade, customs, transport, communications, agriculture and natural resources , and promote free movement of goods, services and people, and the establishment of residence. </a:t>
            </a:r>
            <a:endParaRPr lang="en-US" dirty="0">
              <a:effectLst/>
              <a:latin typeface="Bookman Old Style" panose="02050604050505020204" pitchFamily="18" charset="0"/>
            </a:endParaRPr>
          </a:p>
        </p:txBody>
      </p:sp>
    </p:spTree>
    <p:extLst>
      <p:ext uri="{BB962C8B-B14F-4D97-AF65-F5344CB8AC3E}">
        <p14:creationId xmlns:p14="http://schemas.microsoft.com/office/powerpoint/2010/main" val="393850631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1691" y="365125"/>
            <a:ext cx="11418277"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363415" y="1825625"/>
            <a:ext cx="11465170" cy="4351338"/>
          </a:xfrm>
          <a:solidFill>
            <a:srgbClr val="92D050"/>
          </a:solidFill>
        </p:spPr>
        <p:txBody>
          <a:bodyPr>
            <a:normAutofit fontScale="92500"/>
          </a:bodyPr>
          <a:lstStyle/>
          <a:p>
            <a:pPr marL="0" indent="0" algn="ctr">
              <a:buNone/>
            </a:pPr>
            <a:r>
              <a:rPr lang="en-US" b="1" u="sng" dirty="0">
                <a:latin typeface="Bookman Old Style" panose="02050604050505020204" pitchFamily="18" charset="0"/>
              </a:rPr>
              <a:t>REGIONAL ORGANISATION CONT</a:t>
            </a:r>
            <a:r>
              <a:rPr lang="en-US" b="1" u="sng" dirty="0" smtClean="0">
                <a:latin typeface="Bookman Old Style" panose="02050604050505020204" pitchFamily="18" charset="0"/>
              </a:rPr>
              <a:t>…</a:t>
            </a:r>
            <a:endParaRPr lang="en-US" b="1" dirty="0" smtClean="0">
              <a:latin typeface="Bookman Old Style" panose="02050604050505020204" pitchFamily="18" charset="0"/>
            </a:endParaRPr>
          </a:p>
          <a:p>
            <a:pPr marL="0" indent="0" algn="just">
              <a:buNone/>
            </a:pPr>
            <a:r>
              <a:rPr lang="en-US" b="1" dirty="0" smtClean="0">
                <a:latin typeface="Bookman Old Style" panose="02050604050505020204" pitchFamily="18" charset="0"/>
              </a:rPr>
              <a:t>5</a:t>
            </a:r>
            <a:r>
              <a:rPr lang="en-US" sz="2600" b="1" dirty="0" smtClean="0">
                <a:latin typeface="Bookman Old Style" panose="02050604050505020204" pitchFamily="18" charset="0"/>
              </a:rPr>
              <a:t>. Economic </a:t>
            </a:r>
            <a:r>
              <a:rPr lang="en-US" sz="2600" b="1" dirty="0">
                <a:latin typeface="Bookman Old Style" panose="02050604050505020204" pitchFamily="18" charset="0"/>
              </a:rPr>
              <a:t>Community of Central African States (ECCAS)</a:t>
            </a:r>
            <a:r>
              <a:rPr lang="en-US" sz="2600" dirty="0">
                <a:latin typeface="Bookman Old Style" panose="02050604050505020204" pitchFamily="18" charset="0"/>
              </a:rPr>
              <a:t> comprising of eleven (11) member states namely: Angola, Burundi, Cameroon, Congo, Central African Republic, Democratic Republic of Congo, Gabon, Equatorial Guinea, Chad, Rwanda and Sao Tome and Principe. </a:t>
            </a:r>
          </a:p>
          <a:p>
            <a:pPr marL="0" indent="0" algn="just">
              <a:buNone/>
            </a:pPr>
            <a:r>
              <a:rPr lang="en-US" sz="2600" dirty="0">
                <a:latin typeface="Bookman Old Style" panose="02050604050505020204" pitchFamily="18" charset="0"/>
              </a:rPr>
              <a:t>ECCAS aims to ‘promote and strengthen harmonious cooperation and balanced and self-sustained development in all fields of economic and social activity, particularly in the fields of industry, transport and communications, energy agriculture, natural resources, trade, customs, monetary and financial matters, human  resources, tourism, education, culture, science and technology and the movement of persons.</a:t>
            </a:r>
            <a:endParaRPr lang="en-US" sz="2600" dirty="0">
              <a:effectLst/>
              <a:latin typeface="Bookman Old Style" panose="02050604050505020204" pitchFamily="18" charset="0"/>
            </a:endParaRPr>
          </a:p>
        </p:txBody>
      </p:sp>
    </p:spTree>
    <p:extLst>
      <p:ext uri="{BB962C8B-B14F-4D97-AF65-F5344CB8AC3E}">
        <p14:creationId xmlns:p14="http://schemas.microsoft.com/office/powerpoint/2010/main" val="372705542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799" y="365125"/>
            <a:ext cx="11594123"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316523" y="1825624"/>
            <a:ext cx="11641015" cy="4797913"/>
          </a:xfrm>
          <a:solidFill>
            <a:srgbClr val="92D050"/>
          </a:solidFill>
        </p:spPr>
        <p:txBody>
          <a:bodyPr>
            <a:normAutofit lnSpcReduction="10000"/>
          </a:bodyPr>
          <a:lstStyle/>
          <a:p>
            <a:pPr marL="0" lvl="0" indent="0" algn="ctr">
              <a:buNone/>
            </a:pPr>
            <a:r>
              <a:rPr lang="en-US" b="1" dirty="0" smtClean="0">
                <a:latin typeface="Bookman Old Style" panose="02050604050505020204" pitchFamily="18" charset="0"/>
              </a:rPr>
              <a:t>(B) </a:t>
            </a:r>
            <a:r>
              <a:rPr lang="en-US" b="1" u="sng" dirty="0" smtClean="0">
                <a:latin typeface="Bookman Old Style" panose="02050604050505020204" pitchFamily="18" charset="0"/>
              </a:rPr>
              <a:t>AGENDA </a:t>
            </a:r>
            <a:r>
              <a:rPr lang="en-US" b="1" u="sng" dirty="0">
                <a:latin typeface="Bookman Old Style" panose="02050604050505020204" pitchFamily="18" charset="0"/>
              </a:rPr>
              <a:t>2063</a:t>
            </a:r>
          </a:p>
          <a:p>
            <a:pPr algn="just"/>
            <a:r>
              <a:rPr lang="en-US" sz="2600" dirty="0">
                <a:latin typeface="Bookman Old Style" panose="02050604050505020204" pitchFamily="18" charset="0"/>
              </a:rPr>
              <a:t>It cannot be denied that for the last 50 years, many African countries have continued to punch below their weight in critical areas of economy, politics and social cohesion. Indeed many Africans now begin to question whether they will ever reap the dividends of independence. An unguarded conversation with a African in the rural areas and even the poorer parts of the urban areas in many African countries but more particularly in countries such as South Sudan, Somalia, Eritrea, The Gambia and Central African Republic to mention a few reveals the disillusioned. </a:t>
            </a:r>
            <a:endParaRPr lang="en-US" sz="2600" dirty="0" smtClean="0">
              <a:latin typeface="Bookman Old Style" panose="02050604050505020204" pitchFamily="18" charset="0"/>
            </a:endParaRPr>
          </a:p>
          <a:p>
            <a:pPr algn="just"/>
            <a:r>
              <a:rPr lang="en-US" sz="2600" dirty="0" smtClean="0">
                <a:latin typeface="Bookman Old Style" panose="02050604050505020204" pitchFamily="18" charset="0"/>
              </a:rPr>
              <a:t>It </a:t>
            </a:r>
            <a:r>
              <a:rPr lang="en-US" sz="2600" dirty="0">
                <a:latin typeface="Bookman Old Style" panose="02050604050505020204" pitchFamily="18" charset="0"/>
              </a:rPr>
              <a:t>is on the basis of this realization that African heads of states and governments sitting in Addis Ababa, Ethiopia endorsed the Africa Agenda 2063 under the emblematic clarion call ‘The Africa we want.’</a:t>
            </a:r>
          </a:p>
          <a:p>
            <a:endParaRPr lang="en-US" dirty="0"/>
          </a:p>
        </p:txBody>
      </p:sp>
    </p:spTree>
    <p:extLst>
      <p:ext uri="{BB962C8B-B14F-4D97-AF65-F5344CB8AC3E}">
        <p14:creationId xmlns:p14="http://schemas.microsoft.com/office/powerpoint/2010/main" val="28754971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4123" y="105509"/>
            <a:ext cx="11711354" cy="1585180"/>
          </a:xfrm>
          <a:solidFill>
            <a:srgbClr val="92D050"/>
          </a:solidFill>
        </p:spPr>
        <p:txBody>
          <a:bodyPr>
            <a:noAutofit/>
          </a:bodyPr>
          <a:lstStyle/>
          <a:p>
            <a:pPr algn="ctr"/>
            <a:r>
              <a:rPr lang="en-US" sz="3200" b="1" dirty="0">
                <a:latin typeface="Bookman Old Style" panose="02050604050505020204" pitchFamily="18" charset="0"/>
              </a:rPr>
              <a:t>HARMONISING AFRICA’S RESOURCES FOR </a:t>
            </a:r>
            <a:r>
              <a:rPr lang="en-US" sz="3200" b="1" dirty="0" smtClean="0">
                <a:latin typeface="Bookman Old Style" panose="02050604050505020204" pitchFamily="18" charset="0"/>
              </a:rPr>
              <a:t>AFRICA’S</a:t>
            </a:r>
            <a:br>
              <a:rPr lang="en-US" sz="3200" b="1" dirty="0" smtClean="0">
                <a:latin typeface="Bookman Old Style" panose="02050604050505020204" pitchFamily="18" charset="0"/>
              </a:rPr>
            </a:br>
            <a:r>
              <a:rPr lang="en-US" sz="3200" b="1" dirty="0" smtClean="0">
                <a:latin typeface="Bookman Old Style" panose="02050604050505020204" pitchFamily="18" charset="0"/>
              </a:rPr>
              <a:t>DEVELOPMENT</a:t>
            </a:r>
            <a:r>
              <a:rPr lang="en-US" sz="3200" b="1" dirty="0">
                <a:latin typeface="Bookman Old Style" panose="02050604050505020204" pitchFamily="18" charset="0"/>
              </a:rPr>
              <a:t>: </a:t>
            </a:r>
            <a:r>
              <a:rPr lang="en-US" sz="3200" b="1" i="1" dirty="0">
                <a:latin typeface="Bookman Old Style" panose="02050604050505020204" pitchFamily="18" charset="0"/>
              </a:rPr>
              <a:t>FROM THIRD WORLD TO FIRST</a:t>
            </a:r>
            <a:endParaRPr lang="en-US" sz="3200" b="1" dirty="0">
              <a:solidFill>
                <a:schemeClr val="accent6">
                  <a:lumMod val="75000"/>
                </a:schemeClr>
              </a:solidFill>
              <a:latin typeface="Arial Rounded MT Bold" panose="020F0704030504030204" pitchFamily="34" charset="0"/>
            </a:endParaRPr>
          </a:p>
        </p:txBody>
      </p:sp>
      <p:sp>
        <p:nvSpPr>
          <p:cNvPr id="3" name="Content Placeholder 2"/>
          <p:cNvSpPr>
            <a:spLocks noGrp="1"/>
          </p:cNvSpPr>
          <p:nvPr>
            <p:ph idx="1"/>
          </p:nvPr>
        </p:nvSpPr>
        <p:spPr>
          <a:xfrm>
            <a:off x="164123" y="1825625"/>
            <a:ext cx="11793415" cy="4668960"/>
          </a:xfrm>
          <a:solidFill>
            <a:srgbClr val="92D050"/>
          </a:solidFill>
        </p:spPr>
        <p:txBody>
          <a:bodyPr>
            <a:normAutofit fontScale="92500" lnSpcReduction="20000"/>
          </a:bodyPr>
          <a:lstStyle/>
          <a:p>
            <a:endParaRPr lang="en-GB" dirty="0" smtClean="0">
              <a:latin typeface="Arial Rounded MT Bold" panose="020F0704030504030204" pitchFamily="34" charset="0"/>
            </a:endParaRPr>
          </a:p>
          <a:p>
            <a:pPr marL="0" indent="0" algn="ctr">
              <a:buNone/>
            </a:pPr>
            <a:r>
              <a:rPr lang="en-GB" sz="3500" b="1" u="sng" dirty="0" smtClean="0">
                <a:latin typeface="Arial Rounded MT Bold" panose="020F0704030504030204" pitchFamily="34" charset="0"/>
              </a:rPr>
              <a:t>INTRODUCTION</a:t>
            </a:r>
          </a:p>
          <a:p>
            <a:pPr algn="just"/>
            <a:r>
              <a:rPr lang="en-GB" sz="3500" dirty="0" smtClean="0">
                <a:latin typeface="Bookman Old Style" panose="02050604050505020204" pitchFamily="18" charset="0"/>
              </a:rPr>
              <a:t>African </a:t>
            </a:r>
            <a:r>
              <a:rPr lang="en-GB" sz="3500" dirty="0">
                <a:latin typeface="Bookman Old Style" panose="02050604050505020204" pitchFamily="18" charset="0"/>
              </a:rPr>
              <a:t>continent is endowed with enormous resources. There are vast mineral deposits. </a:t>
            </a:r>
            <a:endParaRPr lang="en-GB" sz="3500" dirty="0" smtClean="0">
              <a:latin typeface="Bookman Old Style" panose="02050604050505020204" pitchFamily="18" charset="0"/>
            </a:endParaRPr>
          </a:p>
          <a:p>
            <a:pPr algn="just"/>
            <a:r>
              <a:rPr lang="en-GB" sz="3500" dirty="0" smtClean="0">
                <a:latin typeface="Bookman Old Style" panose="02050604050505020204" pitchFamily="18" charset="0"/>
              </a:rPr>
              <a:t>The </a:t>
            </a:r>
            <a:r>
              <a:rPr lang="en-GB" sz="3500" dirty="0">
                <a:latin typeface="Bookman Old Style" panose="02050604050505020204" pitchFamily="18" charset="0"/>
              </a:rPr>
              <a:t>fathers of the continent; the pan Africanists, had a dream for the continent. </a:t>
            </a:r>
            <a:endParaRPr lang="en-GB" sz="3500" dirty="0" smtClean="0">
              <a:latin typeface="Bookman Old Style" panose="02050604050505020204" pitchFamily="18" charset="0"/>
            </a:endParaRPr>
          </a:p>
          <a:p>
            <a:pPr algn="just"/>
            <a:r>
              <a:rPr lang="en-GB" sz="3500" dirty="0" smtClean="0">
                <a:latin typeface="Bookman Old Style" panose="02050604050505020204" pitchFamily="18" charset="0"/>
              </a:rPr>
              <a:t>They </a:t>
            </a:r>
            <a:r>
              <a:rPr lang="en-GB" sz="3500" dirty="0">
                <a:latin typeface="Bookman Old Style" panose="02050604050505020204" pitchFamily="18" charset="0"/>
              </a:rPr>
              <a:t>envisioned a continent that was united, prosperous, highly developed and peaceful, one that was ahead if not an equal partaker in world business with the rest of the world, a continent with capacity to give aid to other continents</a:t>
            </a:r>
            <a:r>
              <a:rPr lang="en-GB" sz="3600" dirty="0">
                <a:latin typeface="Bookman Old Style" panose="02050604050505020204" pitchFamily="18" charset="0"/>
              </a:rPr>
              <a:t>. </a:t>
            </a:r>
            <a:endParaRPr lang="en-US" sz="3600" dirty="0">
              <a:latin typeface="Bookman Old Style" panose="02050604050505020204" pitchFamily="18" charset="0"/>
            </a:endParaRPr>
          </a:p>
        </p:txBody>
      </p:sp>
    </p:spTree>
    <p:extLst>
      <p:ext uri="{BB962C8B-B14F-4D97-AF65-F5344CB8AC3E}">
        <p14:creationId xmlns:p14="http://schemas.microsoft.com/office/powerpoint/2010/main" val="37169073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846" y="365125"/>
            <a:ext cx="11664462"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smtClean="0">
                <a:latin typeface="Bookman Old Style" panose="02050604050505020204" pitchFamily="18" charset="0"/>
              </a:rPr>
              <a:t>DEVELOPMENT</a:t>
            </a:r>
            <a:r>
              <a:rPr lang="en-US" sz="2800" b="1" dirty="0">
                <a:latin typeface="Bookman Old Style" panose="02050604050505020204" pitchFamily="18" charset="0"/>
              </a:rPr>
              <a:t>: </a:t>
            </a:r>
            <a:r>
              <a:rPr lang="en-US" sz="2800" b="1" i="1" dirty="0">
                <a:latin typeface="Bookman Old Style" panose="02050604050505020204" pitchFamily="18" charset="0"/>
              </a:rPr>
              <a:t>FROM THIRD WORLD TO </a:t>
            </a:r>
            <a:r>
              <a:rPr lang="en-US" sz="2800" b="1" i="1" dirty="0" smtClean="0">
                <a:latin typeface="Bookman Old Style" panose="02050604050505020204" pitchFamily="18" charset="0"/>
              </a:rPr>
              <a:t>FIRST</a:t>
            </a:r>
            <a:endParaRPr lang="en-US" sz="2800" dirty="0"/>
          </a:p>
        </p:txBody>
      </p:sp>
      <p:sp>
        <p:nvSpPr>
          <p:cNvPr id="3" name="Content Placeholder 2"/>
          <p:cNvSpPr>
            <a:spLocks noGrp="1"/>
          </p:cNvSpPr>
          <p:nvPr>
            <p:ph idx="1"/>
          </p:nvPr>
        </p:nvSpPr>
        <p:spPr>
          <a:xfrm>
            <a:off x="211015" y="1825624"/>
            <a:ext cx="11652739" cy="4727575"/>
          </a:xfrm>
          <a:solidFill>
            <a:srgbClr val="92D050"/>
          </a:solidFill>
        </p:spPr>
        <p:txBody>
          <a:bodyPr>
            <a:normAutofit fontScale="77500" lnSpcReduction="20000"/>
          </a:bodyPr>
          <a:lstStyle/>
          <a:p>
            <a:pPr marL="0" lvl="0" indent="0" algn="ctr">
              <a:buNone/>
            </a:pPr>
            <a:r>
              <a:rPr lang="en-US" b="1" u="sng" dirty="0">
                <a:latin typeface="Bookman Old Style" panose="02050604050505020204" pitchFamily="18" charset="0"/>
              </a:rPr>
              <a:t>AGENDA 2063 CONT…</a:t>
            </a:r>
            <a:endParaRPr lang="en-US" dirty="0"/>
          </a:p>
          <a:p>
            <a:pPr marL="0" indent="0" algn="just">
              <a:buNone/>
            </a:pPr>
            <a:r>
              <a:rPr lang="en-US" dirty="0">
                <a:latin typeface="Bookman Old Style" panose="02050604050505020204" pitchFamily="18" charset="0"/>
              </a:rPr>
              <a:t>The Agenda 2063 articulates the aspirations of the continent in the following:</a:t>
            </a:r>
          </a:p>
          <a:p>
            <a:pPr lvl="0" algn="just"/>
            <a:r>
              <a:rPr lang="en-US" dirty="0">
                <a:latin typeface="Bookman Old Style" panose="02050604050505020204" pitchFamily="18" charset="0"/>
              </a:rPr>
              <a:t>A prosperous Africa based on inclusive growth and sustainable development </a:t>
            </a:r>
          </a:p>
          <a:p>
            <a:pPr lvl="0" algn="just"/>
            <a:r>
              <a:rPr lang="en-US" dirty="0">
                <a:latin typeface="Bookman Old Style" panose="02050604050505020204" pitchFamily="18" charset="0"/>
              </a:rPr>
              <a:t>An integrated continent, politically united and based on the ideals of Pan-Africanism and the vision of Africa’s Renaissance </a:t>
            </a:r>
          </a:p>
          <a:p>
            <a:pPr lvl="0" algn="just"/>
            <a:r>
              <a:rPr lang="en-US" dirty="0">
                <a:latin typeface="Bookman Old Style" panose="02050604050505020204" pitchFamily="18" charset="0"/>
              </a:rPr>
              <a:t>An Africa of good governance, democracy, respect for human rights, justice and the rule of law </a:t>
            </a:r>
          </a:p>
          <a:p>
            <a:pPr lvl="0" algn="just"/>
            <a:r>
              <a:rPr lang="en-US" dirty="0">
                <a:latin typeface="Bookman Old Style" panose="02050604050505020204" pitchFamily="18" charset="0"/>
              </a:rPr>
              <a:t>A peaceful and secure Africa</a:t>
            </a:r>
          </a:p>
          <a:p>
            <a:pPr lvl="0" algn="just"/>
            <a:r>
              <a:rPr lang="en-US" dirty="0">
                <a:latin typeface="Bookman Old Style" panose="02050604050505020204" pitchFamily="18" charset="0"/>
              </a:rPr>
              <a:t>An Africa with a strong cultural identity, common heritage, shared values and ethics</a:t>
            </a:r>
          </a:p>
          <a:p>
            <a:pPr lvl="0" algn="just"/>
            <a:r>
              <a:rPr lang="en-US" dirty="0">
                <a:latin typeface="Bookman Old Style" panose="02050604050505020204" pitchFamily="18" charset="0"/>
              </a:rPr>
              <a:t>An Africa whose development is people-driven, relying on the potential of African people, especially its women and youth, and caring for children </a:t>
            </a:r>
          </a:p>
          <a:p>
            <a:pPr algn="just"/>
            <a:r>
              <a:rPr lang="en-US" dirty="0">
                <a:latin typeface="Bookman Old Style" panose="02050604050505020204" pitchFamily="18" charset="0"/>
              </a:rPr>
              <a:t>Africa as a strong, united and influential global player and partner</a:t>
            </a:r>
            <a:endParaRPr lang="en-US" dirty="0"/>
          </a:p>
        </p:txBody>
      </p:sp>
    </p:spTree>
    <p:extLst>
      <p:ext uri="{BB962C8B-B14F-4D97-AF65-F5344CB8AC3E}">
        <p14:creationId xmlns:p14="http://schemas.microsoft.com/office/powerpoint/2010/main" val="331100523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63" y="365125"/>
            <a:ext cx="11535506"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22738" y="1825625"/>
            <a:ext cx="11641016" cy="4351338"/>
          </a:xfrm>
          <a:solidFill>
            <a:srgbClr val="92D050"/>
          </a:solidFill>
        </p:spPr>
        <p:txBody>
          <a:bodyPr/>
          <a:lstStyle/>
          <a:p>
            <a:pPr marL="0" indent="0" algn="ctr">
              <a:buNone/>
            </a:pPr>
            <a:r>
              <a:rPr lang="en-US" b="1" dirty="0" smtClean="0">
                <a:latin typeface="Bookman Old Style" panose="02050604050505020204" pitchFamily="18" charset="0"/>
              </a:rPr>
              <a:t>(C) </a:t>
            </a:r>
            <a:r>
              <a:rPr lang="en-US" b="1" u="sng" dirty="0" smtClean="0">
                <a:latin typeface="Bookman Old Style" panose="02050604050505020204" pitchFamily="18" charset="0"/>
              </a:rPr>
              <a:t>COOPERATION AMONG COUNTRIES</a:t>
            </a:r>
          </a:p>
          <a:p>
            <a:pPr algn="just"/>
            <a:r>
              <a:rPr lang="en-US" dirty="0" smtClean="0">
                <a:latin typeface="Bookman Old Style" panose="02050604050505020204" pitchFamily="18" charset="0"/>
              </a:rPr>
              <a:t>Countries </a:t>
            </a:r>
            <a:r>
              <a:rPr lang="en-US" dirty="0">
                <a:latin typeface="Bookman Old Style" panose="02050604050505020204" pitchFamily="18" charset="0"/>
              </a:rPr>
              <a:t>cooperate with each other in thousands of ways through international O</a:t>
            </a:r>
            <a:r>
              <a:rPr lang="en-US" dirty="0" smtClean="0">
                <a:latin typeface="Bookman Old Style" panose="02050604050505020204" pitchFamily="18" charset="0"/>
              </a:rPr>
              <a:t>rganisations</a:t>
            </a:r>
            <a:r>
              <a:rPr lang="en-US" dirty="0">
                <a:latin typeface="Bookman Old Style" panose="02050604050505020204" pitchFamily="18" charset="0"/>
              </a:rPr>
              <a:t>, treaties, and consultations. Such cooperation generally encourages the globalization of business by eliminating restrictions on it and by outlining frameworks that reduce uncertainties about what companies will and will not be allowed to do. Countries cooperate:</a:t>
            </a:r>
          </a:p>
          <a:p>
            <a:pPr algn="just"/>
            <a:endParaRPr lang="en-US" dirty="0">
              <a:latin typeface="Bookman Old Style" panose="02050604050505020204" pitchFamily="18" charset="0"/>
            </a:endParaRPr>
          </a:p>
        </p:txBody>
      </p:sp>
    </p:spTree>
    <p:extLst>
      <p:ext uri="{BB962C8B-B14F-4D97-AF65-F5344CB8AC3E}">
        <p14:creationId xmlns:p14="http://schemas.microsoft.com/office/powerpoint/2010/main" val="35527256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8246" y="365125"/>
            <a:ext cx="11476892"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304800" y="1825625"/>
            <a:ext cx="11453446" cy="4351338"/>
          </a:xfrm>
          <a:solidFill>
            <a:srgbClr val="92D050"/>
          </a:solidFill>
        </p:spPr>
        <p:txBody>
          <a:bodyPr>
            <a:normAutofit/>
          </a:bodyPr>
          <a:lstStyle/>
          <a:p>
            <a:pPr marL="0" indent="0" algn="ctr">
              <a:buNone/>
            </a:pPr>
            <a:r>
              <a:rPr lang="en-US" b="1" dirty="0" smtClean="0">
                <a:latin typeface="Bookman Old Style" panose="02050604050505020204" pitchFamily="18" charset="0"/>
              </a:rPr>
              <a:t>(D) </a:t>
            </a:r>
            <a:r>
              <a:rPr lang="en-US" b="1" u="sng" dirty="0" smtClean="0">
                <a:latin typeface="Bookman Old Style" panose="02050604050505020204" pitchFamily="18" charset="0"/>
              </a:rPr>
              <a:t>THE EMPHASIS ON SCIENCE AND TECHNOLOGY </a:t>
            </a:r>
          </a:p>
          <a:p>
            <a:pPr marL="0" indent="0" algn="just">
              <a:buNone/>
            </a:pPr>
            <a:r>
              <a:rPr lang="en-US" dirty="0" smtClean="0">
                <a:latin typeface="Bookman Old Style" panose="02050604050505020204" pitchFamily="18" charset="0"/>
              </a:rPr>
              <a:t>Science </a:t>
            </a:r>
            <a:r>
              <a:rPr lang="en-US" dirty="0">
                <a:latin typeface="Bookman Old Style" panose="02050604050505020204" pitchFamily="18" charset="0"/>
              </a:rPr>
              <a:t>and technology has  improved managerial practices, </a:t>
            </a:r>
            <a:r>
              <a:rPr lang="en-US" dirty="0" smtClean="0">
                <a:latin typeface="Bookman Old Style" panose="02050604050505020204" pitchFamily="18" charset="0"/>
              </a:rPr>
              <a:t>organizational </a:t>
            </a:r>
            <a:r>
              <a:rPr lang="en-US" dirty="0">
                <a:latin typeface="Bookman Old Style" panose="02050604050505020204" pitchFamily="18" charset="0"/>
              </a:rPr>
              <a:t>change in the production </a:t>
            </a:r>
            <a:r>
              <a:rPr lang="en-US" dirty="0" smtClean="0">
                <a:latin typeface="Bookman Old Style" panose="02050604050505020204" pitchFamily="18" charset="0"/>
              </a:rPr>
              <a:t>of goods </a:t>
            </a:r>
            <a:r>
              <a:rPr lang="en-US" dirty="0">
                <a:latin typeface="Bookman Old Style" panose="02050604050505020204" pitchFamily="18" charset="0"/>
              </a:rPr>
              <a:t>and </a:t>
            </a:r>
            <a:r>
              <a:rPr lang="en-US" dirty="0" smtClean="0">
                <a:latin typeface="Bookman Old Style" panose="02050604050505020204" pitchFamily="18" charset="0"/>
              </a:rPr>
              <a:t>services.</a:t>
            </a:r>
          </a:p>
          <a:p>
            <a:pPr marL="0" indent="0" algn="just">
              <a:buNone/>
            </a:pPr>
            <a:r>
              <a:rPr lang="en-US" dirty="0">
                <a:latin typeface="Bookman Old Style" panose="02050604050505020204" pitchFamily="18" charset="0"/>
              </a:rPr>
              <a:t>Increased investments in information and communications technology (ICT) have led to improved quality of capital and labour as we witness the rising skills of the average worker in African economies. Technological change obtained through the returns to research and </a:t>
            </a:r>
            <a:r>
              <a:rPr lang="en-US" dirty="0" smtClean="0">
                <a:latin typeface="Bookman Old Style" panose="02050604050505020204" pitchFamily="18" charset="0"/>
              </a:rPr>
              <a:t>development and </a:t>
            </a:r>
            <a:r>
              <a:rPr lang="en-US" dirty="0">
                <a:latin typeface="Bookman Old Style" panose="02050604050505020204" pitchFamily="18" charset="0"/>
              </a:rPr>
              <a:t>other knowledge-based investments and spillovers from innovation also contribute importantly towards growth.</a:t>
            </a:r>
          </a:p>
          <a:p>
            <a:pPr marL="0" indent="0">
              <a:buNone/>
            </a:pPr>
            <a:endParaRPr lang="en-US" dirty="0">
              <a:latin typeface="Bookman Old Style" panose="02050604050505020204" pitchFamily="18" charset="0"/>
            </a:endParaRPr>
          </a:p>
        </p:txBody>
      </p:sp>
    </p:spTree>
    <p:extLst>
      <p:ext uri="{BB962C8B-B14F-4D97-AF65-F5344CB8AC3E}">
        <p14:creationId xmlns:p14="http://schemas.microsoft.com/office/powerpoint/2010/main" val="31885852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1" y="365125"/>
            <a:ext cx="11594122"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69631" y="1825625"/>
            <a:ext cx="11582399" cy="4668960"/>
          </a:xfrm>
          <a:solidFill>
            <a:srgbClr val="92D050"/>
          </a:solidFill>
        </p:spPr>
        <p:txBody>
          <a:bodyPr/>
          <a:lstStyle/>
          <a:p>
            <a:pPr marL="0" indent="0" algn="ctr">
              <a:buNone/>
            </a:pPr>
            <a:r>
              <a:rPr lang="en-US" b="1" dirty="0" smtClean="0">
                <a:latin typeface="Bookman Old Style" panose="02050604050505020204" pitchFamily="18" charset="0"/>
              </a:rPr>
              <a:t>(E) </a:t>
            </a:r>
            <a:r>
              <a:rPr lang="en-US" b="1" u="sng" dirty="0" smtClean="0">
                <a:latin typeface="Bookman Old Style" panose="02050604050505020204" pitchFamily="18" charset="0"/>
              </a:rPr>
              <a:t>THE 4</a:t>
            </a:r>
            <a:r>
              <a:rPr lang="en-US" b="1" u="sng" baseline="30000" dirty="0" smtClean="0">
                <a:latin typeface="Bookman Old Style" panose="02050604050505020204" pitchFamily="18" charset="0"/>
              </a:rPr>
              <a:t>TH</a:t>
            </a:r>
            <a:r>
              <a:rPr lang="en-US" b="1" u="sng" dirty="0" smtClean="0">
                <a:latin typeface="Bookman Old Style" panose="02050604050505020204" pitchFamily="18" charset="0"/>
              </a:rPr>
              <a:t> INDUSTRIAL REVOLUTION</a:t>
            </a:r>
          </a:p>
          <a:p>
            <a:pPr algn="just"/>
            <a:r>
              <a:rPr lang="en-US" dirty="0" smtClean="0">
                <a:latin typeface="Bookman Old Style" panose="02050604050505020204" pitchFamily="18" charset="0"/>
              </a:rPr>
              <a:t>The </a:t>
            </a:r>
            <a:r>
              <a:rPr lang="en-US" dirty="0">
                <a:latin typeface="Bookman Old Style" panose="02050604050505020204" pitchFamily="18" charset="0"/>
              </a:rPr>
              <a:t>4th industrial </a:t>
            </a:r>
            <a:r>
              <a:rPr lang="en-US" dirty="0" smtClean="0">
                <a:latin typeface="Bookman Old Style" panose="02050604050505020204" pitchFamily="18" charset="0"/>
              </a:rPr>
              <a:t>revolution which its aim is to have </a:t>
            </a:r>
            <a:r>
              <a:rPr lang="en-US" dirty="0">
                <a:latin typeface="Bookman Old Style" panose="02050604050505020204" pitchFamily="18" charset="0"/>
              </a:rPr>
              <a:t>digitally smart factories, cities and entire economies connected to the </a:t>
            </a:r>
            <a:r>
              <a:rPr lang="en-US" dirty="0" smtClean="0">
                <a:latin typeface="Bookman Old Style" panose="02050604050505020204" pitchFamily="18" charset="0"/>
              </a:rPr>
              <a:t>Internet to boost growth and development of Africa. </a:t>
            </a:r>
          </a:p>
          <a:p>
            <a:pPr algn="just"/>
            <a:r>
              <a:rPr lang="en-US" dirty="0" smtClean="0">
                <a:latin typeface="Bookman Old Style" panose="02050604050505020204" pitchFamily="18" charset="0"/>
              </a:rPr>
              <a:t>It </a:t>
            </a:r>
            <a:r>
              <a:rPr lang="en-US" dirty="0">
                <a:latin typeface="Bookman Old Style" panose="02050604050505020204" pitchFamily="18" charset="0"/>
              </a:rPr>
              <a:t>has the potential to impact on all industries and all nations, regardless of their location or state of development</a:t>
            </a:r>
          </a:p>
          <a:p>
            <a:pPr algn="just"/>
            <a:endParaRPr lang="en-US" dirty="0">
              <a:latin typeface="Bookman Old Style" panose="02050604050505020204" pitchFamily="18" charset="0"/>
            </a:endParaRPr>
          </a:p>
        </p:txBody>
      </p:sp>
    </p:spTree>
    <p:extLst>
      <p:ext uri="{BB962C8B-B14F-4D97-AF65-F5344CB8AC3E}">
        <p14:creationId xmlns:p14="http://schemas.microsoft.com/office/powerpoint/2010/main" val="83198073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6862" y="212725"/>
            <a:ext cx="11359661"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b="1" dirty="0">
              <a:solidFill>
                <a:schemeClr val="accent6"/>
              </a:solidFill>
              <a:latin typeface="Arial Rounded MT Bold" panose="020F0704030504030204" pitchFamily="34" charset="0"/>
            </a:endParaRPr>
          </a:p>
        </p:txBody>
      </p:sp>
      <p:sp>
        <p:nvSpPr>
          <p:cNvPr id="3" name="Content Placeholder 2"/>
          <p:cNvSpPr>
            <a:spLocks noGrp="1"/>
          </p:cNvSpPr>
          <p:nvPr>
            <p:ph idx="1"/>
          </p:nvPr>
        </p:nvSpPr>
        <p:spPr>
          <a:xfrm>
            <a:off x="363415" y="1711569"/>
            <a:ext cx="11429999" cy="4841632"/>
          </a:xfrm>
          <a:solidFill>
            <a:srgbClr val="92D050"/>
          </a:solidFill>
        </p:spPr>
        <p:txBody>
          <a:bodyPr>
            <a:noAutofit/>
          </a:bodyPr>
          <a:lstStyle/>
          <a:p>
            <a:pPr marL="0" lvl="0" indent="0" algn="ctr">
              <a:buNone/>
            </a:pPr>
            <a:r>
              <a:rPr lang="en-US" sz="2400" b="1" u="sng" dirty="0">
                <a:latin typeface="Bookman Old Style" panose="02050604050505020204" pitchFamily="18" charset="0"/>
              </a:rPr>
              <a:t>THE ROLE OF </a:t>
            </a:r>
            <a:r>
              <a:rPr lang="en-US" sz="2400" b="1" u="sng" dirty="0" smtClean="0">
                <a:latin typeface="Bookman Old Style" panose="02050604050505020204" pitchFamily="18" charset="0"/>
              </a:rPr>
              <a:t>PROFESSIONALS</a:t>
            </a:r>
            <a:r>
              <a:rPr lang="en-GB" sz="2400" b="1" u="sng" dirty="0">
                <a:latin typeface="Bookman Old Style" panose="02050604050505020204" pitchFamily="18" charset="0"/>
              </a:rPr>
              <a:t> </a:t>
            </a:r>
            <a:r>
              <a:rPr lang="en-GB" sz="2400" b="1" u="sng" dirty="0" smtClean="0">
                <a:latin typeface="Bookman Old Style" panose="02050604050505020204" pitchFamily="18" charset="0"/>
              </a:rPr>
              <a:t> IN GROWTH AND THE DEVELOPMENT OF AFRICA</a:t>
            </a:r>
          </a:p>
          <a:p>
            <a:pPr lvl="0" algn="just"/>
            <a:r>
              <a:rPr lang="en-GB" sz="2400" dirty="0" smtClean="0">
                <a:latin typeface="Bookman Old Style" panose="02050604050505020204" pitchFamily="18" charset="0"/>
              </a:rPr>
              <a:t>Professionals </a:t>
            </a:r>
            <a:r>
              <a:rPr lang="en-GB" sz="2400" dirty="0">
                <a:latin typeface="Bookman Old Style" panose="02050604050505020204" pitchFamily="18" charset="0"/>
              </a:rPr>
              <a:t>falls into the classic Western trap of over-using statistics. Figures are important, but the statistics that obsess us about Africa tell only part of the story because of census fraud, regional rivalries and the aid agencies' own tendency to overstatement. </a:t>
            </a:r>
            <a:endParaRPr lang="en-US" sz="2400" dirty="0">
              <a:latin typeface="Bookman Old Style" panose="02050604050505020204" pitchFamily="18" charset="0"/>
            </a:endParaRPr>
          </a:p>
          <a:p>
            <a:pPr lvl="0" algn="just"/>
            <a:r>
              <a:rPr lang="en-GB" sz="2400" dirty="0">
                <a:latin typeface="Bookman Old Style" panose="02050604050505020204" pitchFamily="18" charset="0"/>
              </a:rPr>
              <a:t>Most  African professionals lack integrity. For Africa to realise her full potential, professionals must assume accountability and play active role geared towards achieving the growth of Africa</a:t>
            </a:r>
            <a:r>
              <a:rPr lang="en-GB" sz="2400" dirty="0" smtClean="0">
                <a:latin typeface="Bookman Old Style" panose="02050604050505020204" pitchFamily="18" charset="0"/>
              </a:rPr>
              <a:t>.</a:t>
            </a:r>
            <a:endParaRPr lang="en-US" sz="2400" dirty="0">
              <a:latin typeface="Bookman Old Style" panose="02050604050505020204" pitchFamily="18" charset="0"/>
            </a:endParaRPr>
          </a:p>
        </p:txBody>
      </p:sp>
    </p:spTree>
    <p:extLst>
      <p:ext uri="{BB962C8B-B14F-4D97-AF65-F5344CB8AC3E}">
        <p14:creationId xmlns:p14="http://schemas.microsoft.com/office/powerpoint/2010/main" val="140210620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5" y="365125"/>
            <a:ext cx="11570676"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81354" y="1863969"/>
            <a:ext cx="11605846" cy="4677508"/>
          </a:xfrm>
          <a:solidFill>
            <a:srgbClr val="92D050"/>
          </a:solidFill>
        </p:spPr>
        <p:txBody>
          <a:bodyPr>
            <a:normAutofit fontScale="92500" lnSpcReduction="20000"/>
          </a:bodyPr>
          <a:lstStyle/>
          <a:p>
            <a:pPr marL="0" indent="0" algn="ctr">
              <a:buNone/>
            </a:pPr>
            <a:endParaRPr lang="en-US" b="1" u="sng" dirty="0" smtClean="0">
              <a:latin typeface="Bookman Old Style" panose="02050604050505020204" pitchFamily="18" charset="0"/>
            </a:endParaRPr>
          </a:p>
          <a:p>
            <a:pPr marL="0" indent="0" algn="ctr">
              <a:buNone/>
            </a:pPr>
            <a:r>
              <a:rPr lang="en-US" b="1" u="sng" dirty="0" smtClean="0">
                <a:latin typeface="Bookman Old Style" panose="02050604050505020204" pitchFamily="18" charset="0"/>
              </a:rPr>
              <a:t>THE </a:t>
            </a:r>
            <a:r>
              <a:rPr lang="en-US" b="1" u="sng" dirty="0">
                <a:latin typeface="Bookman Old Style" panose="02050604050505020204" pitchFamily="18" charset="0"/>
              </a:rPr>
              <a:t>ROLE OF PROFESSIONALS</a:t>
            </a:r>
            <a:r>
              <a:rPr lang="en-GB" b="1" u="sng" dirty="0">
                <a:latin typeface="Bookman Old Style" panose="02050604050505020204" pitchFamily="18" charset="0"/>
              </a:rPr>
              <a:t>  IN GROWTH AND THE DEVELOPMENT OF </a:t>
            </a:r>
            <a:r>
              <a:rPr lang="en-GB" b="1" u="sng" dirty="0" smtClean="0">
                <a:latin typeface="Bookman Old Style" panose="02050604050505020204" pitchFamily="18" charset="0"/>
              </a:rPr>
              <a:t>AFRICA CONT…</a:t>
            </a:r>
            <a:endParaRPr lang="en-GB" dirty="0" smtClean="0">
              <a:latin typeface="Bookman Old Style" panose="02050604050505020204" pitchFamily="18" charset="0"/>
            </a:endParaRPr>
          </a:p>
          <a:p>
            <a:pPr lvl="0" algn="just"/>
            <a:r>
              <a:rPr lang="en-GB" dirty="0" smtClean="0">
                <a:latin typeface="Bookman Old Style" panose="02050604050505020204" pitchFamily="18" charset="0"/>
              </a:rPr>
              <a:t>The </a:t>
            </a:r>
            <a:r>
              <a:rPr lang="en-GB" dirty="0">
                <a:latin typeface="Bookman Old Style" panose="02050604050505020204" pitchFamily="18" charset="0"/>
              </a:rPr>
              <a:t>professionals in Africa must participate in and put the governments into tasks </a:t>
            </a:r>
            <a:r>
              <a:rPr lang="en-GB" dirty="0" smtClean="0">
                <a:latin typeface="Bookman Old Style" panose="02050604050505020204" pitchFamily="18" charset="0"/>
              </a:rPr>
              <a:t>by:</a:t>
            </a:r>
            <a:endParaRPr lang="en-US" dirty="0">
              <a:latin typeface="Bookman Old Style" panose="02050604050505020204" pitchFamily="18" charset="0"/>
            </a:endParaRPr>
          </a:p>
          <a:p>
            <a:pPr lvl="0" algn="just"/>
            <a:r>
              <a:rPr lang="en-GB" dirty="0">
                <a:latin typeface="Bookman Old Style" panose="02050604050505020204" pitchFamily="18" charset="0"/>
              </a:rPr>
              <a:t>Enhancing the fight against corruption and strengthening the anti-corruption systems and already in </a:t>
            </a:r>
            <a:r>
              <a:rPr lang="en-GB" dirty="0" smtClean="0">
                <a:latin typeface="Bookman Old Style" panose="02050604050505020204" pitchFamily="18" charset="0"/>
              </a:rPr>
              <a:t>places</a:t>
            </a:r>
            <a:endParaRPr lang="en-US" dirty="0">
              <a:latin typeface="Bookman Old Style" panose="02050604050505020204" pitchFamily="18" charset="0"/>
            </a:endParaRPr>
          </a:p>
          <a:p>
            <a:pPr lvl="0" algn="just"/>
            <a:r>
              <a:rPr lang="en-GB" dirty="0">
                <a:latin typeface="Bookman Old Style" panose="02050604050505020204" pitchFamily="18" charset="0"/>
              </a:rPr>
              <a:t>Developing effective, accountable and transparent institutions at all levels of government to ensure that service delivery is effected to all </a:t>
            </a:r>
            <a:r>
              <a:rPr lang="en-GB" dirty="0" smtClean="0">
                <a:latin typeface="Bookman Old Style" panose="02050604050505020204" pitchFamily="18" charset="0"/>
              </a:rPr>
              <a:t>citizens</a:t>
            </a:r>
            <a:endParaRPr lang="en-US" dirty="0">
              <a:latin typeface="Bookman Old Style" panose="02050604050505020204" pitchFamily="18" charset="0"/>
            </a:endParaRPr>
          </a:p>
          <a:p>
            <a:pPr lvl="0" algn="just"/>
            <a:r>
              <a:rPr lang="en-GB" dirty="0">
                <a:latin typeface="Bookman Old Style" panose="02050604050505020204" pitchFamily="18" charset="0"/>
              </a:rPr>
              <a:t>Ensuring responsive, inclusive, participatory and representative decision-making at all levels by the public to increase public trust, transparency and accountability</a:t>
            </a:r>
            <a:r>
              <a:rPr lang="en-GB" dirty="0" smtClean="0">
                <a:latin typeface="Bookman Old Style" panose="02050604050505020204" pitchFamily="18" charset="0"/>
              </a:rPr>
              <a:t>;</a:t>
            </a:r>
            <a:endParaRPr lang="en-US" dirty="0">
              <a:latin typeface="Bookman Old Style" panose="02050604050505020204" pitchFamily="18" charset="0"/>
            </a:endParaRPr>
          </a:p>
        </p:txBody>
      </p:sp>
    </p:spTree>
    <p:extLst>
      <p:ext uri="{BB962C8B-B14F-4D97-AF65-F5344CB8AC3E}">
        <p14:creationId xmlns:p14="http://schemas.microsoft.com/office/powerpoint/2010/main" val="221799486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0647" y="365125"/>
            <a:ext cx="11394830"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410308" y="1825625"/>
            <a:ext cx="11605846" cy="4351338"/>
          </a:xfrm>
          <a:solidFill>
            <a:srgbClr val="92D050"/>
          </a:solidFill>
        </p:spPr>
        <p:txBody>
          <a:bodyPr>
            <a:normAutofit/>
          </a:bodyPr>
          <a:lstStyle/>
          <a:p>
            <a:pPr marL="0" indent="0" algn="ctr">
              <a:buNone/>
            </a:pPr>
            <a:r>
              <a:rPr lang="en-US" b="1" u="sng" dirty="0">
                <a:latin typeface="Bookman Old Style" panose="02050604050505020204" pitchFamily="18" charset="0"/>
              </a:rPr>
              <a:t>THE ROLE OF PROFESSIONALS</a:t>
            </a:r>
            <a:r>
              <a:rPr lang="en-GB" b="1" u="sng" dirty="0">
                <a:latin typeface="Bookman Old Style" panose="02050604050505020204" pitchFamily="18" charset="0"/>
              </a:rPr>
              <a:t>  IN GROWTH AND THE DEVELOPMENT OF AFRICA CONT</a:t>
            </a:r>
            <a:r>
              <a:rPr lang="en-GB" b="1" u="sng" dirty="0" smtClean="0">
                <a:latin typeface="Bookman Old Style" panose="02050604050505020204" pitchFamily="18" charset="0"/>
              </a:rPr>
              <a:t>…</a:t>
            </a:r>
            <a:endParaRPr lang="en-GB" dirty="0" smtClean="0">
              <a:latin typeface="Bookman Old Style" panose="02050604050505020204" pitchFamily="18" charset="0"/>
            </a:endParaRPr>
          </a:p>
          <a:p>
            <a:pPr lvl="0" algn="just"/>
            <a:r>
              <a:rPr lang="en-GB" dirty="0" smtClean="0">
                <a:latin typeface="Bookman Old Style" panose="02050604050505020204" pitchFamily="18" charset="0"/>
              </a:rPr>
              <a:t>The </a:t>
            </a:r>
            <a:r>
              <a:rPr lang="en-GB" dirty="0">
                <a:latin typeface="Bookman Old Style" panose="02050604050505020204" pitchFamily="18" charset="0"/>
              </a:rPr>
              <a:t>professionals must identify and participate in eliminating threats that stand in the way of African progress including corruption, bad leadership, greed and general apathy. Only then can we chart a workable roadmap to the promised land of hope and prosperity</a:t>
            </a:r>
            <a:r>
              <a:rPr lang="en-GB" dirty="0" smtClean="0">
                <a:latin typeface="Bookman Old Style" panose="02050604050505020204" pitchFamily="18" charset="0"/>
              </a:rPr>
              <a:t>.</a:t>
            </a:r>
          </a:p>
          <a:p>
            <a:pPr lvl="0" algn="just"/>
            <a:r>
              <a:rPr lang="en-GB" dirty="0" smtClean="0">
                <a:latin typeface="Bookman Old Style" panose="02050604050505020204" pitchFamily="18" charset="0"/>
              </a:rPr>
              <a:t>Ensuring </a:t>
            </a:r>
            <a:r>
              <a:rPr lang="en-GB" dirty="0">
                <a:latin typeface="Bookman Old Style" panose="02050604050505020204" pitchFamily="18" charset="0"/>
              </a:rPr>
              <a:t>public access to information and protecting fundamental freedoms in accordance with the national legislation and international instruments</a:t>
            </a:r>
            <a:endParaRPr lang="en-US" dirty="0">
              <a:latin typeface="Bookman Old Style" panose="02050604050505020204" pitchFamily="18" charset="0"/>
            </a:endParaRPr>
          </a:p>
          <a:p>
            <a:endParaRPr lang="en-US" dirty="0"/>
          </a:p>
        </p:txBody>
      </p:sp>
    </p:spTree>
    <p:extLst>
      <p:ext uri="{BB962C8B-B14F-4D97-AF65-F5344CB8AC3E}">
        <p14:creationId xmlns:p14="http://schemas.microsoft.com/office/powerpoint/2010/main" val="180715977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5" y="365125"/>
            <a:ext cx="11699630"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69631" y="1825624"/>
            <a:ext cx="11723077" cy="4575175"/>
          </a:xfrm>
          <a:solidFill>
            <a:srgbClr val="92D050"/>
          </a:solidFill>
        </p:spPr>
        <p:txBody>
          <a:bodyPr>
            <a:normAutofit/>
          </a:bodyPr>
          <a:lstStyle/>
          <a:p>
            <a:pPr marL="0" indent="0" algn="ctr">
              <a:buNone/>
            </a:pPr>
            <a:r>
              <a:rPr lang="en-US" b="1" u="sng" dirty="0" smtClean="0">
                <a:latin typeface="Bookman Old Style" panose="02050604050505020204" pitchFamily="18" charset="0"/>
              </a:rPr>
              <a:t>CONCLUSION</a:t>
            </a:r>
          </a:p>
          <a:p>
            <a:pPr algn="just"/>
            <a:r>
              <a:rPr lang="en-US" dirty="0">
                <a:latin typeface="Bookman Old Style" panose="02050604050505020204" pitchFamily="18" charset="0"/>
              </a:rPr>
              <a:t>The African dream must therefore depart from her mythical conclave of merely an unattainable mirage and proceed to the precincts of a reality that can be achieved if only each one of us did what is required to sow the seeds, nurture the dream, talk the talk and walk the walk of a developed integrated Africa. The African dream envisages a continent thriving on the cardinal creed of peace, democracy, development, which is at par with or even above the rest of the world in human and economic development</a:t>
            </a:r>
            <a:r>
              <a:rPr lang="en-US" dirty="0" smtClean="0">
                <a:latin typeface="Bookman Old Style" panose="02050604050505020204" pitchFamily="18" charset="0"/>
              </a:rPr>
              <a:t>.</a:t>
            </a:r>
            <a:endParaRPr lang="en-US" dirty="0">
              <a:latin typeface="Bookman Old Style" panose="02050604050505020204" pitchFamily="18" charset="0"/>
            </a:endParaRPr>
          </a:p>
        </p:txBody>
      </p:sp>
    </p:spTree>
    <p:extLst>
      <p:ext uri="{BB962C8B-B14F-4D97-AF65-F5344CB8AC3E}">
        <p14:creationId xmlns:p14="http://schemas.microsoft.com/office/powerpoint/2010/main" val="243975660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7908" y="365125"/>
            <a:ext cx="11734800" cy="1325563"/>
          </a:xfrm>
          <a:solidFill>
            <a:srgbClr val="92D050"/>
          </a:solidFill>
        </p:spPr>
        <p:txBody>
          <a:bodyPr>
            <a:normAutofit/>
          </a:bodyPr>
          <a:lstStyle/>
          <a:p>
            <a:pPr algn="ctr"/>
            <a:r>
              <a:rPr lang="en-US" sz="2800" b="1" dirty="0">
                <a:latin typeface="Bookman Old Style" panose="02050604050505020204" pitchFamily="18" charset="0"/>
              </a:rPr>
              <a:t>HARMONISING AFRICA’S RESOURCES FOR AFRICA’S</a:t>
            </a:r>
            <a:br>
              <a:rPr lang="en-US" sz="2800" b="1" dirty="0">
                <a:latin typeface="Bookman Old Style" panose="02050604050505020204" pitchFamily="18" charset="0"/>
              </a:rPr>
            </a:br>
            <a:r>
              <a:rPr lang="en-US" sz="2800" b="1" dirty="0">
                <a:latin typeface="Bookman Old Style" panose="02050604050505020204" pitchFamily="18" charset="0"/>
              </a:rPr>
              <a:t>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11015" y="1825624"/>
            <a:ext cx="11852031" cy="4680683"/>
          </a:xfrm>
          <a:solidFill>
            <a:srgbClr val="92D050"/>
          </a:solidFill>
        </p:spPr>
        <p:txBody>
          <a:bodyPr/>
          <a:lstStyle/>
          <a:p>
            <a:pPr marL="0" indent="0" algn="ctr">
              <a:buNone/>
            </a:pPr>
            <a:r>
              <a:rPr lang="en-US" b="1" u="sng" dirty="0" smtClean="0">
                <a:latin typeface="Bookman Old Style" panose="02050604050505020204" pitchFamily="18" charset="0"/>
              </a:rPr>
              <a:t>CONCLUSION CONT….</a:t>
            </a:r>
            <a:endParaRPr lang="en-US" dirty="0" smtClean="0"/>
          </a:p>
          <a:p>
            <a:pPr algn="just"/>
            <a:r>
              <a:rPr lang="en-US" dirty="0" smtClean="0">
                <a:latin typeface="Bookman Old Style" panose="02050604050505020204" pitchFamily="18" charset="0"/>
              </a:rPr>
              <a:t>The </a:t>
            </a:r>
            <a:r>
              <a:rPr lang="en-US" dirty="0">
                <a:latin typeface="Bookman Old Style" panose="02050604050505020204" pitchFamily="18" charset="0"/>
              </a:rPr>
              <a:t>beginning point towards realization of this dream involves the identification of the threats that stand in the way of the dream including corruption, bad leadership, greed, and general apathy; which in turn breed violence in hearts of men and chaos, turmoil and war in the societies as a whole. Only then can we chart a workable road map to the promised land of hope and prosperity</a:t>
            </a:r>
            <a:endParaRPr lang="en-US" b="1" dirty="0">
              <a:latin typeface="Bookman Old Style" panose="02050604050505020204" pitchFamily="18" charset="0"/>
            </a:endParaRPr>
          </a:p>
          <a:p>
            <a:pPr algn="just"/>
            <a:endParaRPr lang="en-US" dirty="0">
              <a:latin typeface="Bookman Old Style" panose="02050604050505020204" pitchFamily="18" charset="0"/>
            </a:endParaRPr>
          </a:p>
        </p:txBody>
      </p:sp>
    </p:spTree>
    <p:extLst>
      <p:ext uri="{BB962C8B-B14F-4D97-AF65-F5344CB8AC3E}">
        <p14:creationId xmlns:p14="http://schemas.microsoft.com/office/powerpoint/2010/main" val="223717468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81353" y="117231"/>
            <a:ext cx="11676185" cy="1573457"/>
          </a:xfrm>
          <a:solidFill>
            <a:srgbClr val="92D050"/>
          </a:solidFill>
        </p:spPr>
        <p:txBody>
          <a:bodyPr>
            <a:noAutofit/>
          </a:bodyPr>
          <a:lstStyle/>
          <a:p>
            <a:pPr algn="ctr"/>
            <a:r>
              <a:rPr lang="en-US" sz="3200" b="1" dirty="0">
                <a:latin typeface="Bookman Old Style" panose="02050604050505020204" pitchFamily="18" charset="0"/>
              </a:rPr>
              <a:t>HARMONISING AFRICA’S RESOURCES FOR </a:t>
            </a:r>
            <a:r>
              <a:rPr lang="en-US" sz="3200" b="1" dirty="0" smtClean="0">
                <a:latin typeface="Bookman Old Style" panose="02050604050505020204" pitchFamily="18" charset="0"/>
              </a:rPr>
              <a:t>AFRICA’S DEVELOPMENT</a:t>
            </a:r>
            <a:r>
              <a:rPr lang="en-US" sz="3200" b="1" dirty="0">
                <a:latin typeface="Bookman Old Style" panose="02050604050505020204" pitchFamily="18" charset="0"/>
              </a:rPr>
              <a:t>: </a:t>
            </a:r>
            <a:r>
              <a:rPr lang="en-US" sz="3200" b="1" i="1" dirty="0">
                <a:latin typeface="Bookman Old Style" panose="02050604050505020204" pitchFamily="18" charset="0"/>
              </a:rPr>
              <a:t>FROM THIRD WORLD TO FIRST</a:t>
            </a:r>
            <a:endParaRPr lang="en-US" sz="3200" dirty="0"/>
          </a:p>
        </p:txBody>
      </p:sp>
      <p:sp>
        <p:nvSpPr>
          <p:cNvPr id="3" name="Content Placeholder 2"/>
          <p:cNvSpPr>
            <a:spLocks noGrp="1"/>
          </p:cNvSpPr>
          <p:nvPr>
            <p:ph idx="1"/>
          </p:nvPr>
        </p:nvSpPr>
        <p:spPr>
          <a:xfrm>
            <a:off x="316523" y="1825625"/>
            <a:ext cx="11699631" cy="4351338"/>
          </a:xfrm>
          <a:solidFill>
            <a:srgbClr val="92D050"/>
          </a:solidFill>
        </p:spPr>
        <p:txBody>
          <a:bodyPr/>
          <a:lstStyle/>
          <a:p>
            <a:pPr marL="0" indent="0" algn="ctr">
              <a:buNone/>
            </a:pPr>
            <a:r>
              <a:rPr lang="en-GB" sz="3200" b="1" u="sng" dirty="0" smtClean="0">
                <a:latin typeface="Bookman Old Style" panose="02050604050505020204" pitchFamily="18" charset="0"/>
              </a:rPr>
              <a:t>INTRODUCTION CONT.….</a:t>
            </a:r>
          </a:p>
          <a:p>
            <a:pPr algn="just"/>
            <a:r>
              <a:rPr lang="en-GB" sz="3200" dirty="0" smtClean="0">
                <a:latin typeface="Bookman Old Style" panose="02050604050505020204" pitchFamily="18" charset="0"/>
              </a:rPr>
              <a:t>Yet</a:t>
            </a:r>
            <a:r>
              <a:rPr lang="en-GB" sz="3200" dirty="0">
                <a:latin typeface="Bookman Old Style" panose="02050604050505020204" pitchFamily="18" charset="0"/>
              </a:rPr>
              <a:t>, fifty years down the line, Africa still </a:t>
            </a:r>
            <a:r>
              <a:rPr lang="en-GB" sz="3200" dirty="0" smtClean="0">
                <a:latin typeface="Bookman Old Style" panose="02050604050505020204" pitchFamily="18" charset="0"/>
              </a:rPr>
              <a:t>wallows </a:t>
            </a:r>
            <a:r>
              <a:rPr lang="en-GB" sz="3200" dirty="0">
                <a:latin typeface="Bookman Old Style" panose="02050604050505020204" pitchFamily="18" charset="0"/>
              </a:rPr>
              <a:t>social, economic and political instabilities. It still relies heavily on donations from other continents. </a:t>
            </a:r>
          </a:p>
          <a:p>
            <a:pPr algn="just"/>
            <a:r>
              <a:rPr lang="en-GB" sz="3200" dirty="0">
                <a:latin typeface="Bookman Old Style" panose="02050604050505020204" pitchFamily="18" charset="0"/>
              </a:rPr>
              <a:t>The dreams of Pan-Africanists are yet to be realised. However, Africa </a:t>
            </a:r>
            <a:r>
              <a:rPr lang="en-GB" sz="3200" dirty="0" smtClean="0">
                <a:latin typeface="Bookman Old Style" panose="02050604050505020204" pitchFamily="18" charset="0"/>
              </a:rPr>
              <a:t>boasts </a:t>
            </a:r>
            <a:r>
              <a:rPr lang="en-GB" sz="3200" dirty="0">
                <a:latin typeface="Bookman Old Style" panose="02050604050505020204" pitchFamily="18" charset="0"/>
              </a:rPr>
              <a:t>of increased professionals in different sectors since independence. </a:t>
            </a:r>
            <a:endParaRPr lang="en-US" sz="3200" dirty="0">
              <a:latin typeface="Bookman Old Style" panose="02050604050505020204" pitchFamily="18" charset="0"/>
            </a:endParaRPr>
          </a:p>
          <a:p>
            <a:pPr algn="just"/>
            <a:endParaRPr lang="en-US" dirty="0">
              <a:latin typeface="Bookman Old Style" panose="02050604050505020204" pitchFamily="18" charset="0"/>
            </a:endParaRPr>
          </a:p>
        </p:txBody>
      </p:sp>
    </p:spTree>
    <p:extLst>
      <p:ext uri="{BB962C8B-B14F-4D97-AF65-F5344CB8AC3E}">
        <p14:creationId xmlns:p14="http://schemas.microsoft.com/office/powerpoint/2010/main" val="40125289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84444"/>
          </a:xfrm>
          <a:solidFill>
            <a:srgbClr val="92D050"/>
          </a:solidFill>
        </p:spPr>
        <p:txBody>
          <a:bodyPr>
            <a:normAutofit fontScale="90000"/>
          </a:bodyPr>
          <a:lstStyle/>
          <a:p>
            <a:pPr algn="ctr"/>
            <a:r>
              <a:rPr lang="en-US" b="1" dirty="0" smtClean="0">
                <a:solidFill>
                  <a:schemeClr val="accent6"/>
                </a:solidFill>
                <a:latin typeface="Arial Rounded MT Bold" panose="020F0704030504030204" pitchFamily="34" charset="0"/>
              </a:rPr>
              <a:t> </a:t>
            </a:r>
            <a:r>
              <a:rPr lang="en-US" sz="2700" b="1" dirty="0" smtClean="0">
                <a:latin typeface="Bookman Old Style" panose="02050604050505020204" pitchFamily="18" charset="0"/>
              </a:rPr>
              <a:t>MAP OF MAJOR RESOURCES MINED IN AFRICA</a:t>
            </a:r>
            <a:endParaRPr lang="en-US" sz="2700" b="1" dirty="0">
              <a:latin typeface="Bookman Old Style" panose="02050604050505020204" pitchFamily="18" charset="0"/>
            </a:endParaRPr>
          </a:p>
        </p:txBody>
      </p:sp>
      <p:pic>
        <p:nvPicPr>
          <p:cNvPr id="5" name="Content Placeholder 4"/>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637692" y="937845"/>
            <a:ext cx="6611815" cy="5545016"/>
          </a:xfrm>
          <a:solidFill>
            <a:srgbClr val="92D050"/>
          </a:solidFill>
        </p:spPr>
      </p:pic>
      <p:sp>
        <p:nvSpPr>
          <p:cNvPr id="6" name="Rectangle 5"/>
          <p:cNvSpPr/>
          <p:nvPr/>
        </p:nvSpPr>
        <p:spPr>
          <a:xfrm>
            <a:off x="0" y="5638800"/>
            <a:ext cx="2637692" cy="954107"/>
          </a:xfrm>
          <a:prstGeom prst="rect">
            <a:avLst/>
          </a:prstGeom>
        </p:spPr>
        <p:txBody>
          <a:bodyPr wrap="square">
            <a:spAutoFit/>
          </a:bodyPr>
          <a:lstStyle/>
          <a:p>
            <a:pPr algn="ctr"/>
            <a:r>
              <a:rPr lang="en-US" sz="1400" dirty="0" smtClean="0">
                <a:latin typeface="Bookman Old Style" panose="02050604050505020204" pitchFamily="18" charset="0"/>
              </a:rPr>
              <a:t>Sources: Raw Material Group; Ernst &amp; Young: US Geological Survey; The Economist in 2015</a:t>
            </a:r>
            <a:endParaRPr lang="en-US" sz="1400" dirty="0">
              <a:latin typeface="Bookman Old Style" panose="02050604050505020204" pitchFamily="18" charset="0"/>
            </a:endParaRPr>
          </a:p>
        </p:txBody>
      </p:sp>
    </p:spTree>
    <p:extLst>
      <p:ext uri="{BB962C8B-B14F-4D97-AF65-F5344CB8AC3E}">
        <p14:creationId xmlns:p14="http://schemas.microsoft.com/office/powerpoint/2010/main" val="8589705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92D050"/>
          </a:solidFill>
        </p:spPr>
        <p:txBody>
          <a:bodyPr/>
          <a:lstStyle/>
          <a:p>
            <a:pPr algn="ctr"/>
            <a:r>
              <a:rPr lang="en-US" sz="3200" b="1" dirty="0" smtClean="0">
                <a:latin typeface="Bookman Old Style" panose="02050604050505020204" pitchFamily="18" charset="0"/>
              </a:rPr>
              <a:t>MAP OF AFRICAN RESOURCES CONT</a:t>
            </a:r>
            <a:r>
              <a:rPr lang="en-US" dirty="0" smtClean="0"/>
              <a:t>…</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21015" y="1825624"/>
            <a:ext cx="4278923" cy="4434499"/>
          </a:xfrm>
        </p:spPr>
      </p:pic>
      <p:sp>
        <p:nvSpPr>
          <p:cNvPr id="5" name="Rectangle 4"/>
          <p:cNvSpPr/>
          <p:nvPr/>
        </p:nvSpPr>
        <p:spPr>
          <a:xfrm>
            <a:off x="5170907" y="3244334"/>
            <a:ext cx="1850186" cy="369332"/>
          </a:xfrm>
          <a:prstGeom prst="rect">
            <a:avLst/>
          </a:prstGeom>
        </p:spPr>
        <p:txBody>
          <a:bodyPr wrap="none">
            <a:spAutoFit/>
          </a:bodyPr>
          <a:lstStyle/>
          <a:p>
            <a:r>
              <a:rPr lang="en-US" dirty="0"/>
              <a:t>Published in 2017</a:t>
            </a:r>
          </a:p>
        </p:txBody>
      </p:sp>
      <p:sp>
        <p:nvSpPr>
          <p:cNvPr id="6" name="Rectangle 5"/>
          <p:cNvSpPr/>
          <p:nvPr/>
        </p:nvSpPr>
        <p:spPr>
          <a:xfrm>
            <a:off x="5170907" y="3244334"/>
            <a:ext cx="1850186" cy="369332"/>
          </a:xfrm>
          <a:prstGeom prst="rect">
            <a:avLst/>
          </a:prstGeom>
        </p:spPr>
        <p:txBody>
          <a:bodyPr wrap="none">
            <a:spAutoFit/>
          </a:bodyPr>
          <a:lstStyle/>
          <a:p>
            <a:r>
              <a:rPr lang="en-US" dirty="0" smtClean="0"/>
              <a:t>Published </a:t>
            </a:r>
            <a:r>
              <a:rPr lang="en-US" dirty="0"/>
              <a:t>in 2017</a:t>
            </a:r>
          </a:p>
        </p:txBody>
      </p:sp>
      <p:sp>
        <p:nvSpPr>
          <p:cNvPr id="7" name="Rectangle 6"/>
          <p:cNvSpPr/>
          <p:nvPr/>
        </p:nvSpPr>
        <p:spPr>
          <a:xfrm>
            <a:off x="2403230" y="6163381"/>
            <a:ext cx="7397262" cy="338554"/>
          </a:xfrm>
          <a:prstGeom prst="rect">
            <a:avLst/>
          </a:prstGeom>
        </p:spPr>
        <p:txBody>
          <a:bodyPr wrap="square">
            <a:spAutoFit/>
          </a:bodyPr>
          <a:lstStyle/>
          <a:p>
            <a:pPr algn="ctr"/>
            <a:r>
              <a:rPr lang="en-US" sz="1600" dirty="0" smtClean="0">
                <a:latin typeface="Bookman Old Style" panose="02050604050505020204" pitchFamily="18" charset="0"/>
              </a:rPr>
              <a:t>Source: CIA </a:t>
            </a:r>
            <a:r>
              <a:rPr lang="en-US" sz="1600" dirty="0" err="1" smtClean="0">
                <a:latin typeface="Bookman Old Style" panose="02050604050505020204" pitchFamily="18" charset="0"/>
              </a:rPr>
              <a:t>Factbook</a:t>
            </a:r>
            <a:r>
              <a:rPr lang="en-US" sz="1600" dirty="0" smtClean="0">
                <a:latin typeface="Bookman Old Style" panose="02050604050505020204" pitchFamily="18" charset="0"/>
              </a:rPr>
              <a:t>  by </a:t>
            </a:r>
            <a:r>
              <a:rPr lang="en-US" sz="1600" dirty="0" err="1" smtClean="0">
                <a:latin typeface="Bookman Old Style" panose="02050604050505020204" pitchFamily="18" charset="0"/>
              </a:rPr>
              <a:t>Simran</a:t>
            </a:r>
            <a:r>
              <a:rPr lang="en-US" sz="1600" dirty="0" smtClean="0">
                <a:latin typeface="Bookman Old Style" panose="02050604050505020204" pitchFamily="18" charset="0"/>
              </a:rPr>
              <a:t> </a:t>
            </a:r>
            <a:r>
              <a:rPr lang="en-US" sz="1600" dirty="0" err="1" smtClean="0">
                <a:latin typeface="Bookman Old Style" panose="02050604050505020204" pitchFamily="18" charset="0"/>
              </a:rPr>
              <a:t>Khosla,Published</a:t>
            </a:r>
            <a:r>
              <a:rPr lang="en-US" sz="1600" dirty="0" smtClean="0">
                <a:latin typeface="Bookman Old Style" panose="02050604050505020204" pitchFamily="18" charset="0"/>
              </a:rPr>
              <a:t> </a:t>
            </a:r>
            <a:r>
              <a:rPr lang="en-US" sz="1600" dirty="0">
                <a:latin typeface="Bookman Old Style" panose="02050604050505020204" pitchFamily="18" charset="0"/>
              </a:rPr>
              <a:t>in </a:t>
            </a:r>
            <a:r>
              <a:rPr lang="en-US" sz="1600" dirty="0" smtClean="0">
                <a:latin typeface="Bookman Old Style" panose="02050604050505020204" pitchFamily="18" charset="0"/>
              </a:rPr>
              <a:t>2014</a:t>
            </a:r>
            <a:endParaRPr lang="en-US" sz="1600" dirty="0">
              <a:latin typeface="Bookman Old Style" panose="02050604050505020204" pitchFamily="18" charset="0"/>
            </a:endParaRPr>
          </a:p>
        </p:txBody>
      </p:sp>
    </p:spTree>
    <p:extLst>
      <p:ext uri="{BB962C8B-B14F-4D97-AF65-F5344CB8AC3E}">
        <p14:creationId xmlns:p14="http://schemas.microsoft.com/office/powerpoint/2010/main" val="28126545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7569" y="93785"/>
            <a:ext cx="11711354" cy="1596903"/>
          </a:xfrm>
          <a:solidFill>
            <a:srgbClr val="92D050"/>
          </a:solidFill>
        </p:spPr>
        <p:txBody>
          <a:bodyPr>
            <a:noAutofit/>
          </a:bodyPr>
          <a:lstStyle/>
          <a:p>
            <a:pPr algn="ctr"/>
            <a:r>
              <a:rPr lang="en-US" sz="3200" b="1" dirty="0">
                <a:latin typeface="Bookman Old Style" panose="02050604050505020204" pitchFamily="18" charset="0"/>
              </a:rPr>
              <a:t>HARMONISING AFRICA’S RESOURCES FOR </a:t>
            </a:r>
            <a:r>
              <a:rPr lang="en-US" sz="3200" b="1" dirty="0" smtClean="0">
                <a:latin typeface="Bookman Old Style" panose="02050604050505020204" pitchFamily="18" charset="0"/>
              </a:rPr>
              <a:t>AFRICA’S DEVELOPMENT</a:t>
            </a:r>
            <a:r>
              <a:rPr lang="en-US" sz="3200" b="1" dirty="0">
                <a:latin typeface="Bookman Old Style" panose="02050604050505020204" pitchFamily="18" charset="0"/>
              </a:rPr>
              <a:t>: </a:t>
            </a:r>
            <a:r>
              <a:rPr lang="en-US" sz="3200" b="1" i="1" dirty="0">
                <a:latin typeface="Bookman Old Style" panose="02050604050505020204" pitchFamily="18" charset="0"/>
              </a:rPr>
              <a:t>FROM THIRD WORLD TO FIRST</a:t>
            </a:r>
            <a:endParaRPr lang="en-US" sz="3200" dirty="0"/>
          </a:p>
        </p:txBody>
      </p:sp>
      <p:sp>
        <p:nvSpPr>
          <p:cNvPr id="3" name="Content Placeholder 2"/>
          <p:cNvSpPr>
            <a:spLocks noGrp="1"/>
          </p:cNvSpPr>
          <p:nvPr>
            <p:ph idx="1"/>
          </p:nvPr>
        </p:nvSpPr>
        <p:spPr>
          <a:xfrm>
            <a:off x="175845" y="1825624"/>
            <a:ext cx="11769969" cy="4551729"/>
          </a:xfrm>
          <a:solidFill>
            <a:srgbClr val="92D050"/>
          </a:solidFill>
        </p:spPr>
        <p:txBody>
          <a:bodyPr>
            <a:normAutofit fontScale="85000" lnSpcReduction="20000"/>
          </a:bodyPr>
          <a:lstStyle/>
          <a:p>
            <a:pPr marL="0" indent="0" algn="ctr">
              <a:buNone/>
            </a:pPr>
            <a:r>
              <a:rPr lang="en-US" sz="3600" b="1" u="sng" dirty="0" smtClean="0">
                <a:latin typeface="Bookman Old Style" panose="02050604050505020204" pitchFamily="18" charset="0"/>
              </a:rPr>
              <a:t>AFRICAN </a:t>
            </a:r>
            <a:r>
              <a:rPr lang="en-US" sz="3600" b="1" u="sng" dirty="0">
                <a:latin typeface="Bookman Old Style" panose="02050604050505020204" pitchFamily="18" charset="0"/>
              </a:rPr>
              <a:t>RESOURCES </a:t>
            </a:r>
            <a:endParaRPr lang="en-GB" sz="3600" dirty="0" smtClean="0">
              <a:latin typeface="Bookman Old Style" panose="02050604050505020204" pitchFamily="18" charset="0"/>
            </a:endParaRPr>
          </a:p>
          <a:p>
            <a:pPr lvl="0" algn="just"/>
            <a:r>
              <a:rPr lang="en-GB" sz="3600" dirty="0" smtClean="0">
                <a:latin typeface="Bookman Old Style" panose="02050604050505020204" pitchFamily="18" charset="0"/>
              </a:rPr>
              <a:t>Africa </a:t>
            </a:r>
            <a:r>
              <a:rPr lang="en-GB" sz="3600" dirty="0">
                <a:latin typeface="Bookman Old Style" panose="02050604050505020204" pitchFamily="18" charset="0"/>
              </a:rPr>
              <a:t>is a home to an abundance of </a:t>
            </a:r>
            <a:r>
              <a:rPr lang="en-GB" sz="3600" b="1" dirty="0">
                <a:latin typeface="Bookman Old Style" panose="02050604050505020204" pitchFamily="18" charset="0"/>
              </a:rPr>
              <a:t>natural resources </a:t>
            </a:r>
            <a:r>
              <a:rPr lang="en-GB" sz="3600" dirty="0">
                <a:latin typeface="Bookman Old Style" panose="02050604050505020204" pitchFamily="18" charset="0"/>
              </a:rPr>
              <a:t>that include diamonds, gold, oil, natural gas, uranium, platinum, copper, cobalt, iron, bauxite, silver, and more.  </a:t>
            </a:r>
            <a:endParaRPr lang="en-GB" sz="3600" dirty="0" smtClean="0">
              <a:latin typeface="Bookman Old Style" panose="02050604050505020204" pitchFamily="18" charset="0"/>
            </a:endParaRPr>
          </a:p>
          <a:p>
            <a:pPr algn="just"/>
            <a:r>
              <a:rPr lang="en-US" sz="3600" b="1" dirty="0">
                <a:latin typeface="Bookman Old Style" panose="02050604050505020204" pitchFamily="18" charset="0"/>
              </a:rPr>
              <a:t>Human </a:t>
            </a:r>
            <a:r>
              <a:rPr lang="en-US" sz="3600" b="1" dirty="0" smtClean="0">
                <a:latin typeface="Bookman Old Style" panose="02050604050505020204" pitchFamily="18" charset="0"/>
              </a:rPr>
              <a:t>Resource</a:t>
            </a:r>
            <a:r>
              <a:rPr lang="en-US" sz="3600" dirty="0" smtClean="0">
                <a:latin typeface="Bookman Old Style" panose="02050604050505020204" pitchFamily="18" charset="0"/>
              </a:rPr>
              <a:t>: which includes the </a:t>
            </a:r>
            <a:r>
              <a:rPr lang="en-US" sz="3600" dirty="0">
                <a:latin typeface="Bookman Old Style" panose="02050604050505020204" pitchFamily="18" charset="0"/>
              </a:rPr>
              <a:t>skills, intelligence, and knowledge, and use technology to transform a natural resource into usable and valuable things, they themselves become a resource.  </a:t>
            </a:r>
          </a:p>
          <a:p>
            <a:pPr algn="just"/>
            <a:r>
              <a:rPr lang="en-GB" sz="3600" dirty="0">
                <a:latin typeface="Bookman Old Style" panose="02050604050505020204" pitchFamily="18" charset="0"/>
              </a:rPr>
              <a:t>The continent still has a great deal of untapped resources </a:t>
            </a:r>
            <a:r>
              <a:rPr lang="en-GB" sz="3600" dirty="0" smtClean="0">
                <a:latin typeface="Bookman Old Style" panose="02050604050505020204" pitchFamily="18" charset="0"/>
              </a:rPr>
              <a:t>the </a:t>
            </a:r>
            <a:r>
              <a:rPr lang="en-GB" sz="3600" dirty="0">
                <a:latin typeface="Bookman Old Style" panose="02050604050505020204" pitchFamily="18" charset="0"/>
              </a:rPr>
              <a:t>deposits are so abundant that some of it are yet to be discovered.</a:t>
            </a:r>
            <a:endParaRPr lang="en-US" sz="3600" dirty="0">
              <a:latin typeface="Bookman Old Style" panose="02050604050505020204" pitchFamily="18" charset="0"/>
            </a:endParaRPr>
          </a:p>
          <a:p>
            <a:pPr algn="just"/>
            <a:endParaRPr lang="en-US" dirty="0"/>
          </a:p>
        </p:txBody>
      </p:sp>
    </p:spTree>
    <p:extLst>
      <p:ext uri="{BB962C8B-B14F-4D97-AF65-F5344CB8AC3E}">
        <p14:creationId xmlns:p14="http://schemas.microsoft.com/office/powerpoint/2010/main" val="39449792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4461" y="365125"/>
            <a:ext cx="11793415" cy="1325563"/>
          </a:xfrm>
          <a:solidFill>
            <a:srgbClr val="92D050"/>
          </a:solidFill>
        </p:spPr>
        <p:txBody>
          <a:bodyPr>
            <a:noAutofit/>
          </a:bodyPr>
          <a:lstStyle/>
          <a:p>
            <a:pPr algn="ctr"/>
            <a:r>
              <a:rPr lang="en-US" sz="2800" b="1" dirty="0">
                <a:latin typeface="Bookman Old Style" panose="02050604050505020204" pitchFamily="18" charset="0"/>
              </a:rPr>
              <a:t>HARMONISING AFRICA’S RESOURCES FOR AFRICA’S DEVELOPMENT: </a:t>
            </a:r>
            <a:r>
              <a:rPr lang="en-US" sz="2800" b="1" i="1" dirty="0">
                <a:latin typeface="Bookman Old Style" panose="02050604050505020204" pitchFamily="18" charset="0"/>
              </a:rPr>
              <a:t>FROM THIRD WORLD TO FIRST</a:t>
            </a:r>
            <a:endParaRPr lang="en-US" sz="2800" dirty="0"/>
          </a:p>
        </p:txBody>
      </p:sp>
      <p:sp>
        <p:nvSpPr>
          <p:cNvPr id="3" name="Content Placeholder 2"/>
          <p:cNvSpPr>
            <a:spLocks noGrp="1"/>
          </p:cNvSpPr>
          <p:nvPr>
            <p:ph idx="1"/>
          </p:nvPr>
        </p:nvSpPr>
        <p:spPr>
          <a:xfrm>
            <a:off x="257908" y="1825624"/>
            <a:ext cx="11734799" cy="4833083"/>
          </a:xfrm>
          <a:solidFill>
            <a:srgbClr val="92D050"/>
          </a:solidFill>
        </p:spPr>
        <p:txBody>
          <a:bodyPr>
            <a:normAutofit/>
          </a:bodyPr>
          <a:lstStyle/>
          <a:p>
            <a:pPr marL="0" indent="0" algn="ctr">
              <a:buNone/>
            </a:pPr>
            <a:r>
              <a:rPr lang="en-US" b="1" u="sng" dirty="0">
                <a:latin typeface="Bookman Old Style" panose="02050604050505020204" pitchFamily="18" charset="0"/>
              </a:rPr>
              <a:t>AFRICAN RESOURCES </a:t>
            </a:r>
            <a:r>
              <a:rPr lang="en-US" b="1" u="sng" dirty="0" smtClean="0">
                <a:latin typeface="Bookman Old Style" panose="02050604050505020204" pitchFamily="18" charset="0"/>
              </a:rPr>
              <a:t>CON’T</a:t>
            </a:r>
            <a:endParaRPr lang="en-US" dirty="0" smtClean="0"/>
          </a:p>
          <a:p>
            <a:pPr algn="just"/>
            <a:r>
              <a:rPr lang="en-US" dirty="0" smtClean="0">
                <a:latin typeface="Bookman Old Style" panose="02050604050505020204" pitchFamily="18" charset="0"/>
              </a:rPr>
              <a:t>The </a:t>
            </a:r>
            <a:r>
              <a:rPr lang="en-US" dirty="0">
                <a:latin typeface="Bookman Old Style" panose="02050604050505020204" pitchFamily="18" charset="0"/>
              </a:rPr>
              <a:t>sad reality is that Africa’s wealth has been its curse. The minerals of Democratic Republic of Congo should have been a source of livelihood, wealth and happiness for its inhabitants, instead, the rich gold deposits have turned into fields of mass murders and rapes as different group’s battle for the reserves. </a:t>
            </a:r>
            <a:endParaRPr lang="en-US" dirty="0" smtClean="0">
              <a:latin typeface="Bookman Old Style" panose="02050604050505020204" pitchFamily="18" charset="0"/>
            </a:endParaRPr>
          </a:p>
          <a:p>
            <a:pPr algn="just"/>
            <a:r>
              <a:rPr lang="en-US" dirty="0" smtClean="0">
                <a:latin typeface="Bookman Old Style" panose="02050604050505020204" pitchFamily="18" charset="0"/>
              </a:rPr>
              <a:t>The </a:t>
            </a:r>
            <a:r>
              <a:rPr lang="en-US" dirty="0">
                <a:latin typeface="Bookman Old Style" panose="02050604050505020204" pitchFamily="18" charset="0"/>
              </a:rPr>
              <a:t>oil of Nigeria should have long turned the country into a developed delta after the likes of “Dubai”, that we see are state oil wells in the hands of, and exploited largely for the benefit of corrupt leaders who stash billions in foreign lands.</a:t>
            </a:r>
          </a:p>
          <a:p>
            <a:pPr algn="just"/>
            <a:endParaRPr lang="en-US" dirty="0"/>
          </a:p>
        </p:txBody>
      </p:sp>
    </p:spTree>
    <p:extLst>
      <p:ext uri="{BB962C8B-B14F-4D97-AF65-F5344CB8AC3E}">
        <p14:creationId xmlns:p14="http://schemas.microsoft.com/office/powerpoint/2010/main" val="4149567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9292" y="82063"/>
            <a:ext cx="11769970" cy="1608626"/>
          </a:xfrm>
          <a:solidFill>
            <a:srgbClr val="92D050"/>
          </a:solidFill>
        </p:spPr>
        <p:txBody>
          <a:bodyPr>
            <a:noAutofit/>
          </a:bodyPr>
          <a:lstStyle/>
          <a:p>
            <a:pPr algn="ctr"/>
            <a:r>
              <a:rPr lang="en-US" sz="2400" b="1" dirty="0">
                <a:latin typeface="Bookman Old Style" panose="02050604050505020204" pitchFamily="18" charset="0"/>
              </a:rPr>
              <a:t>HARMONISING AFRICA’S RESOURCES FOR AFRICA’S</a:t>
            </a:r>
            <a:br>
              <a:rPr lang="en-US" sz="2400" b="1" dirty="0">
                <a:latin typeface="Bookman Old Style" panose="02050604050505020204" pitchFamily="18" charset="0"/>
              </a:rPr>
            </a:br>
            <a:r>
              <a:rPr lang="en-US" sz="2400" b="1" dirty="0">
                <a:latin typeface="Bookman Old Style" panose="02050604050505020204" pitchFamily="18" charset="0"/>
              </a:rPr>
              <a:t>DEVELOPMENT: </a:t>
            </a:r>
            <a:r>
              <a:rPr lang="en-US" sz="2400" b="1" i="1" dirty="0">
                <a:latin typeface="Bookman Old Style" panose="02050604050505020204" pitchFamily="18" charset="0"/>
              </a:rPr>
              <a:t>FROM THIRD WORLD TO FIRST</a:t>
            </a:r>
            <a:endParaRPr lang="en-US" sz="2400" dirty="0"/>
          </a:p>
        </p:txBody>
      </p:sp>
      <p:sp>
        <p:nvSpPr>
          <p:cNvPr id="3" name="Content Placeholder 2"/>
          <p:cNvSpPr>
            <a:spLocks noGrp="1"/>
          </p:cNvSpPr>
          <p:nvPr>
            <p:ph idx="1"/>
          </p:nvPr>
        </p:nvSpPr>
        <p:spPr>
          <a:xfrm>
            <a:off x="234462" y="1899139"/>
            <a:ext cx="11582399" cy="4642338"/>
          </a:xfrm>
          <a:solidFill>
            <a:srgbClr val="92D050"/>
          </a:solidFill>
        </p:spPr>
        <p:txBody>
          <a:bodyPr>
            <a:normAutofit lnSpcReduction="10000"/>
          </a:bodyPr>
          <a:lstStyle/>
          <a:p>
            <a:pPr marL="0" indent="0" algn="ctr">
              <a:buNone/>
            </a:pPr>
            <a:endParaRPr lang="en-US" b="1" u="sng" dirty="0" smtClean="0">
              <a:latin typeface="Bookman Old Style" panose="02050604050505020204" pitchFamily="18" charset="0"/>
            </a:endParaRPr>
          </a:p>
          <a:p>
            <a:pPr marL="0" indent="0" algn="ctr">
              <a:buNone/>
            </a:pPr>
            <a:r>
              <a:rPr lang="en-US" sz="3200" b="1" u="sng" dirty="0" smtClean="0">
                <a:latin typeface="Bookman Old Style" panose="02050604050505020204" pitchFamily="18" charset="0"/>
              </a:rPr>
              <a:t>CHALLENGES </a:t>
            </a:r>
            <a:r>
              <a:rPr lang="en-US" sz="3200" b="1" u="sng" dirty="0">
                <a:latin typeface="Bookman Old Style" panose="02050604050505020204" pitchFamily="18" charset="0"/>
              </a:rPr>
              <a:t>TO AFRICA’S </a:t>
            </a:r>
            <a:r>
              <a:rPr lang="en-US" sz="3200" b="1" u="sng" dirty="0" smtClean="0">
                <a:latin typeface="Bookman Old Style" panose="02050604050505020204" pitchFamily="18" charset="0"/>
              </a:rPr>
              <a:t>GROWTH &amp; DEVELOPMENT</a:t>
            </a:r>
          </a:p>
          <a:p>
            <a:pPr lvl="0"/>
            <a:r>
              <a:rPr lang="en-US" sz="3200" dirty="0">
                <a:latin typeface="Bookman Old Style" panose="02050604050505020204" pitchFamily="18" charset="0"/>
              </a:rPr>
              <a:t>Food </a:t>
            </a:r>
            <a:r>
              <a:rPr lang="en-US" sz="3200" dirty="0" smtClean="0">
                <a:latin typeface="Bookman Old Style" panose="02050604050505020204" pitchFamily="18" charset="0"/>
              </a:rPr>
              <a:t>Insecurity</a:t>
            </a:r>
            <a:endParaRPr lang="en-US" sz="3200" dirty="0">
              <a:latin typeface="Bookman Old Style" panose="02050604050505020204" pitchFamily="18" charset="0"/>
            </a:endParaRPr>
          </a:p>
          <a:p>
            <a:r>
              <a:rPr lang="en-US" sz="3200" dirty="0" smtClean="0">
                <a:latin typeface="Bookman Old Style" panose="02050604050505020204" pitchFamily="18" charset="0"/>
              </a:rPr>
              <a:t>Reliance On Foreign Aid</a:t>
            </a:r>
          </a:p>
          <a:p>
            <a:pPr lvl="0"/>
            <a:r>
              <a:rPr lang="en-US" sz="3200" dirty="0">
                <a:latin typeface="Bookman Old Style" panose="02050604050505020204" pitchFamily="18" charset="0"/>
              </a:rPr>
              <a:t>Poor Infrastructure </a:t>
            </a:r>
          </a:p>
          <a:p>
            <a:pPr lvl="0"/>
            <a:r>
              <a:rPr lang="en-US" sz="3200" dirty="0">
                <a:latin typeface="Bookman Old Style" panose="02050604050505020204" pitchFamily="18" charset="0"/>
              </a:rPr>
              <a:t>Poor Human Resource </a:t>
            </a:r>
            <a:r>
              <a:rPr lang="en-US" sz="3200" dirty="0" smtClean="0">
                <a:latin typeface="Bookman Old Style" panose="02050604050505020204" pitchFamily="18" charset="0"/>
              </a:rPr>
              <a:t>Capacity</a:t>
            </a:r>
          </a:p>
          <a:p>
            <a:r>
              <a:rPr lang="en-US" sz="3200" dirty="0">
                <a:latin typeface="Bookman Old Style" panose="02050604050505020204" pitchFamily="18" charset="0"/>
              </a:rPr>
              <a:t>Fragmented Industrial Sector </a:t>
            </a:r>
            <a:endParaRPr lang="en-US" sz="3200" dirty="0" smtClean="0">
              <a:latin typeface="Bookman Old Style" panose="02050604050505020204" pitchFamily="18" charset="0"/>
            </a:endParaRPr>
          </a:p>
          <a:p>
            <a:r>
              <a:rPr lang="en-US" sz="3200" dirty="0" smtClean="0">
                <a:latin typeface="Bookman Old Style" panose="02050604050505020204" pitchFamily="18" charset="0"/>
              </a:rPr>
              <a:t>Corruption</a:t>
            </a:r>
            <a:endParaRPr lang="en-US" sz="3200" dirty="0">
              <a:latin typeface="Bookman Old Style" panose="02050604050505020204" pitchFamily="18" charset="0"/>
            </a:endParaRPr>
          </a:p>
          <a:p>
            <a:pPr lvl="0"/>
            <a:endParaRPr lang="en-US" sz="3200" dirty="0">
              <a:latin typeface="Bookman Old Style" panose="02050604050505020204" pitchFamily="18" charset="0"/>
            </a:endParaRPr>
          </a:p>
          <a:p>
            <a:endParaRPr lang="en-US" sz="3200" b="1" dirty="0">
              <a:latin typeface="Bookman Old Style" panose="02050604050505020204" pitchFamily="18" charset="0"/>
            </a:endParaRPr>
          </a:p>
        </p:txBody>
      </p:sp>
    </p:spTree>
    <p:extLst>
      <p:ext uri="{BB962C8B-B14F-4D97-AF65-F5344CB8AC3E}">
        <p14:creationId xmlns:p14="http://schemas.microsoft.com/office/powerpoint/2010/main" val="13450337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Apex</Template>
  <TotalTime>1683</TotalTime>
  <Words>3113</Words>
  <Application>Microsoft Office PowerPoint</Application>
  <PresentationFormat>Widescreen</PresentationFormat>
  <Paragraphs>173</Paragraphs>
  <Slides>38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38</vt:i4>
      </vt:variant>
    </vt:vector>
  </HeadingPairs>
  <TitlesOfParts>
    <vt:vector size="44" baseType="lpstr">
      <vt:lpstr>Arial</vt:lpstr>
      <vt:lpstr>Arial Rounded MT Bold</vt:lpstr>
      <vt:lpstr>Bookman Old Style</vt:lpstr>
      <vt:lpstr>Calibri</vt:lpstr>
      <vt:lpstr>Calibri Light</vt:lpstr>
      <vt:lpstr>Office Theme</vt:lpstr>
      <vt:lpstr>  HARMONISING AFRICA’S RESOURCES FOR AFRICA’S DEVELOPMENT: FROM THIRD WORLD TO FIRST       </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 MAP OF MAJOR RESOURCES MINED IN AFRICA</vt:lpstr>
      <vt:lpstr>MAP OF AFRICAN RESOURCES CONT…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lpstr>HARMONISING AFRICA’S RESOURCES FOR AFRICA’S DEVELOPMENT: FROM THIRD WORLD TO FIRST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RESOURCES OF AFRICA</dc:title>
  <dc:creator>User</dc:creator>
  <cp:lastModifiedBy>Windows User</cp:lastModifiedBy>
  <cp:revision>129</cp:revision>
  <cp:lastPrinted>2019-09-19T10:42:50Z</cp:lastPrinted>
  <dcterms:created xsi:type="dcterms:W3CDTF">2017-12-07T08:47:36Z</dcterms:created>
  <dcterms:modified xsi:type="dcterms:W3CDTF">2019-09-22T04:41:30Z</dcterms:modified>
</cp:coreProperties>
</file>