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301" r:id="rId4"/>
    <p:sldId id="302" r:id="rId5"/>
    <p:sldId id="303" r:id="rId6"/>
    <p:sldId id="304" r:id="rId7"/>
    <p:sldId id="335" r:id="rId8"/>
    <p:sldId id="307" r:id="rId9"/>
    <p:sldId id="316" r:id="rId10"/>
    <p:sldId id="310" r:id="rId11"/>
    <p:sldId id="313" r:id="rId12"/>
    <p:sldId id="324" r:id="rId13"/>
    <p:sldId id="332" r:id="rId14"/>
    <p:sldId id="315" r:id="rId15"/>
    <p:sldId id="325" r:id="rId16"/>
    <p:sldId id="327" r:id="rId17"/>
    <p:sldId id="333" r:id="rId18"/>
    <p:sldId id="328" r:id="rId19"/>
    <p:sldId id="334" r:id="rId20"/>
    <p:sldId id="329" r:id="rId21"/>
    <p:sldId id="330" r:id="rId22"/>
    <p:sldId id="331"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8220" autoAdjust="0"/>
  </p:normalViewPr>
  <p:slideViewPr>
    <p:cSldViewPr snapToGrid="0">
      <p:cViewPr varScale="1">
        <p:scale>
          <a:sx n="76" d="100"/>
          <a:sy n="76" d="100"/>
        </p:scale>
        <p:origin x="4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ropbox\My%20PC%20(DESKTOP-5AU41CQ)\Desktop\Assignments\EU%20GoM%20Trade%20Negotiations%20Support\COWI%20Belgium%20SPRL\Data\Data%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Workings!$A$118</c:f>
              <c:strCache>
                <c:ptCount val="1"/>
                <c:pt idx="0">
                  <c:v>Industry (including construction)</c:v>
                </c:pt>
              </c:strCache>
            </c:strRef>
          </c:tx>
          <c:spPr>
            <a:solidFill>
              <a:schemeClr val="accent1"/>
            </a:solidFill>
            <a:ln>
              <a:noFill/>
            </a:ln>
            <a:effectLst/>
          </c:spPr>
          <c:cat>
            <c:strRef>
              <c:f>Workings!$B$117:$BI$117</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Workings!$B$118:$BI$118</c:f>
              <c:numCache>
                <c:formatCode>General</c:formatCode>
                <c:ptCount val="60"/>
                <c:pt idx="0">
                  <c:v>13.316151202749161</c:v>
                </c:pt>
                <c:pt idx="1">
                  <c:v>13.472333600641555</c:v>
                </c:pt>
                <c:pt idx="2">
                  <c:v>13.073394495412833</c:v>
                </c:pt>
                <c:pt idx="3">
                  <c:v>12.252384446074839</c:v>
                </c:pt>
                <c:pt idx="4">
                  <c:v>15.744069015097049</c:v>
                </c:pt>
                <c:pt idx="5">
                  <c:v>16.71751067724222</c:v>
                </c:pt>
                <c:pt idx="6">
                  <c:v>17.096774193548399</c:v>
                </c:pt>
                <c:pt idx="7">
                  <c:v>19.959058341862825</c:v>
                </c:pt>
                <c:pt idx="8">
                  <c:v>20.802741067058257</c:v>
                </c:pt>
                <c:pt idx="9">
                  <c:v>21.489841986455978</c:v>
                </c:pt>
                <c:pt idx="10">
                  <c:v>23.089632383312669</c:v>
                </c:pt>
                <c:pt idx="11">
                  <c:v>21.739130434782613</c:v>
                </c:pt>
                <c:pt idx="12">
                  <c:v>23.072196620583721</c:v>
                </c:pt>
                <c:pt idx="13">
                  <c:v>22.115384615384606</c:v>
                </c:pt>
                <c:pt idx="14">
                  <c:v>22.123510292524376</c:v>
                </c:pt>
                <c:pt idx="15">
                  <c:v>25.599395884462908</c:v>
                </c:pt>
                <c:pt idx="16">
                  <c:v>23.006535947712422</c:v>
                </c:pt>
                <c:pt idx="17">
                  <c:v>23.585164835164832</c:v>
                </c:pt>
                <c:pt idx="18">
                  <c:v>25.165480204820792</c:v>
                </c:pt>
                <c:pt idx="19">
                  <c:v>34.381445922498543</c:v>
                </c:pt>
                <c:pt idx="20">
                  <c:v>30.519749278678752</c:v>
                </c:pt>
                <c:pt idx="21">
                  <c:v>29.322886021117235</c:v>
                </c:pt>
                <c:pt idx="22">
                  <c:v>28.418224149004494</c:v>
                </c:pt>
                <c:pt idx="23">
                  <c:v>29.078916428595434</c:v>
                </c:pt>
                <c:pt idx="24">
                  <c:v>28.405911233800584</c:v>
                </c:pt>
                <c:pt idx="25">
                  <c:v>30.594035683068544</c:v>
                </c:pt>
                <c:pt idx="26">
                  <c:v>29.410499795723819</c:v>
                </c:pt>
                <c:pt idx="27">
                  <c:v>34.022153763728895</c:v>
                </c:pt>
                <c:pt idx="28">
                  <c:v>33.994454504300592</c:v>
                </c:pt>
                <c:pt idx="29">
                  <c:v>38.711634353758576</c:v>
                </c:pt>
                <c:pt idx="30">
                  <c:v>39.189089004980588</c:v>
                </c:pt>
                <c:pt idx="31">
                  <c:v>33.718017326328791</c:v>
                </c:pt>
                <c:pt idx="32">
                  <c:v>38.377450392915861</c:v>
                </c:pt>
                <c:pt idx="33">
                  <c:v>30.506267780545343</c:v>
                </c:pt>
                <c:pt idx="34">
                  <c:v>30.232235702107843</c:v>
                </c:pt>
                <c:pt idx="35">
                  <c:v>28.989099980008724</c:v>
                </c:pt>
                <c:pt idx="36">
                  <c:v>26.946617436459256</c:v>
                </c:pt>
                <c:pt idx="37">
                  <c:v>23.81211866178198</c:v>
                </c:pt>
                <c:pt idx="38">
                  <c:v>26.070443810138528</c:v>
                </c:pt>
                <c:pt idx="39">
                  <c:v>25.668738047907922</c:v>
                </c:pt>
                <c:pt idx="40">
                  <c:v>25.968408138830462</c:v>
                </c:pt>
                <c:pt idx="41">
                  <c:v>24.205302120265479</c:v>
                </c:pt>
                <c:pt idx="42">
                  <c:v>21.897718856632768</c:v>
                </c:pt>
                <c:pt idx="43">
                  <c:v>24.878967338302449</c:v>
                </c:pt>
                <c:pt idx="44">
                  <c:v>25.89303204012403</c:v>
                </c:pt>
                <c:pt idx="45">
                  <c:v>26.164959477687731</c:v>
                </c:pt>
                <c:pt idx="46">
                  <c:v>26.595246979001473</c:v>
                </c:pt>
                <c:pt idx="47">
                  <c:v>28.033850191297244</c:v>
                </c:pt>
                <c:pt idx="48">
                  <c:v>23.366875166338328</c:v>
                </c:pt>
                <c:pt idx="49">
                  <c:v>22.596544575330636</c:v>
                </c:pt>
                <c:pt idx="50">
                  <c:v>22.445307884120428</c:v>
                </c:pt>
                <c:pt idx="51">
                  <c:v>23.336393805726395</c:v>
                </c:pt>
                <c:pt idx="52">
                  <c:v>22.517123765224682</c:v>
                </c:pt>
                <c:pt idx="53">
                  <c:v>21.589693853521265</c:v>
                </c:pt>
                <c:pt idx="54">
                  <c:v>21.500973705947082</c:v>
                </c:pt>
                <c:pt idx="55">
                  <c:v>22.317305958932121</c:v>
                </c:pt>
                <c:pt idx="56">
                  <c:v>22.221048718901805</c:v>
                </c:pt>
                <c:pt idx="57">
                  <c:v>21.474647309944711</c:v>
                </c:pt>
                <c:pt idx="58">
                  <c:v>21.080341798460072</c:v>
                </c:pt>
                <c:pt idx="59">
                  <c:v>20.080547819075505</c:v>
                </c:pt>
              </c:numCache>
            </c:numRef>
          </c:val>
          <c:extLst xmlns:c16r2="http://schemas.microsoft.com/office/drawing/2015/06/chart">
            <c:ext xmlns:c16="http://schemas.microsoft.com/office/drawing/2014/chart" uri="{C3380CC4-5D6E-409C-BE32-E72D297353CC}">
              <c16:uniqueId val="{00000000-DD73-4D15-9EFE-A54CFF988EE8}"/>
            </c:ext>
          </c:extLst>
        </c:ser>
        <c:ser>
          <c:idx val="1"/>
          <c:order val="1"/>
          <c:tx>
            <c:strRef>
              <c:f>Workings!$A$119</c:f>
              <c:strCache>
                <c:ptCount val="1"/>
                <c:pt idx="0">
                  <c:v>Agriculture, forestry &amp; fishing</c:v>
                </c:pt>
              </c:strCache>
            </c:strRef>
          </c:tx>
          <c:spPr>
            <a:solidFill>
              <a:schemeClr val="accent2"/>
            </a:solidFill>
            <a:ln>
              <a:noFill/>
            </a:ln>
            <a:effectLst/>
          </c:spPr>
          <c:cat>
            <c:strRef>
              <c:f>Workings!$B$117:$BI$117</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Workings!$B$119:$BI$119</c:f>
              <c:numCache>
                <c:formatCode>General</c:formatCode>
                <c:ptCount val="60"/>
                <c:pt idx="0">
                  <c:v>48.367697594501713</c:v>
                </c:pt>
                <c:pt idx="1">
                  <c:v>48.59663191659984</c:v>
                </c:pt>
                <c:pt idx="2">
                  <c:v>48.623853211009177</c:v>
                </c:pt>
                <c:pt idx="3">
                  <c:v>49.229640498899478</c:v>
                </c:pt>
                <c:pt idx="4">
                  <c:v>48.094895758447166</c:v>
                </c:pt>
                <c:pt idx="5">
                  <c:v>47.956070774862717</c:v>
                </c:pt>
                <c:pt idx="6">
                  <c:v>45.913978494623656</c:v>
                </c:pt>
                <c:pt idx="7">
                  <c:v>44.012282497441149</c:v>
                </c:pt>
                <c:pt idx="8">
                  <c:v>42.38864415075868</c:v>
                </c:pt>
                <c:pt idx="9">
                  <c:v>41.715575620767503</c:v>
                </c:pt>
                <c:pt idx="10">
                  <c:v>40.974803800082618</c:v>
                </c:pt>
                <c:pt idx="11">
                  <c:v>41.205533596837938</c:v>
                </c:pt>
                <c:pt idx="12">
                  <c:v>42.51920122887865</c:v>
                </c:pt>
                <c:pt idx="13">
                  <c:v>38.928571428571431</c:v>
                </c:pt>
                <c:pt idx="14">
                  <c:v>38.656554712892742</c:v>
                </c:pt>
                <c:pt idx="15">
                  <c:v>34.774400604115534</c:v>
                </c:pt>
                <c:pt idx="16">
                  <c:v>37.042483660130713</c:v>
                </c:pt>
                <c:pt idx="17">
                  <c:v>39.258241758241759</c:v>
                </c:pt>
                <c:pt idx="18">
                  <c:v>36.830273510678147</c:v>
                </c:pt>
                <c:pt idx="19">
                  <c:v>49.092909196067097</c:v>
                </c:pt>
                <c:pt idx="20">
                  <c:v>39.229817928564316</c:v>
                </c:pt>
                <c:pt idx="21">
                  <c:v>35.950852811118125</c:v>
                </c:pt>
                <c:pt idx="22">
                  <c:v>37.229222864482978</c:v>
                </c:pt>
                <c:pt idx="23">
                  <c:v>38.188409059736188</c:v>
                </c:pt>
                <c:pt idx="24">
                  <c:v>37.657498984274277</c:v>
                </c:pt>
                <c:pt idx="25">
                  <c:v>38.134212555915461</c:v>
                </c:pt>
                <c:pt idx="26">
                  <c:v>38.780589223296566</c:v>
                </c:pt>
                <c:pt idx="27">
                  <c:v>43.068367073590764</c:v>
                </c:pt>
                <c:pt idx="28">
                  <c:v>43.42965425531915</c:v>
                </c:pt>
                <c:pt idx="29">
                  <c:v>40.544684393252012</c:v>
                </c:pt>
                <c:pt idx="30">
                  <c:v>38.48260597425687</c:v>
                </c:pt>
                <c:pt idx="31">
                  <c:v>39.647810664252248</c:v>
                </c:pt>
                <c:pt idx="32">
                  <c:v>34.93256276691902</c:v>
                </c:pt>
                <c:pt idx="33">
                  <c:v>44.782804616321719</c:v>
                </c:pt>
                <c:pt idx="34">
                  <c:v>22.341209481317428</c:v>
                </c:pt>
                <c:pt idx="35">
                  <c:v>26.864279140804275</c:v>
                </c:pt>
                <c:pt idx="36">
                  <c:v>31.417903743586876</c:v>
                </c:pt>
                <c:pt idx="37">
                  <c:v>30.310488070882091</c:v>
                </c:pt>
                <c:pt idx="38">
                  <c:v>32.190487494657575</c:v>
                </c:pt>
                <c:pt idx="39">
                  <c:v>34.400076862190133</c:v>
                </c:pt>
                <c:pt idx="40">
                  <c:v>35.660848145493787</c:v>
                </c:pt>
                <c:pt idx="41">
                  <c:v>35.282673772898377</c:v>
                </c:pt>
                <c:pt idx="42">
                  <c:v>38.818405961583359</c:v>
                </c:pt>
                <c:pt idx="43">
                  <c:v>36.222665299325115</c:v>
                </c:pt>
                <c:pt idx="44">
                  <c:v>34.713947605752629</c:v>
                </c:pt>
                <c:pt idx="45">
                  <c:v>32.914576483868466</c:v>
                </c:pt>
                <c:pt idx="46">
                  <c:v>30.867324652560622</c:v>
                </c:pt>
                <c:pt idx="47">
                  <c:v>27.511279018358316</c:v>
                </c:pt>
                <c:pt idx="48">
                  <c:v>29.975806548681799</c:v>
                </c:pt>
                <c:pt idx="49">
                  <c:v>30.429002967222562</c:v>
                </c:pt>
                <c:pt idx="50">
                  <c:v>29.614872252981755</c:v>
                </c:pt>
                <c:pt idx="51">
                  <c:v>28.772380415709208</c:v>
                </c:pt>
                <c:pt idx="52">
                  <c:v>28.288926239496735</c:v>
                </c:pt>
                <c:pt idx="53">
                  <c:v>28.673642187668964</c:v>
                </c:pt>
                <c:pt idx="54">
                  <c:v>28.702698759337963</c:v>
                </c:pt>
                <c:pt idx="55">
                  <c:v>27.481223858340865</c:v>
                </c:pt>
                <c:pt idx="56">
                  <c:v>25.927043412502083</c:v>
                </c:pt>
                <c:pt idx="57">
                  <c:v>26.096924239010882</c:v>
                </c:pt>
                <c:pt idx="58">
                  <c:v>26.333456052540928</c:v>
                </c:pt>
                <c:pt idx="59">
                  <c:v>25.540721166725305</c:v>
                </c:pt>
              </c:numCache>
            </c:numRef>
          </c:val>
          <c:extLst xmlns:c16r2="http://schemas.microsoft.com/office/drawing/2015/06/chart">
            <c:ext xmlns:c16="http://schemas.microsoft.com/office/drawing/2014/chart" uri="{C3380CC4-5D6E-409C-BE32-E72D297353CC}">
              <c16:uniqueId val="{00000001-DD73-4D15-9EFE-A54CFF988EE8}"/>
            </c:ext>
          </c:extLst>
        </c:ser>
        <c:ser>
          <c:idx val="2"/>
          <c:order val="2"/>
          <c:tx>
            <c:strRef>
              <c:f>Workings!$A$120</c:f>
              <c:strCache>
                <c:ptCount val="1"/>
                <c:pt idx="0">
                  <c:v>Services</c:v>
                </c:pt>
              </c:strCache>
            </c:strRef>
          </c:tx>
          <c:spPr>
            <a:solidFill>
              <a:schemeClr val="accent3"/>
            </a:solidFill>
            <a:ln>
              <a:noFill/>
            </a:ln>
            <a:effectLst/>
          </c:spPr>
          <c:cat>
            <c:strRef>
              <c:f>Workings!$B$117:$BI$117</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Workings!$B$120:$BI$120</c:f>
              <c:numCache>
                <c:formatCode>General</c:formatCode>
                <c:ptCount val="60"/>
                <c:pt idx="0">
                  <c:v>38.316151202749126</c:v>
                </c:pt>
                <c:pt idx="1">
                  <c:v>37.931034482758612</c:v>
                </c:pt>
                <c:pt idx="2">
                  <c:v>38.302752293577981</c:v>
                </c:pt>
                <c:pt idx="3">
                  <c:v>38.51797505502568</c:v>
                </c:pt>
                <c:pt idx="4">
                  <c:v>36.161035226455787</c:v>
                </c:pt>
                <c:pt idx="5">
                  <c:v>35.326418547895052</c:v>
                </c:pt>
                <c:pt idx="6">
                  <c:v>36.989247311827953</c:v>
                </c:pt>
                <c:pt idx="7">
                  <c:v>36.028659160696016</c:v>
                </c:pt>
                <c:pt idx="8">
                  <c:v>36.808614782183064</c:v>
                </c:pt>
                <c:pt idx="9">
                  <c:v>36.794582392776526</c:v>
                </c:pt>
                <c:pt idx="10">
                  <c:v>35.935563816604713</c:v>
                </c:pt>
                <c:pt idx="11">
                  <c:v>37.055335968379453</c:v>
                </c:pt>
                <c:pt idx="12">
                  <c:v>34.408602150537639</c:v>
                </c:pt>
                <c:pt idx="13">
                  <c:v>38.956043956043956</c:v>
                </c:pt>
                <c:pt idx="14">
                  <c:v>39.219934994582886</c:v>
                </c:pt>
                <c:pt idx="15">
                  <c:v>39.626203511421558</c:v>
                </c:pt>
                <c:pt idx="16">
                  <c:v>39.950980392156858</c:v>
                </c:pt>
                <c:pt idx="17">
                  <c:v>37.156593406593409</c:v>
                </c:pt>
                <c:pt idx="18">
                  <c:v>38.004246284501065</c:v>
                </c:pt>
                <c:pt idx="19">
                  <c:v>16.525644881434356</c:v>
                </c:pt>
                <c:pt idx="20">
                  <c:v>30.250432792756936</c:v>
                </c:pt>
                <c:pt idx="21">
                  <c:v>34.72626116776464</c:v>
                </c:pt>
                <c:pt idx="22">
                  <c:v>34.352552986512528</c:v>
                </c:pt>
                <c:pt idx="23">
                  <c:v>32.732674511668371</c:v>
                </c:pt>
                <c:pt idx="24">
                  <c:v>33.936589781925136</c:v>
                </c:pt>
                <c:pt idx="25">
                  <c:v>31.271751761015988</c:v>
                </c:pt>
                <c:pt idx="26">
                  <c:v>31.808910980979615</c:v>
                </c:pt>
                <c:pt idx="27">
                  <c:v>22.909479162680345</c:v>
                </c:pt>
                <c:pt idx="28">
                  <c:v>22.575891240380258</c:v>
                </c:pt>
                <c:pt idx="29">
                  <c:v>20.743681252989411</c:v>
                </c:pt>
                <c:pt idx="30">
                  <c:v>22.328305020762549</c:v>
                </c:pt>
                <c:pt idx="31">
                  <c:v>26.634172009418965</c:v>
                </c:pt>
                <c:pt idx="32">
                  <c:v>26.689986840165119</c:v>
                </c:pt>
                <c:pt idx="33">
                  <c:v>24.710927603132934</c:v>
                </c:pt>
                <c:pt idx="34">
                  <c:v>47.426554816574722</c:v>
                </c:pt>
                <c:pt idx="35">
                  <c:v>44.146620879186997</c:v>
                </c:pt>
                <c:pt idx="36">
                  <c:v>41.63547881995386</c:v>
                </c:pt>
                <c:pt idx="37">
                  <c:v>45.87739326733594</c:v>
                </c:pt>
                <c:pt idx="38">
                  <c:v>41.739068695203898</c:v>
                </c:pt>
                <c:pt idx="39">
                  <c:v>39.931185089901952</c:v>
                </c:pt>
                <c:pt idx="40">
                  <c:v>38.370743715675744</c:v>
                </c:pt>
                <c:pt idx="41">
                  <c:v>40.512024106836151</c:v>
                </c:pt>
                <c:pt idx="42">
                  <c:v>39.28387518178387</c:v>
                </c:pt>
                <c:pt idx="43">
                  <c:v>38.89836736237244</c:v>
                </c:pt>
                <c:pt idx="44">
                  <c:v>39.393020354123337</c:v>
                </c:pt>
                <c:pt idx="45">
                  <c:v>40.920464038443797</c:v>
                </c:pt>
                <c:pt idx="46">
                  <c:v>42.537428368437894</c:v>
                </c:pt>
                <c:pt idx="47">
                  <c:v>44.454870790344444</c:v>
                </c:pt>
                <c:pt idx="48">
                  <c:v>46.657318284979866</c:v>
                </c:pt>
                <c:pt idx="49">
                  <c:v>46.974452457446795</c:v>
                </c:pt>
                <c:pt idx="50">
                  <c:v>47.939819862897814</c:v>
                </c:pt>
                <c:pt idx="51">
                  <c:v>47.891225778564397</c:v>
                </c:pt>
                <c:pt idx="52">
                  <c:v>49.193949995278594</c:v>
                </c:pt>
                <c:pt idx="53">
                  <c:v>49.736663958809778</c:v>
                </c:pt>
                <c:pt idx="54">
                  <c:v>49.796327534714955</c:v>
                </c:pt>
                <c:pt idx="55">
                  <c:v>50.201470182727014</c:v>
                </c:pt>
                <c:pt idx="56">
                  <c:v>51.851907868596115</c:v>
                </c:pt>
                <c:pt idx="57">
                  <c:v>52.428428451044404</c:v>
                </c:pt>
                <c:pt idx="58">
                  <c:v>52.586202148999007</c:v>
                </c:pt>
                <c:pt idx="59">
                  <c:v>54.378731014199197</c:v>
                </c:pt>
              </c:numCache>
            </c:numRef>
          </c:val>
          <c:extLst xmlns:c16r2="http://schemas.microsoft.com/office/drawing/2015/06/chart">
            <c:ext xmlns:c16="http://schemas.microsoft.com/office/drawing/2014/chart" uri="{C3380CC4-5D6E-409C-BE32-E72D297353CC}">
              <c16:uniqueId val="{00000002-DD73-4D15-9EFE-A54CFF988EE8}"/>
            </c:ext>
          </c:extLst>
        </c:ser>
        <c:dLbls>
          <c:showLegendKey val="0"/>
          <c:showVal val="0"/>
          <c:showCatName val="0"/>
          <c:showSerName val="0"/>
          <c:showPercent val="0"/>
          <c:showBubbleSize val="0"/>
        </c:dLbls>
        <c:axId val="-1864688480"/>
        <c:axId val="-1864681952"/>
      </c:areaChart>
      <c:catAx>
        <c:axId val="-18646884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681952"/>
        <c:crosses val="autoZero"/>
        <c:auto val="1"/>
        <c:lblAlgn val="ctr"/>
        <c:lblOffset val="100"/>
        <c:noMultiLvlLbl val="0"/>
      </c:catAx>
      <c:valAx>
        <c:axId val="-186468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46884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0.03741</cdr:x>
      <cdr:y>0.40264</cdr:y>
    </cdr:from>
    <cdr:to>
      <cdr:x>0.98639</cdr:x>
      <cdr:y>0.43278</cdr:y>
    </cdr:to>
    <cdr:cxnSp macro="">
      <cdr:nvCxnSpPr>
        <cdr:cNvPr id="3" name="Straight Connector 2"/>
        <cdr:cNvCxnSpPr/>
      </cdr:nvCxnSpPr>
      <cdr:spPr>
        <a:xfrm xmlns:a="http://schemas.openxmlformats.org/drawingml/2006/main" flipH="1">
          <a:off x="346841" y="1965896"/>
          <a:ext cx="8797158" cy="14714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AC837-A6CB-4418-9F92-E33354B1D6E5}"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6E950-3491-4EC8-9F80-58558DDAD51A}" type="slidenum">
              <a:rPr lang="en-US" smtClean="0"/>
              <a:t>‹#›</a:t>
            </a:fld>
            <a:endParaRPr lang="en-US"/>
          </a:p>
        </p:txBody>
      </p:sp>
    </p:spTree>
    <p:extLst>
      <p:ext uri="{BB962C8B-B14F-4D97-AF65-F5344CB8AC3E}">
        <p14:creationId xmlns:p14="http://schemas.microsoft.com/office/powerpoint/2010/main" val="363547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6E950-3491-4EC8-9F80-58558DDAD51A}" type="slidenum">
              <a:rPr lang="en-US" smtClean="0"/>
              <a:t>3</a:t>
            </a:fld>
            <a:endParaRPr lang="en-US"/>
          </a:p>
        </p:txBody>
      </p:sp>
    </p:spTree>
    <p:extLst>
      <p:ext uri="{BB962C8B-B14F-4D97-AF65-F5344CB8AC3E}">
        <p14:creationId xmlns:p14="http://schemas.microsoft.com/office/powerpoint/2010/main" val="356326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u</a:t>
            </a:r>
            <a:endParaRPr lang="en-GB" dirty="0"/>
          </a:p>
        </p:txBody>
      </p:sp>
      <p:sp>
        <p:nvSpPr>
          <p:cNvPr id="4" name="Slide Number Placeholder 3"/>
          <p:cNvSpPr>
            <a:spLocks noGrp="1"/>
          </p:cNvSpPr>
          <p:nvPr>
            <p:ph type="sldNum" sz="quarter" idx="10"/>
          </p:nvPr>
        </p:nvSpPr>
        <p:spPr/>
        <p:txBody>
          <a:bodyPr/>
          <a:lstStyle/>
          <a:p>
            <a:fld id="{19A6E950-3491-4EC8-9F80-58558DDAD51A}" type="slidenum">
              <a:rPr lang="en-US" smtClean="0"/>
              <a:t>20</a:t>
            </a:fld>
            <a:endParaRPr lang="en-US"/>
          </a:p>
        </p:txBody>
      </p:sp>
    </p:spTree>
    <p:extLst>
      <p:ext uri="{BB962C8B-B14F-4D97-AF65-F5344CB8AC3E}">
        <p14:creationId xmlns:p14="http://schemas.microsoft.com/office/powerpoint/2010/main" val="335085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u</a:t>
            </a:r>
            <a:endParaRPr lang="en-GB" dirty="0"/>
          </a:p>
        </p:txBody>
      </p:sp>
      <p:sp>
        <p:nvSpPr>
          <p:cNvPr id="4" name="Slide Number Placeholder 3"/>
          <p:cNvSpPr>
            <a:spLocks noGrp="1"/>
          </p:cNvSpPr>
          <p:nvPr>
            <p:ph type="sldNum" sz="quarter" idx="10"/>
          </p:nvPr>
        </p:nvSpPr>
        <p:spPr/>
        <p:txBody>
          <a:bodyPr/>
          <a:lstStyle/>
          <a:p>
            <a:fld id="{19A6E950-3491-4EC8-9F80-58558DDAD51A}" type="slidenum">
              <a:rPr lang="en-US" smtClean="0"/>
              <a:t>21</a:t>
            </a:fld>
            <a:endParaRPr lang="en-US"/>
          </a:p>
        </p:txBody>
      </p:sp>
    </p:spTree>
    <p:extLst>
      <p:ext uri="{BB962C8B-B14F-4D97-AF65-F5344CB8AC3E}">
        <p14:creationId xmlns:p14="http://schemas.microsoft.com/office/powerpoint/2010/main" val="421879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F39E7D-54D8-454D-8BB0-92835FEF2700}" type="slidenum">
              <a:rPr lang="en-GB" altLang="en-US" sz="1200" smtClean="0"/>
              <a:pPr/>
              <a:t>9</a:t>
            </a:fld>
            <a:endParaRPr lang="en-GB" altLang="en-US" sz="1200" smtClean="0"/>
          </a:p>
        </p:txBody>
      </p:sp>
    </p:spTree>
    <p:extLst>
      <p:ext uri="{BB962C8B-B14F-4D97-AF65-F5344CB8AC3E}">
        <p14:creationId xmlns:p14="http://schemas.microsoft.com/office/powerpoint/2010/main" val="396810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D9FE0-6985-4256-B49C-E163FEC7A660}" type="slidenum">
              <a:rPr lang="en-GB" altLang="en-US" sz="1200" smtClean="0"/>
              <a:pPr/>
              <a:t>12</a:t>
            </a:fld>
            <a:endParaRPr lang="en-GB" altLang="en-US" sz="1200" smtClean="0"/>
          </a:p>
        </p:txBody>
      </p:sp>
    </p:spTree>
    <p:extLst>
      <p:ext uri="{BB962C8B-B14F-4D97-AF65-F5344CB8AC3E}">
        <p14:creationId xmlns:p14="http://schemas.microsoft.com/office/powerpoint/2010/main" val="151551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203DA3-5572-485F-99B8-826781A8AEE5}" type="slidenum">
              <a:rPr lang="en-GB" altLang="en-US" sz="1200" smtClean="0"/>
              <a:pPr/>
              <a:t>13</a:t>
            </a:fld>
            <a:endParaRPr lang="en-GB" altLang="en-US" sz="1200" smtClean="0"/>
          </a:p>
        </p:txBody>
      </p:sp>
    </p:spTree>
    <p:extLst>
      <p:ext uri="{BB962C8B-B14F-4D97-AF65-F5344CB8AC3E}">
        <p14:creationId xmlns:p14="http://schemas.microsoft.com/office/powerpoint/2010/main" val="184402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u</a:t>
            </a:r>
            <a:endParaRPr lang="en-GB" dirty="0"/>
          </a:p>
        </p:txBody>
      </p:sp>
      <p:sp>
        <p:nvSpPr>
          <p:cNvPr id="4" name="Slide Number Placeholder 3"/>
          <p:cNvSpPr>
            <a:spLocks noGrp="1"/>
          </p:cNvSpPr>
          <p:nvPr>
            <p:ph type="sldNum" sz="quarter" idx="10"/>
          </p:nvPr>
        </p:nvSpPr>
        <p:spPr/>
        <p:txBody>
          <a:bodyPr/>
          <a:lstStyle/>
          <a:p>
            <a:fld id="{19A6E950-3491-4EC8-9F80-58558DDAD51A}" type="slidenum">
              <a:rPr lang="en-US" smtClean="0"/>
              <a:t>15</a:t>
            </a:fld>
            <a:endParaRPr lang="en-US"/>
          </a:p>
        </p:txBody>
      </p:sp>
    </p:spTree>
    <p:extLst>
      <p:ext uri="{BB962C8B-B14F-4D97-AF65-F5344CB8AC3E}">
        <p14:creationId xmlns:p14="http://schemas.microsoft.com/office/powerpoint/2010/main" val="261779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u</a:t>
            </a:r>
            <a:endParaRPr lang="en-GB" dirty="0"/>
          </a:p>
        </p:txBody>
      </p:sp>
      <p:sp>
        <p:nvSpPr>
          <p:cNvPr id="4" name="Slide Number Placeholder 3"/>
          <p:cNvSpPr>
            <a:spLocks noGrp="1"/>
          </p:cNvSpPr>
          <p:nvPr>
            <p:ph type="sldNum" sz="quarter" idx="10"/>
          </p:nvPr>
        </p:nvSpPr>
        <p:spPr/>
        <p:txBody>
          <a:bodyPr/>
          <a:lstStyle/>
          <a:p>
            <a:fld id="{19A6E950-3491-4EC8-9F80-58558DDAD51A}" type="slidenum">
              <a:rPr lang="en-US" smtClean="0"/>
              <a:t>16</a:t>
            </a:fld>
            <a:endParaRPr lang="en-US"/>
          </a:p>
        </p:txBody>
      </p:sp>
    </p:spTree>
    <p:extLst>
      <p:ext uri="{BB962C8B-B14F-4D97-AF65-F5344CB8AC3E}">
        <p14:creationId xmlns:p14="http://schemas.microsoft.com/office/powerpoint/2010/main" val="1660448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u</a:t>
            </a:r>
            <a:endParaRPr lang="en-GB" dirty="0"/>
          </a:p>
        </p:txBody>
      </p:sp>
      <p:sp>
        <p:nvSpPr>
          <p:cNvPr id="4" name="Slide Number Placeholder 3"/>
          <p:cNvSpPr>
            <a:spLocks noGrp="1"/>
          </p:cNvSpPr>
          <p:nvPr>
            <p:ph type="sldNum" sz="quarter" idx="10"/>
          </p:nvPr>
        </p:nvSpPr>
        <p:spPr/>
        <p:txBody>
          <a:bodyPr/>
          <a:lstStyle/>
          <a:p>
            <a:fld id="{19A6E950-3491-4EC8-9F80-58558DDAD51A}" type="slidenum">
              <a:rPr lang="en-US" smtClean="0"/>
              <a:t>17</a:t>
            </a:fld>
            <a:endParaRPr lang="en-US"/>
          </a:p>
        </p:txBody>
      </p:sp>
    </p:spTree>
    <p:extLst>
      <p:ext uri="{BB962C8B-B14F-4D97-AF65-F5344CB8AC3E}">
        <p14:creationId xmlns:p14="http://schemas.microsoft.com/office/powerpoint/2010/main" val="404785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u</a:t>
            </a:r>
            <a:endParaRPr lang="en-GB" dirty="0"/>
          </a:p>
        </p:txBody>
      </p:sp>
      <p:sp>
        <p:nvSpPr>
          <p:cNvPr id="4" name="Slide Number Placeholder 3"/>
          <p:cNvSpPr>
            <a:spLocks noGrp="1"/>
          </p:cNvSpPr>
          <p:nvPr>
            <p:ph type="sldNum" sz="quarter" idx="10"/>
          </p:nvPr>
        </p:nvSpPr>
        <p:spPr/>
        <p:txBody>
          <a:bodyPr/>
          <a:lstStyle/>
          <a:p>
            <a:fld id="{19A6E950-3491-4EC8-9F80-58558DDAD51A}" type="slidenum">
              <a:rPr lang="en-US" smtClean="0"/>
              <a:t>18</a:t>
            </a:fld>
            <a:endParaRPr lang="en-US"/>
          </a:p>
        </p:txBody>
      </p:sp>
    </p:spTree>
    <p:extLst>
      <p:ext uri="{BB962C8B-B14F-4D97-AF65-F5344CB8AC3E}">
        <p14:creationId xmlns:p14="http://schemas.microsoft.com/office/powerpoint/2010/main" val="243681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u</a:t>
            </a:r>
            <a:endParaRPr lang="en-GB" dirty="0"/>
          </a:p>
        </p:txBody>
      </p:sp>
      <p:sp>
        <p:nvSpPr>
          <p:cNvPr id="4" name="Slide Number Placeholder 3"/>
          <p:cNvSpPr>
            <a:spLocks noGrp="1"/>
          </p:cNvSpPr>
          <p:nvPr>
            <p:ph type="sldNum" sz="quarter" idx="10"/>
          </p:nvPr>
        </p:nvSpPr>
        <p:spPr/>
        <p:txBody>
          <a:bodyPr/>
          <a:lstStyle/>
          <a:p>
            <a:fld id="{19A6E950-3491-4EC8-9F80-58558DDAD51A}" type="slidenum">
              <a:rPr lang="en-US" smtClean="0"/>
              <a:t>19</a:t>
            </a:fld>
            <a:endParaRPr lang="en-US"/>
          </a:p>
        </p:txBody>
      </p:sp>
    </p:spTree>
    <p:extLst>
      <p:ext uri="{BB962C8B-B14F-4D97-AF65-F5344CB8AC3E}">
        <p14:creationId xmlns:p14="http://schemas.microsoft.com/office/powerpoint/2010/main" val="207930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B4AB5-9617-4082-BE54-078C1AD6411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204245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B4AB5-9617-4082-BE54-078C1AD6411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21959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B4AB5-9617-4082-BE54-078C1AD6411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55006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B4AB5-9617-4082-BE54-078C1AD6411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419210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EB4AB5-9617-4082-BE54-078C1AD6411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289980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B4AB5-9617-4082-BE54-078C1AD6411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156562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B4AB5-9617-4082-BE54-078C1AD64114}"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78138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B4AB5-9617-4082-BE54-078C1AD64114}"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293435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B4AB5-9617-4082-BE54-078C1AD64114}"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202982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B4AB5-9617-4082-BE54-078C1AD6411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407390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B4AB5-9617-4082-BE54-078C1AD6411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3FF53-1BDB-4F85-AFC7-9C5E78A849DA}" type="slidenum">
              <a:rPr lang="en-US" smtClean="0"/>
              <a:t>‹#›</a:t>
            </a:fld>
            <a:endParaRPr lang="en-US"/>
          </a:p>
        </p:txBody>
      </p:sp>
    </p:spTree>
    <p:extLst>
      <p:ext uri="{BB962C8B-B14F-4D97-AF65-F5344CB8AC3E}">
        <p14:creationId xmlns:p14="http://schemas.microsoft.com/office/powerpoint/2010/main" val="178381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B4AB5-9617-4082-BE54-078C1AD64114}"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3FF53-1BDB-4F85-AFC7-9C5E78A849DA}" type="slidenum">
              <a:rPr lang="en-US" smtClean="0"/>
              <a:t>‹#›</a:t>
            </a:fld>
            <a:endParaRPr lang="en-US"/>
          </a:p>
        </p:txBody>
      </p:sp>
    </p:spTree>
    <p:extLst>
      <p:ext uri="{BB962C8B-B14F-4D97-AF65-F5344CB8AC3E}">
        <p14:creationId xmlns:p14="http://schemas.microsoft.com/office/powerpoint/2010/main" val="37144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48801"/>
            <a:ext cx="9144000" cy="699386"/>
          </a:xfrm>
        </p:spPr>
        <p:txBody>
          <a:bodyPr>
            <a:normAutofit/>
          </a:bodyPr>
          <a:lstStyle/>
          <a:p>
            <a:r>
              <a:rPr lang="en-US" sz="2400" b="1" dirty="0" smtClean="0">
                <a:solidFill>
                  <a:srgbClr val="00B050"/>
                </a:solidFill>
              </a:rPr>
              <a:t>Ronald Mangani</a:t>
            </a:r>
            <a:br>
              <a:rPr lang="en-US" sz="2400" b="1" dirty="0" smtClean="0">
                <a:solidFill>
                  <a:srgbClr val="00B050"/>
                </a:solidFill>
              </a:rPr>
            </a:br>
            <a:r>
              <a:rPr lang="en-US" sz="1800" b="1" dirty="0" smtClean="0">
                <a:solidFill>
                  <a:srgbClr val="00B050"/>
                </a:solidFill>
              </a:rPr>
              <a:t>Department of Economics, University of Malawi</a:t>
            </a:r>
            <a:endParaRPr lang="en-US" sz="1800" b="1" dirty="0">
              <a:solidFill>
                <a:srgbClr val="00B050"/>
              </a:solidFill>
            </a:endParaRPr>
          </a:p>
        </p:txBody>
      </p:sp>
      <p:sp>
        <p:nvSpPr>
          <p:cNvPr id="3" name="Subtitle 2"/>
          <p:cNvSpPr>
            <a:spLocks noGrp="1"/>
          </p:cNvSpPr>
          <p:nvPr>
            <p:ph type="subTitle" idx="1"/>
          </p:nvPr>
        </p:nvSpPr>
        <p:spPr>
          <a:xfrm>
            <a:off x="1524000" y="2198550"/>
            <a:ext cx="9144000" cy="1070167"/>
          </a:xfrm>
        </p:spPr>
        <p:txBody>
          <a:bodyPr>
            <a:noAutofit/>
          </a:bodyPr>
          <a:lstStyle/>
          <a:p>
            <a:r>
              <a:rPr lang="en-US" sz="2800" dirty="0" smtClean="0">
                <a:solidFill>
                  <a:srgbClr val="00B050"/>
                </a:solidFill>
              </a:rPr>
              <a:t>2021 ICAM Lakeshore Conference</a:t>
            </a:r>
          </a:p>
          <a:p>
            <a:r>
              <a:rPr lang="en-US" sz="2800" dirty="0" smtClean="0">
                <a:solidFill>
                  <a:srgbClr val="00B050"/>
                </a:solidFill>
              </a:rPr>
              <a:t>17 September 2021</a:t>
            </a:r>
            <a:endParaRPr lang="en-US" sz="2800" dirty="0">
              <a:solidFill>
                <a:srgbClr val="00B050"/>
              </a:solidFill>
            </a:endParaRPr>
          </a:p>
        </p:txBody>
      </p:sp>
      <p:sp>
        <p:nvSpPr>
          <p:cNvPr id="5" name="Rectangle 4"/>
          <p:cNvSpPr/>
          <p:nvPr/>
        </p:nvSpPr>
        <p:spPr>
          <a:xfrm>
            <a:off x="163629" y="1325159"/>
            <a:ext cx="11829449" cy="523220"/>
          </a:xfrm>
          <a:prstGeom prst="rect">
            <a:avLst/>
          </a:prstGeom>
        </p:spPr>
        <p:txBody>
          <a:bodyPr wrap="square">
            <a:spAutoFit/>
          </a:bodyPr>
          <a:lstStyle/>
          <a:p>
            <a:pPr algn="ct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Remodeling The Economy Into Shape: The Economic Chisels We Need</a:t>
            </a:r>
            <a:endParaRPr lang="en-US" sz="2800" dirty="0">
              <a:solidFill>
                <a:srgbClr val="00B050"/>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0334" y="40401"/>
            <a:ext cx="1019175" cy="1133475"/>
          </a:xfrm>
          <a:prstGeom prst="rect">
            <a:avLst/>
          </a:prstGeom>
          <a:noFill/>
          <a:ln>
            <a:noFill/>
          </a:ln>
        </p:spPr>
      </p:pic>
    </p:spTree>
    <p:extLst>
      <p:ext uri="{BB962C8B-B14F-4D97-AF65-F5344CB8AC3E}">
        <p14:creationId xmlns:p14="http://schemas.microsoft.com/office/powerpoint/2010/main" val="80681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11876"/>
            <a:ext cx="11206655" cy="681503"/>
          </a:xfrm>
        </p:spPr>
        <p:txBody>
          <a:bodyPr>
            <a:normAutofit/>
          </a:bodyPr>
          <a:lstStyle/>
          <a:p>
            <a:pPr algn="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Government Intervention Is Critical For </a:t>
            </a:r>
            <a:r>
              <a:rPr lang="en-US"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Industrialisation</a:t>
            </a:r>
            <a:endParaRPr lang="en-GB" sz="2800" dirty="0">
              <a:solidFill>
                <a:srgbClr val="00B050"/>
              </a:solidFill>
            </a:endParaRPr>
          </a:p>
        </p:txBody>
      </p:sp>
      <p:sp>
        <p:nvSpPr>
          <p:cNvPr id="3" name="Content Placeholder 2"/>
          <p:cNvSpPr>
            <a:spLocks noGrp="1"/>
          </p:cNvSpPr>
          <p:nvPr>
            <p:ph sz="half" idx="1"/>
          </p:nvPr>
        </p:nvSpPr>
        <p:spPr>
          <a:xfrm>
            <a:off x="70502" y="1450430"/>
            <a:ext cx="12121498" cy="5130596"/>
          </a:xfrm>
        </p:spPr>
        <p:txBody>
          <a:bodyPr>
            <a:normAutofit lnSpcReduction="10000"/>
          </a:bodyPr>
          <a:lstStyle/>
          <a:p>
            <a:pPr algn="just"/>
            <a:r>
              <a:rPr lang="en-US" sz="2400" dirty="0" smtClean="0"/>
              <a:t>“ … it </a:t>
            </a:r>
            <a:r>
              <a:rPr lang="en-US" sz="2400" dirty="0"/>
              <a:t>is a fallacy that early industrializers </a:t>
            </a:r>
            <a:r>
              <a:rPr lang="en-US" sz="2400" dirty="0" smtClean="0"/>
              <a:t>could have </a:t>
            </a:r>
            <a:r>
              <a:rPr lang="en-US" sz="2400" dirty="0"/>
              <a:t>developed their industrial sector without infant industry </a:t>
            </a:r>
            <a:r>
              <a:rPr lang="en-US" sz="2400" dirty="0" smtClean="0"/>
              <a:t>protection … </a:t>
            </a:r>
            <a:r>
              <a:rPr lang="en-US" sz="2400" dirty="0"/>
              <a:t>The United States was the motherland of infant </a:t>
            </a:r>
            <a:r>
              <a:rPr lang="en-US" sz="2400" dirty="0" smtClean="0"/>
              <a:t>industry protection …., </a:t>
            </a:r>
            <a:r>
              <a:rPr lang="en-US" sz="2400" dirty="0"/>
              <a:t>its </a:t>
            </a:r>
            <a:r>
              <a:rPr lang="en-US" sz="2400" dirty="0" smtClean="0"/>
              <a:t>(Great Britain’s) </a:t>
            </a:r>
            <a:r>
              <a:rPr lang="en-US" sz="2400" dirty="0"/>
              <a:t>industrial sector </a:t>
            </a:r>
            <a:r>
              <a:rPr lang="en-US" sz="2400" dirty="0" smtClean="0"/>
              <a:t>benefited from </a:t>
            </a:r>
            <a:r>
              <a:rPr lang="en-US" sz="2400" dirty="0"/>
              <a:t>trade protection and other forms of government intervention in the trade flow through </a:t>
            </a:r>
            <a:r>
              <a:rPr lang="en-US" sz="2400" dirty="0" smtClean="0"/>
              <a:t>the Navigation </a:t>
            </a:r>
            <a:r>
              <a:rPr lang="en-US" sz="2400" dirty="0"/>
              <a:t>Act and by means of political power and even military power … even when the industrial sector was mature, </a:t>
            </a:r>
            <a:r>
              <a:rPr lang="en-US" sz="2400" dirty="0" smtClean="0"/>
              <a:t>protection was </a:t>
            </a:r>
            <a:r>
              <a:rPr lang="en-US" sz="2400" dirty="0"/>
              <a:t>used as a means of bargaining power in bilateral trade negotiation and trade </a:t>
            </a:r>
            <a:r>
              <a:rPr lang="en-US" sz="2400" dirty="0" smtClean="0"/>
              <a:t>treaties”	 </a:t>
            </a:r>
            <a:r>
              <a:rPr lang="en-US" sz="2400" dirty="0"/>
              <a:t>		</a:t>
            </a:r>
            <a:r>
              <a:rPr lang="en-US" sz="2400" dirty="0" smtClean="0"/>
              <a:t>			</a:t>
            </a:r>
            <a:r>
              <a:rPr lang="en-US" sz="2400" dirty="0" err="1" smtClean="0"/>
              <a:t>Shafaeddin</a:t>
            </a:r>
            <a:r>
              <a:rPr lang="en-US" sz="2400" dirty="0" smtClean="0"/>
              <a:t> (1998)</a:t>
            </a:r>
          </a:p>
          <a:p>
            <a:pPr algn="just"/>
            <a:endParaRPr lang="en-US" sz="2400" dirty="0" smtClean="0"/>
          </a:p>
          <a:p>
            <a:pPr algn="just"/>
            <a:r>
              <a:rPr lang="en-US" sz="2400" dirty="0" smtClean="0"/>
              <a:t>Government </a:t>
            </a:r>
            <a:r>
              <a:rPr lang="en-US" sz="2400" dirty="0"/>
              <a:t>intervention in the USA, UK, Germany and France was used </a:t>
            </a:r>
            <a:r>
              <a:rPr lang="en-US" sz="2400" dirty="0" smtClean="0"/>
              <a:t>to</a:t>
            </a:r>
            <a:r>
              <a:rPr lang="en-US" sz="2400" dirty="0"/>
              <a:t>:</a:t>
            </a:r>
          </a:p>
          <a:p>
            <a:pPr lvl="1" algn="just"/>
            <a:r>
              <a:rPr lang="en-US" sz="2200" dirty="0" smtClean="0"/>
              <a:t>Influence </a:t>
            </a:r>
            <a:r>
              <a:rPr lang="en-US" sz="2200" dirty="0"/>
              <a:t>the direction of trade</a:t>
            </a:r>
          </a:p>
          <a:p>
            <a:pPr lvl="1" algn="just"/>
            <a:r>
              <a:rPr lang="en-US" sz="2200" dirty="0" smtClean="0"/>
              <a:t>Assist </a:t>
            </a:r>
            <a:r>
              <a:rPr lang="en-US" sz="2200" dirty="0"/>
              <a:t>capital accumulation</a:t>
            </a:r>
          </a:p>
          <a:p>
            <a:pPr lvl="1" algn="just"/>
            <a:r>
              <a:rPr lang="en-US" sz="2200" dirty="0" smtClean="0"/>
              <a:t>Develop </a:t>
            </a:r>
            <a:r>
              <a:rPr lang="en-US" sz="2200" dirty="0"/>
              <a:t>institutions</a:t>
            </a:r>
          </a:p>
          <a:p>
            <a:pPr lvl="1" algn="just"/>
            <a:r>
              <a:rPr lang="en-US" sz="2200" dirty="0" smtClean="0"/>
              <a:t>Build </a:t>
            </a:r>
            <a:r>
              <a:rPr lang="en-US" sz="2200" dirty="0"/>
              <a:t>infrastructure</a:t>
            </a:r>
          </a:p>
          <a:p>
            <a:pPr lvl="1" algn="just"/>
            <a:r>
              <a:rPr lang="en-US" sz="2200" dirty="0" smtClean="0"/>
              <a:t>Facilitate </a:t>
            </a:r>
            <a:r>
              <a:rPr lang="en-US" sz="2200" dirty="0"/>
              <a:t>research and development initiatives</a:t>
            </a:r>
          </a:p>
          <a:p>
            <a:pPr algn="just"/>
            <a:endParaRPr lang="en-US" sz="2400" dirty="0" smtClean="0"/>
          </a:p>
          <a:p>
            <a:endParaRPr lang="en-US" sz="2400" dirty="0"/>
          </a:p>
          <a:p>
            <a:endParaRPr lang="en-US" sz="2400" dirty="0"/>
          </a:p>
          <a:p>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Tree>
    <p:extLst>
      <p:ext uri="{BB962C8B-B14F-4D97-AF65-F5344CB8AC3E}">
        <p14:creationId xmlns:p14="http://schemas.microsoft.com/office/powerpoint/2010/main" val="40366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15310"/>
            <a:ext cx="11269717" cy="714704"/>
          </a:xfrm>
        </p:spPr>
        <p:txBody>
          <a:bodyPr>
            <a:normAutofit/>
          </a:bodyPr>
          <a:lstStyle/>
          <a:p>
            <a:pPr algn="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Government Intervention Is Critical For </a:t>
            </a:r>
            <a:r>
              <a:rPr lang="en-US" sz="28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Industrialisation</a:t>
            </a:r>
            <a:endParaRPr lang="en-GB" sz="2800" dirty="0">
              <a:solidFill>
                <a:srgbClr val="00B050"/>
              </a:solidFill>
            </a:endParaRPr>
          </a:p>
        </p:txBody>
      </p:sp>
      <p:sp>
        <p:nvSpPr>
          <p:cNvPr id="3" name="Content Placeholder 2"/>
          <p:cNvSpPr>
            <a:spLocks noGrp="1"/>
          </p:cNvSpPr>
          <p:nvPr>
            <p:ph sz="half" idx="1"/>
          </p:nvPr>
        </p:nvSpPr>
        <p:spPr>
          <a:xfrm>
            <a:off x="70502" y="1549666"/>
            <a:ext cx="12037415" cy="5062889"/>
          </a:xfrm>
        </p:spPr>
        <p:txBody>
          <a:bodyPr>
            <a:normAutofit/>
          </a:bodyPr>
          <a:lstStyle/>
          <a:p>
            <a:pPr algn="just"/>
            <a:r>
              <a:rPr lang="en-US" sz="2400" dirty="0" smtClean="0"/>
              <a:t>The Chinese model of industrialization suggests that political stability, trade openness and domestic market liberalization are critical for late-comers</a:t>
            </a:r>
          </a:p>
          <a:p>
            <a:pPr lvl="1" algn="just"/>
            <a:r>
              <a:rPr lang="en-US" sz="2200" dirty="0" smtClean="0"/>
              <a:t>Labour-intensive production crucial in reducing poverty and achieving competitiveness</a:t>
            </a:r>
          </a:p>
          <a:p>
            <a:pPr algn="just"/>
            <a:endParaRPr lang="en-US" sz="2400" dirty="0"/>
          </a:p>
          <a:p>
            <a:pPr algn="just"/>
            <a:r>
              <a:rPr lang="en-US" sz="2400" dirty="0" smtClean="0"/>
              <a:t>Yet even the Chinese model is government-driven</a:t>
            </a:r>
          </a:p>
          <a:p>
            <a:pPr lvl="1" algn="just"/>
            <a:r>
              <a:rPr lang="en-US" sz="2200" dirty="0" smtClean="0"/>
              <a:t>And we have witnessed a period of historic China-Western trade wars</a:t>
            </a:r>
          </a:p>
          <a:p>
            <a:pPr lvl="1" algn="just"/>
            <a:r>
              <a:rPr lang="en-US" sz="2200" dirty="0" smtClean="0"/>
              <a:t>The Chinese model is not void of calculated protection</a:t>
            </a:r>
          </a:p>
          <a:p>
            <a:pPr lvl="1" algn="just"/>
            <a:endParaRPr lang="en-US" sz="2000" dirty="0" smtClean="0"/>
          </a:p>
          <a:p>
            <a:pPr algn="just"/>
            <a:r>
              <a:rPr lang="en-US" sz="2400" dirty="0" smtClean="0"/>
              <a:t>Malawi, therefore, needs home-grown solutions to achieve rewarding industrialization</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Tree>
    <p:extLst>
      <p:ext uri="{BB962C8B-B14F-4D97-AF65-F5344CB8AC3E}">
        <p14:creationId xmlns:p14="http://schemas.microsoft.com/office/powerpoint/2010/main" val="118761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Content Placeholder 5"/>
          <p:cNvSpPr>
            <a:spLocks noGrp="1"/>
          </p:cNvSpPr>
          <p:nvPr>
            <p:ph sz="half" idx="1"/>
          </p:nvPr>
        </p:nvSpPr>
        <p:spPr>
          <a:xfrm>
            <a:off x="283779" y="2146289"/>
            <a:ext cx="10242935" cy="5461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defRPr/>
            </a:pPr>
            <a:r>
              <a:rPr lang="en-US" altLang="en-US" sz="2200" b="1" dirty="0" smtClean="0">
                <a:solidFill>
                  <a:srgbClr val="002060"/>
                </a:solidFill>
              </a:rPr>
              <a:t>Contribution to GDP (%)</a:t>
            </a:r>
            <a:endParaRPr lang="en-US" altLang="en-US" sz="2200" b="1" dirty="0">
              <a:solidFill>
                <a:srgbClr val="002060"/>
              </a:solidFill>
            </a:endParaRPr>
          </a:p>
        </p:txBody>
      </p:sp>
      <p:sp>
        <p:nvSpPr>
          <p:cNvPr id="73737" name="Rectangle 1"/>
          <p:cNvSpPr>
            <a:spLocks noChangeArrowheads="1"/>
          </p:cNvSpPr>
          <p:nvPr/>
        </p:nvSpPr>
        <p:spPr bwMode="auto">
          <a:xfrm>
            <a:off x="4700589" y="3032553"/>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
            </a:r>
            <a:br>
              <a:rPr lang="en-US" altLang="en-US"/>
            </a:br>
            <a:endParaRPr lang="en-US" altLang="en-US"/>
          </a:p>
        </p:txBody>
      </p:sp>
      <p:cxnSp>
        <p:nvCxnSpPr>
          <p:cNvPr id="20" name="Straight Connector 19"/>
          <p:cNvCxnSpPr/>
          <p:nvPr/>
        </p:nvCxnSpPr>
        <p:spPr>
          <a:xfrm flipH="1">
            <a:off x="1860331" y="4815941"/>
            <a:ext cx="845031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ontent Placeholder 21"/>
          <p:cNvSpPr>
            <a:spLocks noGrp="1"/>
          </p:cNvSpPr>
          <p:nvPr>
            <p:ph sz="half" idx="1"/>
          </p:nvPr>
        </p:nvSpPr>
        <p:spPr>
          <a:xfrm>
            <a:off x="283779" y="1100412"/>
            <a:ext cx="11098924" cy="937859"/>
          </a:xfrm>
        </p:spPr>
        <p:txBody>
          <a:bodyPr>
            <a:normAutofit fontScale="85000" lnSpcReduction="10000"/>
          </a:bodyPr>
          <a:lstStyle/>
          <a:p>
            <a:pPr marL="0" indent="0" algn="ctr">
              <a:buNone/>
            </a:pPr>
            <a:r>
              <a:rPr lang="en-GB" b="1" dirty="0" smtClean="0">
                <a:solidFill>
                  <a:srgbClr val="FF0000"/>
                </a:solidFill>
              </a:rPr>
              <a:t>Malawi has been on that industrialisation road before!!</a:t>
            </a:r>
          </a:p>
          <a:p>
            <a:r>
              <a:rPr lang="en-GB" dirty="0" smtClean="0"/>
              <a:t>By the 1960 -1992 trend, Industry should be contributing upwards of 60% to GDP!</a:t>
            </a:r>
            <a:endParaRPr lang="en-GB" dirty="0"/>
          </a:p>
        </p:txBody>
      </p:sp>
      <p:sp>
        <p:nvSpPr>
          <p:cNvPr id="29" name="Content Placeholder 5"/>
          <p:cNvSpPr>
            <a:spLocks noGrp="1"/>
          </p:cNvSpPr>
          <p:nvPr>
            <p:ph sz="half" idx="1"/>
          </p:nvPr>
        </p:nvSpPr>
        <p:spPr>
          <a:xfrm>
            <a:off x="2039007" y="3087967"/>
            <a:ext cx="8487707" cy="490538"/>
          </a:xfrm>
        </p:spPr>
        <p:txBody>
          <a:bodyPr>
            <a:normAutofit/>
          </a:bodyPr>
          <a:lstStyle/>
          <a:p>
            <a:pPr marL="0" indent="0" algn="ctr">
              <a:buFont typeface="Arial" panose="020B0604020202020204" pitchFamily="34" charset="0"/>
              <a:buNone/>
            </a:pPr>
            <a:r>
              <a:rPr lang="en-US" altLang="en-US" sz="2000" b="1" dirty="0" smtClean="0">
                <a:solidFill>
                  <a:srgbClr val="FF0000"/>
                </a:solidFill>
              </a:rPr>
              <a:t>2017</a:t>
            </a:r>
            <a:r>
              <a:rPr lang="en-US" altLang="en-US" sz="2000" b="1" dirty="0" smtClean="0">
                <a:solidFill>
                  <a:srgbClr val="FF0000"/>
                </a:solidFill>
                <a:sym typeface="Symbol" panose="05050102010706020507" pitchFamily="18" charset="2"/>
              </a:rPr>
              <a:t>  </a:t>
            </a:r>
            <a:r>
              <a:rPr lang="en-US" altLang="en-US" sz="2000" b="1" dirty="0" smtClean="0">
                <a:solidFill>
                  <a:srgbClr val="FF0000"/>
                </a:solidFill>
              </a:rPr>
              <a:t>	 Agriculture = 26.1%;      Manufacturing = 9.4%;      Services = 52.4%</a:t>
            </a:r>
          </a:p>
        </p:txBody>
      </p:sp>
      <p:sp>
        <p:nvSpPr>
          <p:cNvPr id="14" name="Title 1"/>
          <p:cNvSpPr txBox="1">
            <a:spLocks/>
          </p:cNvSpPr>
          <p:nvPr/>
        </p:nvSpPr>
        <p:spPr>
          <a:xfrm>
            <a:off x="1542387" y="211876"/>
            <a:ext cx="10555014" cy="818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Malawi’s Industrial Performance: Regression to Mediocrity</a:t>
            </a:r>
            <a:endParaRPr lang="en-GB" sz="2800" dirty="0">
              <a:solidFill>
                <a:srgbClr val="00B050"/>
              </a:solidFill>
            </a:endParaRPr>
          </a:p>
        </p:txBody>
      </p:sp>
      <p:graphicFrame>
        <p:nvGraphicFramePr>
          <p:cNvPr id="16" name="Chart 15"/>
          <p:cNvGraphicFramePr>
            <a:graphicFrameLocks/>
          </p:cNvGraphicFramePr>
          <p:nvPr/>
        </p:nvGraphicFramePr>
        <p:xfrm>
          <a:off x="378372" y="1975483"/>
          <a:ext cx="10384221" cy="4882517"/>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Arrow Connector 16"/>
          <p:cNvCxnSpPr/>
          <p:nvPr/>
        </p:nvCxnSpPr>
        <p:spPr>
          <a:xfrm flipV="1">
            <a:off x="822736" y="3742420"/>
            <a:ext cx="10920248" cy="183931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96607" y="4740166"/>
            <a:ext cx="6117021" cy="8303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nvGraphicFramePr>
        <p:xfrm>
          <a:off x="3766457" y="2222468"/>
          <a:ext cx="4757060" cy="1463040"/>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xmlns="" val="140539523"/>
                    </a:ext>
                  </a:extLst>
                </a:gridCol>
                <a:gridCol w="1072244">
                  <a:extLst>
                    <a:ext uri="{9D8B030D-6E8A-4147-A177-3AD203B41FA5}">
                      <a16:colId xmlns:a16="http://schemas.microsoft.com/office/drawing/2014/main" xmlns="" val="3273507186"/>
                    </a:ext>
                  </a:extLst>
                </a:gridCol>
                <a:gridCol w="1189265">
                  <a:extLst>
                    <a:ext uri="{9D8B030D-6E8A-4147-A177-3AD203B41FA5}">
                      <a16:colId xmlns:a16="http://schemas.microsoft.com/office/drawing/2014/main" xmlns="" val="1007853078"/>
                    </a:ext>
                  </a:extLst>
                </a:gridCol>
                <a:gridCol w="1189265">
                  <a:extLst>
                    <a:ext uri="{9D8B030D-6E8A-4147-A177-3AD203B41FA5}">
                      <a16:colId xmlns:a16="http://schemas.microsoft.com/office/drawing/2014/main" xmlns="" val="570749968"/>
                    </a:ext>
                  </a:extLst>
                </a:gridCol>
              </a:tblGrid>
              <a:tr h="307076">
                <a:tc>
                  <a:txBody>
                    <a:bodyPr/>
                    <a:lstStyle/>
                    <a:p>
                      <a:endParaRPr lang="en-GB" dirty="0"/>
                    </a:p>
                  </a:txBody>
                  <a:tcPr/>
                </a:tc>
                <a:tc>
                  <a:txBody>
                    <a:bodyPr/>
                    <a:lstStyle/>
                    <a:p>
                      <a:pPr algn="ctr"/>
                      <a:r>
                        <a:rPr lang="en-GB" dirty="0" smtClean="0"/>
                        <a:t>1960</a:t>
                      </a:r>
                      <a:endParaRPr lang="en-GB" dirty="0"/>
                    </a:p>
                  </a:txBody>
                  <a:tcPr/>
                </a:tc>
                <a:tc>
                  <a:txBody>
                    <a:bodyPr/>
                    <a:lstStyle/>
                    <a:p>
                      <a:pPr algn="ctr"/>
                      <a:r>
                        <a:rPr lang="en-GB" dirty="0" smtClean="0"/>
                        <a:t>1990</a:t>
                      </a:r>
                      <a:endParaRPr lang="en-GB" dirty="0"/>
                    </a:p>
                  </a:txBody>
                  <a:tcPr/>
                </a:tc>
                <a:tc>
                  <a:txBody>
                    <a:bodyPr/>
                    <a:lstStyle/>
                    <a:p>
                      <a:pPr algn="ctr"/>
                      <a:r>
                        <a:rPr lang="en-GB" dirty="0" smtClean="0"/>
                        <a:t>2019</a:t>
                      </a:r>
                      <a:endParaRPr lang="en-GB" dirty="0"/>
                    </a:p>
                  </a:txBody>
                  <a:tcPr/>
                </a:tc>
                <a:extLst>
                  <a:ext uri="{0D108BD9-81ED-4DB2-BD59-A6C34878D82A}">
                    <a16:rowId xmlns:a16="http://schemas.microsoft.com/office/drawing/2014/main" xmlns="" val="4173835149"/>
                  </a:ext>
                </a:extLst>
              </a:tr>
              <a:tr h="307076">
                <a:tc>
                  <a:txBody>
                    <a:bodyPr/>
                    <a:lstStyle/>
                    <a:p>
                      <a:r>
                        <a:rPr lang="en-GB" dirty="0" smtClean="0"/>
                        <a:t>Industry</a:t>
                      </a:r>
                      <a:endParaRPr lang="en-GB" dirty="0"/>
                    </a:p>
                  </a:txBody>
                  <a:tcPr/>
                </a:tc>
                <a:tc>
                  <a:txBody>
                    <a:bodyPr/>
                    <a:lstStyle/>
                    <a:p>
                      <a:pPr algn="ctr"/>
                      <a:r>
                        <a:rPr lang="en-GB" dirty="0" smtClean="0"/>
                        <a:t>13.3%</a:t>
                      </a:r>
                      <a:endParaRPr lang="en-GB" dirty="0"/>
                    </a:p>
                  </a:txBody>
                  <a:tcPr/>
                </a:tc>
                <a:tc>
                  <a:txBody>
                    <a:bodyPr/>
                    <a:lstStyle/>
                    <a:p>
                      <a:pPr algn="ctr"/>
                      <a:r>
                        <a:rPr lang="en-GB" dirty="0" smtClean="0"/>
                        <a:t>39.2%</a:t>
                      </a:r>
                      <a:endParaRPr lang="en-GB" dirty="0"/>
                    </a:p>
                  </a:txBody>
                  <a:tcPr/>
                </a:tc>
                <a:tc>
                  <a:txBody>
                    <a:bodyPr/>
                    <a:lstStyle/>
                    <a:p>
                      <a:pPr algn="ctr"/>
                      <a:r>
                        <a:rPr lang="en-GB" dirty="0" smtClean="0"/>
                        <a:t>20.1%</a:t>
                      </a:r>
                      <a:endParaRPr lang="en-GB" dirty="0"/>
                    </a:p>
                  </a:txBody>
                  <a:tcPr/>
                </a:tc>
                <a:extLst>
                  <a:ext uri="{0D108BD9-81ED-4DB2-BD59-A6C34878D82A}">
                    <a16:rowId xmlns:a16="http://schemas.microsoft.com/office/drawing/2014/main" xmlns="" val="564132093"/>
                  </a:ext>
                </a:extLst>
              </a:tr>
              <a:tr h="307076">
                <a:tc>
                  <a:txBody>
                    <a:bodyPr/>
                    <a:lstStyle/>
                    <a:p>
                      <a:r>
                        <a:rPr lang="en-GB" dirty="0" smtClean="0"/>
                        <a:t>Agriculture</a:t>
                      </a:r>
                      <a:endParaRPr lang="en-GB" dirty="0"/>
                    </a:p>
                  </a:txBody>
                  <a:tcPr/>
                </a:tc>
                <a:tc>
                  <a:txBody>
                    <a:bodyPr/>
                    <a:lstStyle/>
                    <a:p>
                      <a:pPr algn="ctr"/>
                      <a:r>
                        <a:rPr lang="en-GB" dirty="0" smtClean="0"/>
                        <a:t>48.4%</a:t>
                      </a:r>
                      <a:endParaRPr lang="en-GB" dirty="0"/>
                    </a:p>
                  </a:txBody>
                  <a:tcPr/>
                </a:tc>
                <a:tc>
                  <a:txBody>
                    <a:bodyPr/>
                    <a:lstStyle/>
                    <a:p>
                      <a:pPr algn="ctr"/>
                      <a:r>
                        <a:rPr lang="en-GB" dirty="0" smtClean="0"/>
                        <a:t>38.5%</a:t>
                      </a:r>
                      <a:endParaRPr lang="en-GB" dirty="0"/>
                    </a:p>
                  </a:txBody>
                  <a:tcPr/>
                </a:tc>
                <a:tc>
                  <a:txBody>
                    <a:bodyPr/>
                    <a:lstStyle/>
                    <a:p>
                      <a:pPr algn="ctr"/>
                      <a:r>
                        <a:rPr lang="en-GB" dirty="0" smtClean="0"/>
                        <a:t>25.5%</a:t>
                      </a:r>
                      <a:endParaRPr lang="en-GB" dirty="0"/>
                    </a:p>
                  </a:txBody>
                  <a:tcPr/>
                </a:tc>
                <a:extLst>
                  <a:ext uri="{0D108BD9-81ED-4DB2-BD59-A6C34878D82A}">
                    <a16:rowId xmlns:a16="http://schemas.microsoft.com/office/drawing/2014/main" xmlns="" val="18834765"/>
                  </a:ext>
                </a:extLst>
              </a:tr>
              <a:tr h="307076">
                <a:tc>
                  <a:txBody>
                    <a:bodyPr/>
                    <a:lstStyle/>
                    <a:p>
                      <a:r>
                        <a:rPr lang="en-GB" dirty="0" smtClean="0"/>
                        <a:t>Services</a:t>
                      </a:r>
                      <a:endParaRPr lang="en-GB" dirty="0"/>
                    </a:p>
                  </a:txBody>
                  <a:tcPr/>
                </a:tc>
                <a:tc>
                  <a:txBody>
                    <a:bodyPr/>
                    <a:lstStyle/>
                    <a:p>
                      <a:pPr algn="ctr"/>
                      <a:r>
                        <a:rPr lang="en-GB" dirty="0" smtClean="0"/>
                        <a:t>38.3%</a:t>
                      </a:r>
                      <a:endParaRPr lang="en-GB" dirty="0"/>
                    </a:p>
                  </a:txBody>
                  <a:tcPr/>
                </a:tc>
                <a:tc>
                  <a:txBody>
                    <a:bodyPr/>
                    <a:lstStyle/>
                    <a:p>
                      <a:pPr algn="ctr"/>
                      <a:r>
                        <a:rPr lang="en-GB" dirty="0" smtClean="0"/>
                        <a:t>22.3%</a:t>
                      </a:r>
                      <a:endParaRPr lang="en-GB" dirty="0"/>
                    </a:p>
                  </a:txBody>
                  <a:tcPr/>
                </a:tc>
                <a:tc>
                  <a:txBody>
                    <a:bodyPr/>
                    <a:lstStyle/>
                    <a:p>
                      <a:pPr algn="ctr"/>
                      <a:r>
                        <a:rPr lang="en-GB" dirty="0" smtClean="0"/>
                        <a:t>54.4%</a:t>
                      </a:r>
                      <a:endParaRPr lang="en-GB" dirty="0"/>
                    </a:p>
                  </a:txBody>
                  <a:tcPr/>
                </a:tc>
                <a:extLst>
                  <a:ext uri="{0D108BD9-81ED-4DB2-BD59-A6C34878D82A}">
                    <a16:rowId xmlns:a16="http://schemas.microsoft.com/office/drawing/2014/main" xmlns="" val="1470588"/>
                  </a:ext>
                </a:extLst>
              </a:tr>
            </a:tbl>
          </a:graphicData>
        </a:graphic>
      </p:graphicFrame>
      <p:sp>
        <p:nvSpPr>
          <p:cNvPr id="2" name="TextBox 1"/>
          <p:cNvSpPr txBox="1"/>
          <p:nvPr/>
        </p:nvSpPr>
        <p:spPr>
          <a:xfrm>
            <a:off x="3321262" y="4477410"/>
            <a:ext cx="2690648" cy="369332"/>
          </a:xfrm>
          <a:prstGeom prst="rect">
            <a:avLst/>
          </a:prstGeom>
          <a:noFill/>
        </p:spPr>
        <p:txBody>
          <a:bodyPr wrap="square" rtlCol="0">
            <a:spAutoFit/>
          </a:bodyPr>
          <a:lstStyle/>
          <a:p>
            <a:r>
              <a:rPr lang="en-GB" b="1" dirty="0" smtClean="0"/>
              <a:t>The privatisation effect!</a:t>
            </a:r>
            <a:endParaRPr lang="en-GB" b="1" dirty="0"/>
          </a:p>
        </p:txBody>
      </p:sp>
    </p:spTree>
    <p:extLst>
      <p:ext uri="{BB962C8B-B14F-4D97-AF65-F5344CB8AC3E}">
        <p14:creationId xmlns:p14="http://schemas.microsoft.com/office/powerpoint/2010/main" val="947119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xEl>
                                              <p:pRg st="1" end="1"/>
                                            </p:txEl>
                                          </p:spTgt>
                                        </p:tgtEl>
                                        <p:attrNameLst>
                                          <p:attrName>style.visibility</p:attrName>
                                        </p:attrNameLst>
                                      </p:cBhvr>
                                      <p:to>
                                        <p:strVal val="visible"/>
                                      </p:to>
                                    </p:set>
                                    <p:anim calcmode="lin" valueType="num">
                                      <p:cBhvr additive="base">
                                        <p:cTn id="4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22" grpId="0" build="p"/>
      <p:bldP spid="29" grpId="0" build="p"/>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Content Placeholder 5"/>
          <p:cNvSpPr>
            <a:spLocks noGrp="1"/>
          </p:cNvSpPr>
          <p:nvPr>
            <p:ph sz="half" idx="1"/>
          </p:nvPr>
        </p:nvSpPr>
        <p:spPr>
          <a:xfrm>
            <a:off x="1262743" y="262764"/>
            <a:ext cx="10798480" cy="5885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ctr">
              <a:buNone/>
              <a:defRPr/>
            </a:pPr>
            <a:r>
              <a:rPr lang="en-US" alt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Industry’s </a:t>
            </a:r>
            <a:r>
              <a:rPr lang="en-US" alt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Contribution </a:t>
            </a:r>
            <a:r>
              <a:rPr lang="en-US" alt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T</a:t>
            </a:r>
            <a:r>
              <a:rPr lang="en-US" alt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 Employment </a:t>
            </a:r>
            <a:r>
              <a:rPr lang="en-US" alt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I</a:t>
            </a:r>
            <a:r>
              <a:rPr lang="en-US" alt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 Insignificant </a:t>
            </a:r>
            <a:r>
              <a:rPr lang="en-US" alt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&amp;</a:t>
            </a:r>
            <a:r>
              <a:rPr lang="en-US" alt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alt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a:t>
            </a:r>
            <a:r>
              <a:rPr lang="en-US" altLang="en-US"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eclining</a:t>
            </a:r>
            <a:endParaRPr lang="en-US" alt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8313" name="Rectangle 1"/>
          <p:cNvSpPr>
            <a:spLocks noChangeArrowheads="1"/>
          </p:cNvSpPr>
          <p:nvPr/>
        </p:nvSpPr>
        <p:spPr bwMode="auto">
          <a:xfrm>
            <a:off x="4700589" y="3032553"/>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
            </a:r>
            <a:br>
              <a:rPr lang="en-US" altLang="en-US"/>
            </a:br>
            <a:endParaRPr lang="en-US" altLang="en-US"/>
          </a:p>
        </p:txBody>
      </p:sp>
      <p:graphicFrame>
        <p:nvGraphicFramePr>
          <p:cNvPr id="98314" name="Chart 12"/>
          <p:cNvGraphicFramePr>
            <a:graphicFrameLocks/>
          </p:cNvGraphicFramePr>
          <p:nvPr>
            <p:extLst>
              <p:ext uri="{D42A27DB-BD31-4B8C-83A1-F6EECF244321}">
                <p14:modId xmlns:p14="http://schemas.microsoft.com/office/powerpoint/2010/main" val="502078580"/>
              </p:ext>
            </p:extLst>
          </p:nvPr>
        </p:nvGraphicFramePr>
        <p:xfrm>
          <a:off x="250372" y="2681975"/>
          <a:ext cx="5780313" cy="4096198"/>
        </p:xfrm>
        <a:graphic>
          <a:graphicData uri="http://schemas.openxmlformats.org/presentationml/2006/ole">
            <mc:AlternateContent xmlns:mc="http://schemas.openxmlformats.org/markup-compatibility/2006">
              <mc:Choice xmlns:v="urn:schemas-microsoft-com:vml" Requires="v">
                <p:oleObj spid="_x0000_s7178" name="Chart" r:id="rId4" imgW="5041829" imgH="3968840" progId="Excel.Chart.8">
                  <p:embed/>
                </p:oleObj>
              </mc:Choice>
              <mc:Fallback>
                <p:oleObj name="Chart" r:id="rId4" imgW="5041829" imgH="3968840" progId="Excel.Chart.8">
                  <p:embed/>
                  <p:pic>
                    <p:nvPicPr>
                      <p:cNvPr id="98314" name="Char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372" y="2681975"/>
                        <a:ext cx="5780313" cy="4096198"/>
                      </a:xfrm>
                      <a:prstGeom prst="rect">
                        <a:avLst/>
                      </a:prstGeom>
                      <a:noFill/>
                    </p:spPr>
                  </p:pic>
                </p:oleObj>
              </mc:Fallback>
            </mc:AlternateContent>
          </a:graphicData>
        </a:graphic>
      </p:graphicFrame>
      <p:sp>
        <p:nvSpPr>
          <p:cNvPr id="7" name="TextBox 6"/>
          <p:cNvSpPr txBox="1"/>
          <p:nvPr/>
        </p:nvSpPr>
        <p:spPr>
          <a:xfrm>
            <a:off x="1676404" y="1340130"/>
            <a:ext cx="4020824" cy="1200329"/>
          </a:xfrm>
          <a:prstGeom prst="rect">
            <a:avLst/>
          </a:prstGeom>
          <a:noFill/>
        </p:spPr>
        <p:txBody>
          <a:bodyPr wrap="square">
            <a:spAutoFit/>
          </a:bodyPr>
          <a:lstStyle/>
          <a:p>
            <a:pPr algn="ctr">
              <a:defRPr/>
            </a:pPr>
            <a:r>
              <a:rPr lang="en-GB" b="1" dirty="0"/>
              <a:t>Contribution to employment (2019)</a:t>
            </a:r>
          </a:p>
          <a:p>
            <a:pPr marL="342900" indent="-342900">
              <a:buFont typeface="Arial" panose="020B0604020202020204" pitchFamily="34" charset="0"/>
              <a:buChar char="•"/>
              <a:defRPr/>
            </a:pPr>
            <a:r>
              <a:rPr lang="en-GB" dirty="0"/>
              <a:t>Agriculture     = 72%</a:t>
            </a:r>
          </a:p>
          <a:p>
            <a:pPr marL="342900" indent="-342900">
              <a:buFont typeface="Arial" panose="020B0604020202020204" pitchFamily="34" charset="0"/>
              <a:buChar char="•"/>
              <a:defRPr/>
            </a:pPr>
            <a:r>
              <a:rPr lang="en-GB" dirty="0"/>
              <a:t>Services          = 20%</a:t>
            </a:r>
          </a:p>
          <a:p>
            <a:pPr marL="342900" indent="-342900">
              <a:buFont typeface="Arial" panose="020B0604020202020204" pitchFamily="34" charset="0"/>
              <a:buChar char="•"/>
              <a:defRPr/>
            </a:pPr>
            <a:r>
              <a:rPr lang="en-GB" dirty="0"/>
              <a:t>Industry          =   8%</a:t>
            </a:r>
          </a:p>
        </p:txBody>
      </p:sp>
      <p:sp>
        <p:nvSpPr>
          <p:cNvPr id="6" name="TextBox 5"/>
          <p:cNvSpPr txBox="1"/>
          <p:nvPr/>
        </p:nvSpPr>
        <p:spPr>
          <a:xfrm>
            <a:off x="6193971" y="1752599"/>
            <a:ext cx="5867251" cy="4893647"/>
          </a:xfrm>
          <a:prstGeom prst="rect">
            <a:avLst/>
          </a:prstGeom>
          <a:noFill/>
          <a:ln w="38100">
            <a:solidFill>
              <a:schemeClr val="tx1"/>
            </a:solidFill>
          </a:ln>
        </p:spPr>
        <p:txBody>
          <a:bodyPr wrap="square" rtlCol="0">
            <a:spAutoFit/>
          </a:bodyPr>
          <a:lstStyle/>
          <a:p>
            <a:pPr lvl="0" algn="just" eaLnBrk="0" fontAlgn="base" hangingPunct="0">
              <a:spcBef>
                <a:spcPct val="0"/>
              </a:spcBef>
              <a:spcAft>
                <a:spcPct val="0"/>
              </a:spcAft>
            </a:pPr>
            <a:r>
              <a:rPr lang="en-US" altLang="en-US" sz="2400" dirty="0">
                <a:solidFill>
                  <a:srgbClr val="FF0000"/>
                </a:solidFill>
                <a:latin typeface="Times New Roman" panose="02020603050405020304" pitchFamily="18" charset="0"/>
              </a:rPr>
              <a:t>“Trade </a:t>
            </a:r>
            <a:r>
              <a:rPr lang="en-US" altLang="en-US" sz="2400" dirty="0" err="1">
                <a:solidFill>
                  <a:srgbClr val="FF0000"/>
                </a:solidFill>
                <a:latin typeface="Times New Roman" panose="02020603050405020304" pitchFamily="18" charset="0"/>
              </a:rPr>
              <a:t>liberalisation</a:t>
            </a:r>
            <a:r>
              <a:rPr lang="en-US" altLang="en-US" sz="2400" dirty="0">
                <a:solidFill>
                  <a:srgbClr val="FF0000"/>
                </a:solidFill>
                <a:latin typeface="Times New Roman" panose="02020603050405020304" pitchFamily="18" charset="0"/>
              </a:rPr>
              <a:t> killed local industries and jobs. The loss of market-share by local products forced many local-firms to close down. Tens of thousands of jobs evaporated. The government watched helplessly as the economy nose-dived and big employers like BAT, Unilever, clothing-factories, Band C and PEW closed down, scaled-down their manufacturing operations or went belly-up. It became cheaper and more profitable to import finished-products than to make them here</a:t>
            </a:r>
            <a:r>
              <a:rPr lang="en-US" altLang="en-US" sz="2400" dirty="0" smtClean="0">
                <a:solidFill>
                  <a:srgbClr val="FF0000"/>
                </a:solidFill>
                <a:latin typeface="Times New Roman" panose="02020603050405020304" pitchFamily="18" charset="0"/>
              </a:rPr>
              <a:t>”</a:t>
            </a:r>
          </a:p>
          <a:p>
            <a:pPr lvl="0" algn="just" eaLnBrk="0" fontAlgn="base" hangingPunct="0">
              <a:spcBef>
                <a:spcPct val="0"/>
              </a:spcBef>
              <a:spcAft>
                <a:spcPct val="0"/>
              </a:spcAft>
            </a:pPr>
            <a:endParaRPr lang="en-US" altLang="en-US" sz="2400" dirty="0">
              <a:solidFill>
                <a:srgbClr val="FF0000"/>
              </a:solidFill>
              <a:latin typeface="Times New Roman" panose="02020603050405020304" pitchFamily="18" charset="0"/>
            </a:endParaRPr>
          </a:p>
          <a:p>
            <a:pPr lvl="0" algn="r" eaLnBrk="0" fontAlgn="base" hangingPunct="0">
              <a:spcBef>
                <a:spcPct val="0"/>
              </a:spcBef>
              <a:spcAft>
                <a:spcPct val="0"/>
              </a:spcAft>
            </a:pPr>
            <a:r>
              <a:rPr lang="en-US" altLang="en-US" sz="2400" dirty="0">
                <a:solidFill>
                  <a:srgbClr val="FF0000"/>
                </a:solidFill>
                <a:latin typeface="Times New Roman" panose="02020603050405020304" pitchFamily="18" charset="0"/>
              </a:rPr>
              <a:t>Tom </a:t>
            </a:r>
            <a:r>
              <a:rPr lang="en-US" altLang="en-US" sz="2400" dirty="0" err="1">
                <a:solidFill>
                  <a:srgbClr val="FF0000"/>
                </a:solidFill>
                <a:latin typeface="Times New Roman" panose="02020603050405020304" pitchFamily="18" charset="0"/>
              </a:rPr>
              <a:t>Sangala</a:t>
            </a:r>
            <a:r>
              <a:rPr lang="en-US" altLang="en-US" sz="2400" dirty="0">
                <a:solidFill>
                  <a:srgbClr val="FF0000"/>
                </a:solidFill>
                <a:latin typeface="Times New Roman" panose="02020603050405020304" pitchFamily="18" charset="0"/>
              </a:rPr>
              <a:t>  (2015)</a:t>
            </a:r>
            <a:endParaRPr lang="en-GB" dirty="0"/>
          </a:p>
        </p:txBody>
      </p:sp>
    </p:spTree>
    <p:extLst>
      <p:ext uri="{BB962C8B-B14F-4D97-AF65-F5344CB8AC3E}">
        <p14:creationId xmlns:p14="http://schemas.microsoft.com/office/powerpoint/2010/main" val="79823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1164614" cy="692014"/>
          </a:xfrm>
        </p:spPr>
        <p:txBody>
          <a:bodyPr>
            <a:normAutofit/>
          </a:bodyPr>
          <a:lstStyle/>
          <a:p>
            <a:pPr algn="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Government has </a:t>
            </a: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failed to </a:t>
            </a: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get the basics sustainably </a:t>
            </a: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right</a:t>
            </a:r>
            <a:endParaRPr lang="en-GB" sz="2800" dirty="0">
              <a:solidFill>
                <a:srgbClr val="00B050"/>
              </a:solidFill>
            </a:endParaRPr>
          </a:p>
        </p:txBody>
      </p:sp>
      <p:sp>
        <p:nvSpPr>
          <p:cNvPr id="3" name="Content Placeholder 2"/>
          <p:cNvSpPr>
            <a:spLocks noGrp="1"/>
          </p:cNvSpPr>
          <p:nvPr>
            <p:ph sz="half" idx="1"/>
          </p:nvPr>
        </p:nvSpPr>
        <p:spPr>
          <a:xfrm>
            <a:off x="70502" y="882881"/>
            <a:ext cx="12016395" cy="5099065"/>
          </a:xfrm>
        </p:spPr>
        <p:txBody>
          <a:bodyPr>
            <a:normAutofit/>
          </a:bodyPr>
          <a:lstStyle/>
          <a:p>
            <a:pPr algn="r"/>
            <a:r>
              <a:rPr lang="en-US" sz="2600" b="1" dirty="0" smtClean="0">
                <a:solidFill>
                  <a:srgbClr val="FF0000"/>
                </a:solidFill>
              </a:rPr>
              <a:t>Factor-driven </a:t>
            </a:r>
            <a:r>
              <a:rPr lang="en-US" sz="2600" b="1" dirty="0">
                <a:solidFill>
                  <a:srgbClr val="FF0000"/>
                </a:solidFill>
              </a:rPr>
              <a:t>e</a:t>
            </a:r>
            <a:r>
              <a:rPr lang="en-US" sz="2600" b="1" dirty="0" smtClean="0">
                <a:solidFill>
                  <a:srgbClr val="FF0000"/>
                </a:solidFill>
              </a:rPr>
              <a:t>conomy: primary </a:t>
            </a:r>
            <a:r>
              <a:rPr lang="en-US" sz="2600" b="1" dirty="0">
                <a:solidFill>
                  <a:srgbClr val="FF0000"/>
                </a:solidFill>
              </a:rPr>
              <a:t>a</a:t>
            </a:r>
            <a:r>
              <a:rPr lang="en-US" sz="2600" b="1" dirty="0" smtClean="0">
                <a:solidFill>
                  <a:srgbClr val="FF0000"/>
                </a:solidFill>
              </a:rPr>
              <a:t>ttention Should be to get these basics right</a:t>
            </a:r>
            <a:endParaRPr lang="en-US" sz="2600" b="1" dirty="0">
              <a:solidFill>
                <a:srgbClr val="FF0000"/>
              </a:solidFill>
            </a:endParaRPr>
          </a:p>
          <a:p>
            <a:pPr marL="168275" lvl="1" indent="-115888"/>
            <a:r>
              <a:rPr lang="en-US" dirty="0" smtClean="0"/>
              <a:t> Institutions, infrastructure, the macro-economy, basic health services, basic education </a:t>
            </a:r>
            <a:endParaRPr lang="en-US" dirty="0"/>
          </a:p>
          <a:p>
            <a:endParaRPr lang="en-US" sz="1000" dirty="0" smtClean="0"/>
          </a:p>
          <a:p>
            <a:pPr marL="115888" lvl="1" indent="-115888"/>
            <a:endParaRPr lang="en-US" b="1"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741578744"/>
              </p:ext>
            </p:extLst>
          </p:nvPr>
        </p:nvGraphicFramePr>
        <p:xfrm>
          <a:off x="304800" y="1763653"/>
          <a:ext cx="11487807" cy="4812588"/>
        </p:xfrm>
        <a:graphic>
          <a:graphicData uri="http://schemas.openxmlformats.org/drawingml/2006/table">
            <a:tbl>
              <a:tblPr firstRow="1" bandRow="1">
                <a:tableStyleId>{5C22544A-7EE6-4342-B048-85BDC9FD1C3A}</a:tableStyleId>
              </a:tblPr>
              <a:tblGrid>
                <a:gridCol w="11487807">
                  <a:extLst>
                    <a:ext uri="{9D8B030D-6E8A-4147-A177-3AD203B41FA5}">
                      <a16:colId xmlns:a16="http://schemas.microsoft.com/office/drawing/2014/main" xmlns="" val="2741967377"/>
                    </a:ext>
                  </a:extLst>
                </a:gridCol>
              </a:tblGrid>
              <a:tr h="1095655">
                <a:tc>
                  <a:txBody>
                    <a:bodyPr/>
                    <a:lstStyle/>
                    <a:p>
                      <a:r>
                        <a:rPr lang="en-US" sz="2000" b="1" dirty="0" smtClean="0"/>
                        <a:t>Institutions</a:t>
                      </a:r>
                    </a:p>
                    <a:p>
                      <a:pPr marL="285750" indent="-285750">
                        <a:buFont typeface="Arial" panose="020B0604020202020204" pitchFamily="34" charset="0"/>
                        <a:buChar char="•"/>
                      </a:pPr>
                      <a:r>
                        <a:rPr lang="en-US" sz="2000" dirty="0" smtClean="0"/>
                        <a:t>to protect the interests of powerful road transporters, Malawi brings fuel at high cost from the sea</a:t>
                      </a:r>
                    </a:p>
                    <a:p>
                      <a:pPr marL="285750" indent="-285750">
                        <a:buFont typeface="Arial" panose="020B0604020202020204" pitchFamily="34" charset="0"/>
                        <a:buChar char="•"/>
                      </a:pPr>
                      <a:r>
                        <a:rPr lang="en-US" sz="2000" dirty="0" smtClean="0"/>
                        <a:t>bail can dubiously be granted to the convict of attempted murder</a:t>
                      </a:r>
                    </a:p>
                    <a:p>
                      <a:pPr marL="285750" indent="-285750">
                        <a:buFont typeface="Arial" panose="020B0604020202020204" pitchFamily="34" charset="0"/>
                        <a:buChar char="•"/>
                      </a:pPr>
                      <a:r>
                        <a:rPr lang="en-US" sz="2000" dirty="0" err="1" smtClean="0"/>
                        <a:t>Factionized</a:t>
                      </a:r>
                      <a:r>
                        <a:rPr lang="en-US" sz="2000" baseline="0" dirty="0" smtClean="0"/>
                        <a:t> elites render Malawi fragile (Average Fragile States Index = 8.2 of 10)</a:t>
                      </a:r>
                      <a:endParaRPr lang="en-GB" sz="2000" dirty="0"/>
                    </a:p>
                  </a:txBody>
                  <a:tcPr/>
                </a:tc>
                <a:extLst>
                  <a:ext uri="{0D108BD9-81ED-4DB2-BD59-A6C34878D82A}">
                    <a16:rowId xmlns:a16="http://schemas.microsoft.com/office/drawing/2014/main" xmlns="" val="3337921374"/>
                  </a:ext>
                </a:extLst>
              </a:tr>
              <a:tr h="763638">
                <a:tc>
                  <a:txBody>
                    <a:bodyPr/>
                    <a:lstStyle/>
                    <a:p>
                      <a:r>
                        <a:rPr lang="en-US" sz="2000" b="1" dirty="0" smtClean="0"/>
                        <a:t>Infrastructure</a:t>
                      </a:r>
                    </a:p>
                    <a:p>
                      <a:pPr marL="285750" indent="-285750">
                        <a:buFont typeface="Arial" panose="020B0604020202020204" pitchFamily="34" charset="0"/>
                        <a:buChar char="•"/>
                      </a:pPr>
                      <a:r>
                        <a:rPr lang="en-US" sz="2000" dirty="0" smtClean="0"/>
                        <a:t>Malawi ranks 171 of 190 countries on getting electricity in the DBI 2020</a:t>
                      </a:r>
                      <a:endParaRPr lang="en-US" sz="2000" dirty="0"/>
                    </a:p>
                  </a:txBody>
                  <a:tcPr/>
                </a:tc>
                <a:extLst>
                  <a:ext uri="{0D108BD9-81ED-4DB2-BD59-A6C34878D82A}">
                    <a16:rowId xmlns:a16="http://schemas.microsoft.com/office/drawing/2014/main" xmlns="" val="1588282783"/>
                  </a:ext>
                </a:extLst>
              </a:tr>
              <a:tr h="1427670">
                <a:tc>
                  <a:txBody>
                    <a:bodyPr/>
                    <a:lstStyle/>
                    <a:p>
                      <a:pPr marL="115888" lvl="1" indent="-115888"/>
                      <a:r>
                        <a:rPr lang="en-US" sz="2000" b="1" dirty="0" smtClean="0"/>
                        <a:t>The macro-economy</a:t>
                      </a:r>
                    </a:p>
                    <a:p>
                      <a:pPr marL="285750" lvl="1" indent="-285750">
                        <a:buFont typeface="Arial" panose="020B0604020202020204" pitchFamily="34" charset="0"/>
                        <a:buChar char="•"/>
                      </a:pPr>
                      <a:r>
                        <a:rPr lang="en-US" sz="2000" dirty="0" smtClean="0"/>
                        <a:t>Gross official reserves only at 1.6 months of imports by</a:t>
                      </a:r>
                      <a:r>
                        <a:rPr lang="en-US" sz="2000" baseline="0" dirty="0" smtClean="0"/>
                        <a:t> end June 2021 (2 months by end June 2020)</a:t>
                      </a:r>
                      <a:endParaRPr lang="en-US" sz="2000" dirty="0" smtClean="0"/>
                    </a:p>
                    <a:p>
                      <a:pPr marL="285750" lvl="1" indent="-285750">
                        <a:buFont typeface="Arial" panose="020B0604020202020204" pitchFamily="34" charset="0"/>
                        <a:buChar char="•"/>
                      </a:pPr>
                      <a:r>
                        <a:rPr lang="en-US" sz="2000" dirty="0" smtClean="0"/>
                        <a:t>The exchange rate moved from K730/$ in January 2019 to K813/$ in August 2021</a:t>
                      </a:r>
                    </a:p>
                    <a:p>
                      <a:pPr marL="285750" lvl="1" indent="-285750">
                        <a:buFont typeface="Arial" panose="020B0604020202020204" pitchFamily="34" charset="0"/>
                        <a:buChar char="•"/>
                      </a:pPr>
                      <a:r>
                        <a:rPr lang="en-US" sz="2000" dirty="0" smtClean="0"/>
                        <a:t>The maximum lending rate is 23.4% against a reference rate of 12%</a:t>
                      </a:r>
                    </a:p>
                  </a:txBody>
                  <a:tcPr/>
                </a:tc>
                <a:extLst>
                  <a:ext uri="{0D108BD9-81ED-4DB2-BD59-A6C34878D82A}">
                    <a16:rowId xmlns:a16="http://schemas.microsoft.com/office/drawing/2014/main" xmlns="" val="39801717"/>
                  </a:ext>
                </a:extLst>
              </a:tr>
              <a:tr h="1003753">
                <a:tc>
                  <a:txBody>
                    <a:bodyPr/>
                    <a:lstStyle/>
                    <a:p>
                      <a:pPr marL="0" lvl="1" indent="0">
                        <a:buFont typeface="Arial" panose="020B0604020202020204" pitchFamily="34" charset="0"/>
                        <a:buNone/>
                      </a:pPr>
                      <a:r>
                        <a:rPr lang="en-US" sz="2000" b="1" dirty="0" smtClean="0"/>
                        <a:t>Education</a:t>
                      </a:r>
                      <a:r>
                        <a:rPr lang="en-US" sz="2000" b="1" baseline="0" dirty="0" smtClean="0"/>
                        <a:t> and health (human resource development)</a:t>
                      </a:r>
                      <a:endParaRPr lang="en-US" sz="2000" b="1" dirty="0" smtClean="0"/>
                    </a:p>
                    <a:p>
                      <a:pPr marL="285750" lvl="1" indent="-285750">
                        <a:buFont typeface="Arial" panose="020B0604020202020204" pitchFamily="34" charset="0"/>
                        <a:buChar char="•"/>
                      </a:pPr>
                      <a:r>
                        <a:rPr lang="en-US" sz="2000" dirty="0" smtClean="0"/>
                        <a:t>Primary school completion</a:t>
                      </a:r>
                      <a:r>
                        <a:rPr lang="en-US" sz="2000" baseline="0" dirty="0" smtClean="0"/>
                        <a:t> rate is only 51.2; secondary school is 22.1</a:t>
                      </a:r>
                    </a:p>
                    <a:p>
                      <a:pPr marL="285750" lvl="1" indent="-285750">
                        <a:buFont typeface="Arial" panose="020B0604020202020204" pitchFamily="34" charset="0"/>
                        <a:buChar char="•"/>
                      </a:pPr>
                      <a:r>
                        <a:rPr lang="en-US" sz="2000" baseline="0" dirty="0" smtClean="0"/>
                        <a:t>In 2013, Malawi had the 2</a:t>
                      </a:r>
                      <a:r>
                        <a:rPr lang="en-US" sz="2000" baseline="30000" dirty="0" smtClean="0"/>
                        <a:t>nd</a:t>
                      </a:r>
                      <a:r>
                        <a:rPr lang="en-US" sz="2000" baseline="0" dirty="0" smtClean="0"/>
                        <a:t> lowest reading and mathematics scores among standard 6 pupils in SADC</a:t>
                      </a:r>
                    </a:p>
                    <a:p>
                      <a:pPr marL="285750" lvl="1" indent="-285750">
                        <a:buFont typeface="Arial" panose="020B0604020202020204" pitchFamily="34" charset="0"/>
                        <a:buChar char="•"/>
                      </a:pPr>
                      <a:r>
                        <a:rPr lang="en-US" sz="2000" baseline="0" dirty="0" smtClean="0"/>
                        <a:t>Poor public services render Malawi fragile (Average Fragile States Index = 8.2 of 10)</a:t>
                      </a:r>
                      <a:endParaRPr lang="en-US" sz="2000" dirty="0" smtClean="0"/>
                    </a:p>
                  </a:txBody>
                  <a:tcPr/>
                </a:tc>
                <a:extLst>
                  <a:ext uri="{0D108BD9-81ED-4DB2-BD59-A6C34878D82A}">
                    <a16:rowId xmlns:a16="http://schemas.microsoft.com/office/drawing/2014/main" xmlns="" val="3418772369"/>
                  </a:ext>
                </a:extLst>
              </a:tr>
            </a:tbl>
          </a:graphicData>
        </a:graphic>
      </p:graphicFrame>
    </p:spTree>
    <p:extLst>
      <p:ext uri="{BB962C8B-B14F-4D97-AF65-F5344CB8AC3E}">
        <p14:creationId xmlns:p14="http://schemas.microsoft.com/office/powerpoint/2010/main" val="262389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0515600" cy="692014"/>
          </a:xfrm>
        </p:spPr>
        <p:txBody>
          <a:bodyPr>
            <a:normAutofit/>
          </a:bodyPr>
          <a:lstStyle/>
          <a:p>
            <a:pPr algn="ct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Tough Decisions Must Be Made</a:t>
            </a:r>
            <a:endParaRPr lang="en-GB" sz="2800" dirty="0">
              <a:solidFill>
                <a:srgbClr val="00B050"/>
              </a:solidFill>
            </a:endParaRPr>
          </a:p>
        </p:txBody>
      </p:sp>
      <p:sp>
        <p:nvSpPr>
          <p:cNvPr id="3" name="Content Placeholder 2"/>
          <p:cNvSpPr>
            <a:spLocks noGrp="1"/>
          </p:cNvSpPr>
          <p:nvPr>
            <p:ph sz="half" idx="1"/>
          </p:nvPr>
        </p:nvSpPr>
        <p:spPr>
          <a:xfrm>
            <a:off x="70502" y="1303311"/>
            <a:ext cx="12016395" cy="5512649"/>
          </a:xfrm>
        </p:spPr>
        <p:txBody>
          <a:bodyPr>
            <a:normAutofit fontScale="92500" lnSpcReduction="20000"/>
          </a:bodyPr>
          <a:lstStyle/>
          <a:p>
            <a:pPr marL="0" indent="0" algn="r">
              <a:buNone/>
            </a:pPr>
            <a:r>
              <a:rPr lang="en-US" sz="2600" b="1" dirty="0" smtClean="0">
                <a:solidFill>
                  <a:srgbClr val="FF0000"/>
                </a:solidFill>
              </a:rPr>
              <a:t>What should be the role of the State in Production?</a:t>
            </a:r>
            <a:endParaRPr lang="en-US" sz="2600" b="1" dirty="0">
              <a:solidFill>
                <a:srgbClr val="FF0000"/>
              </a:solidFill>
            </a:endParaRPr>
          </a:p>
          <a:p>
            <a:pPr marL="52387" lvl="1" indent="0">
              <a:buNone/>
            </a:pPr>
            <a:r>
              <a:rPr lang="en-US" b="1" dirty="0" smtClean="0"/>
              <a:t>1964 – 1980s: significant state role; extraction</a:t>
            </a:r>
          </a:p>
          <a:p>
            <a:pPr marL="395287" lvl="1" indent="-342900"/>
            <a:r>
              <a:rPr lang="en-US" dirty="0" smtClean="0"/>
              <a:t>The triad’s commercial holdings, mid-1980s: ADMARC = 34; MDC = 27; Press = 40+ (</a:t>
            </a:r>
            <a:r>
              <a:rPr lang="en-US" dirty="0" err="1" smtClean="0"/>
              <a:t>Chirwa</a:t>
            </a:r>
            <a:r>
              <a:rPr lang="en-US" dirty="0" smtClean="0"/>
              <a:t>, 2000)</a:t>
            </a:r>
          </a:p>
          <a:p>
            <a:pPr marL="395287" lvl="1" indent="-342900"/>
            <a:r>
              <a:rPr lang="en-US" dirty="0" smtClean="0"/>
              <a:t>77 commercial SOEs or semi-SOEs, rose to 121 by 1992 (</a:t>
            </a:r>
            <a:r>
              <a:rPr lang="en-US" dirty="0" err="1" smtClean="0"/>
              <a:t>Magalasi</a:t>
            </a:r>
            <a:r>
              <a:rPr lang="en-US" dirty="0" smtClean="0"/>
              <a:t>, 2008; World Bank, 1994)</a:t>
            </a:r>
          </a:p>
          <a:p>
            <a:pPr marL="395287" lvl="1" indent="-342900"/>
            <a:endParaRPr lang="en-US" dirty="0"/>
          </a:p>
          <a:p>
            <a:pPr marL="52387" lvl="1" indent="0">
              <a:buNone/>
            </a:pPr>
            <a:r>
              <a:rPr lang="en-US" b="1" dirty="0" smtClean="0"/>
              <a:t>1984 – 2002: Privatization of government assets; SOEs</a:t>
            </a:r>
          </a:p>
          <a:p>
            <a:pPr marL="395287" lvl="1" indent="-342900"/>
            <a:r>
              <a:rPr lang="en-US" dirty="0" smtClean="0"/>
              <a:t>Initially parastatal reforms, asset swaps, divestitures and disposal</a:t>
            </a:r>
          </a:p>
          <a:p>
            <a:pPr marL="395287" lvl="1" indent="-342900"/>
            <a:r>
              <a:rPr lang="en-US" dirty="0" err="1" smtClean="0"/>
              <a:t>Privatisation</a:t>
            </a:r>
            <a:r>
              <a:rPr lang="en-US" dirty="0" smtClean="0"/>
              <a:t> Act (1996)</a:t>
            </a:r>
          </a:p>
          <a:p>
            <a:pPr marL="395287" lvl="1" indent="-342900"/>
            <a:r>
              <a:rPr lang="en-US" dirty="0" smtClean="0"/>
              <a:t>53 SOEs privatized by 2002</a:t>
            </a:r>
          </a:p>
          <a:p>
            <a:pPr marL="395287" lvl="1" indent="-342900"/>
            <a:r>
              <a:rPr lang="en-US" dirty="0"/>
              <a:t>Government struggles to meet commitments with the private </a:t>
            </a:r>
            <a:r>
              <a:rPr lang="en-US" dirty="0" smtClean="0"/>
              <a:t>sector; arrears</a:t>
            </a:r>
          </a:p>
          <a:p>
            <a:pPr marL="52387" lvl="1" indent="0">
              <a:buNone/>
            </a:pPr>
            <a:endParaRPr lang="en-US" dirty="0" smtClean="0"/>
          </a:p>
          <a:p>
            <a:pPr marL="52387" lvl="1" indent="0">
              <a:buNone/>
            </a:pPr>
            <a:r>
              <a:rPr lang="en-US" b="1" dirty="0" smtClean="0"/>
              <a:t>2011 – date: The private sector can’t do it alone, after all!</a:t>
            </a:r>
          </a:p>
          <a:p>
            <a:pPr marL="395287" lvl="1" indent="-342900"/>
            <a:r>
              <a:rPr lang="en-US" dirty="0" err="1" smtClean="0"/>
              <a:t>Privatisation</a:t>
            </a:r>
            <a:r>
              <a:rPr lang="en-US" dirty="0" smtClean="0"/>
              <a:t> Commission becomes PPPC in 2011: </a:t>
            </a:r>
            <a:r>
              <a:rPr lang="en-US" b="1" dirty="0" smtClean="0">
                <a:solidFill>
                  <a:srgbClr val="FF0000"/>
                </a:solidFill>
              </a:rPr>
              <a:t>regression to mediocrity!</a:t>
            </a:r>
          </a:p>
          <a:p>
            <a:pPr marL="395287" lvl="1" indent="-342900"/>
            <a:r>
              <a:rPr lang="en-US" dirty="0" smtClean="0"/>
              <a:t>Government risks huge challenges to meet future commitments with the private sector</a:t>
            </a:r>
          </a:p>
          <a:p>
            <a:pPr marL="395287" lvl="1" indent="-342900"/>
            <a:endParaRPr lang="en-US" b="1" dirty="0">
              <a:solidFill>
                <a:srgbClr val="FF0000"/>
              </a:solidFill>
            </a:endParaRPr>
          </a:p>
          <a:p>
            <a:pPr marL="52387" lvl="1" indent="0">
              <a:buNone/>
            </a:pPr>
            <a:r>
              <a:rPr lang="en-US" b="1" dirty="0" smtClean="0">
                <a:solidFill>
                  <a:srgbClr val="FF0000"/>
                </a:solidFill>
              </a:rPr>
              <a:t>“Government intervention </a:t>
            </a:r>
            <a:r>
              <a:rPr lang="en-US" b="1" dirty="0">
                <a:solidFill>
                  <a:srgbClr val="FF0000"/>
                </a:solidFill>
              </a:rPr>
              <a:t>is </a:t>
            </a:r>
            <a:r>
              <a:rPr lang="en-US" b="1" dirty="0" smtClean="0">
                <a:solidFill>
                  <a:srgbClr val="FF0000"/>
                </a:solidFill>
              </a:rPr>
              <a:t>critical </a:t>
            </a:r>
            <a:r>
              <a:rPr lang="en-US" b="1" dirty="0">
                <a:solidFill>
                  <a:srgbClr val="FF0000"/>
                </a:solidFill>
              </a:rPr>
              <a:t>for </a:t>
            </a:r>
            <a:r>
              <a:rPr lang="en-US" b="1" dirty="0" err="1" smtClean="0">
                <a:solidFill>
                  <a:srgbClr val="FF0000"/>
                </a:solidFill>
              </a:rPr>
              <a:t>industrialisation</a:t>
            </a:r>
            <a:r>
              <a:rPr lang="en-US" b="1" dirty="0" smtClean="0">
                <a:solidFill>
                  <a:srgbClr val="FF0000"/>
                </a:solidFill>
              </a:rPr>
              <a:t> </a:t>
            </a:r>
            <a:r>
              <a:rPr lang="en-US" b="1" dirty="0">
                <a:solidFill>
                  <a:srgbClr val="FF0000"/>
                </a:solidFill>
              </a:rPr>
              <a:t>and t</a:t>
            </a:r>
            <a:r>
              <a:rPr lang="en-US" b="1" dirty="0" smtClean="0">
                <a:solidFill>
                  <a:srgbClr val="FF0000"/>
                </a:solidFill>
              </a:rPr>
              <a:t>ransformation”</a:t>
            </a:r>
            <a:endParaRPr lang="en-US" dirty="0" smtClean="0"/>
          </a:p>
          <a:p>
            <a:pPr marL="395287" lvl="1" indent="-342900"/>
            <a:r>
              <a:rPr lang="en-US" dirty="0" smtClean="0"/>
              <a:t>The privatization agenda is a miserable flop – only transferred assets into private hands for a song!</a:t>
            </a:r>
          </a:p>
          <a:p>
            <a:pPr marL="395287" lvl="1" indent="-342900"/>
            <a:r>
              <a:rPr lang="en-US" dirty="0" smtClean="0"/>
              <a:t>Extraction (rent-seeking) is the thing to address through a system of sanctions and rewards</a:t>
            </a:r>
          </a:p>
          <a:p>
            <a:endParaRPr lang="en-US" sz="1000" dirty="0" smtClean="0"/>
          </a:p>
          <a:p>
            <a:pPr marL="115888" lvl="1" indent="-115888"/>
            <a:endParaRPr lang="en-US" b="1" dirty="0" smtClean="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Tree>
    <p:extLst>
      <p:ext uri="{BB962C8B-B14F-4D97-AF65-F5344CB8AC3E}">
        <p14:creationId xmlns:p14="http://schemas.microsoft.com/office/powerpoint/2010/main" val="35812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 calcmode="lin" valueType="num">
                                      <p:cBhvr additive="base">
                                        <p:cTn id="6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1353800" cy="692014"/>
          </a:xfrm>
        </p:spPr>
        <p:txBody>
          <a:bodyPr>
            <a:normAutofit/>
          </a:bodyPr>
          <a:lstStyle/>
          <a:p>
            <a:pPr algn="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Tough Decisions Must Be Made</a:t>
            </a:r>
            <a:endParaRPr lang="en-GB" sz="2800" dirty="0">
              <a:solidFill>
                <a:srgbClr val="00B050"/>
              </a:solidFill>
            </a:endParaRPr>
          </a:p>
        </p:txBody>
      </p:sp>
      <p:sp>
        <p:nvSpPr>
          <p:cNvPr id="3" name="Content Placeholder 2"/>
          <p:cNvSpPr>
            <a:spLocks noGrp="1"/>
          </p:cNvSpPr>
          <p:nvPr>
            <p:ph sz="half" idx="1"/>
          </p:nvPr>
        </p:nvSpPr>
        <p:spPr>
          <a:xfrm>
            <a:off x="70502" y="1075365"/>
            <a:ext cx="12016395" cy="5740595"/>
          </a:xfrm>
        </p:spPr>
        <p:txBody>
          <a:bodyPr>
            <a:normAutofit fontScale="92500" lnSpcReduction="10000"/>
          </a:bodyPr>
          <a:lstStyle/>
          <a:p>
            <a:pPr marL="0" indent="0" algn="ctr">
              <a:buNone/>
            </a:pPr>
            <a:r>
              <a:rPr lang="en-US" b="1" dirty="0" smtClean="0">
                <a:solidFill>
                  <a:schemeClr val="accent6">
                    <a:lumMod val="50000"/>
                  </a:schemeClr>
                </a:solidFill>
              </a:rPr>
              <a:t>How should Malawi finance public sector investment?</a:t>
            </a:r>
          </a:p>
          <a:p>
            <a:pPr marL="0" indent="0" algn="just">
              <a:buNone/>
            </a:pPr>
            <a:endParaRPr lang="en-US" sz="1000" b="1" dirty="0" smtClean="0">
              <a:solidFill>
                <a:srgbClr val="FF0000"/>
              </a:solidFill>
            </a:endParaRPr>
          </a:p>
          <a:p>
            <a:pPr marL="0" indent="0" algn="just">
              <a:buNone/>
            </a:pPr>
            <a:r>
              <a:rPr lang="en-US" sz="2400" b="1" dirty="0" smtClean="0">
                <a:solidFill>
                  <a:srgbClr val="FF0000"/>
                </a:solidFill>
              </a:rPr>
              <a:t>Malawi is a signatory of the SADC </a:t>
            </a:r>
            <a:r>
              <a:rPr lang="en-US" sz="2400" b="1" dirty="0" err="1" smtClean="0">
                <a:solidFill>
                  <a:srgbClr val="FF0000"/>
                </a:solidFill>
              </a:rPr>
              <a:t>Industrialisation</a:t>
            </a:r>
            <a:r>
              <a:rPr lang="en-US" sz="2400" b="1" dirty="0" smtClean="0">
                <a:solidFill>
                  <a:srgbClr val="FF0000"/>
                </a:solidFill>
              </a:rPr>
              <a:t> Strategy and Roadmap (2015 – 2063)</a:t>
            </a:r>
          </a:p>
          <a:p>
            <a:pPr lvl="1" algn="just"/>
            <a:r>
              <a:rPr lang="en-US" b="1" dirty="0" smtClean="0"/>
              <a:t>To double regional share </a:t>
            </a:r>
            <a:r>
              <a:rPr lang="en-US" b="1" dirty="0"/>
              <a:t>of </a:t>
            </a:r>
            <a:r>
              <a:rPr lang="en-US" b="1" dirty="0" smtClean="0"/>
              <a:t>manufacturing </a:t>
            </a:r>
            <a:r>
              <a:rPr lang="en-US" b="1" dirty="0"/>
              <a:t>from </a:t>
            </a:r>
            <a:r>
              <a:rPr lang="en-US" b="1" dirty="0" smtClean="0"/>
              <a:t>15</a:t>
            </a:r>
            <a:r>
              <a:rPr lang="en-US" b="1" dirty="0"/>
              <a:t>% to 30% by 2030, and </a:t>
            </a:r>
            <a:r>
              <a:rPr lang="en-US" b="1" dirty="0" smtClean="0"/>
              <a:t>to </a:t>
            </a:r>
            <a:r>
              <a:rPr lang="en-US" b="1" dirty="0"/>
              <a:t>40% by </a:t>
            </a:r>
            <a:r>
              <a:rPr lang="en-US" b="1" dirty="0" smtClean="0"/>
              <a:t>2050</a:t>
            </a:r>
            <a:endParaRPr lang="en-US" b="1" dirty="0"/>
          </a:p>
          <a:p>
            <a:pPr lvl="1" algn="just"/>
            <a:r>
              <a:rPr lang="en-US" b="1" dirty="0" smtClean="0"/>
              <a:t>To increase regional share </a:t>
            </a:r>
            <a:r>
              <a:rPr lang="en-US" b="1" dirty="0"/>
              <a:t>of manufactured exports from </a:t>
            </a:r>
            <a:r>
              <a:rPr lang="en-US" b="1" dirty="0" smtClean="0"/>
              <a:t>20</a:t>
            </a:r>
            <a:r>
              <a:rPr lang="en-US" b="1" dirty="0"/>
              <a:t>% of total exports to 50% by </a:t>
            </a:r>
            <a:r>
              <a:rPr lang="en-US" b="1" dirty="0" smtClean="0"/>
              <a:t>2030</a:t>
            </a:r>
            <a:endParaRPr lang="en-US" b="1" dirty="0"/>
          </a:p>
          <a:p>
            <a:pPr lvl="1" algn="just"/>
            <a:r>
              <a:rPr lang="en-US" b="1" dirty="0" smtClean="0"/>
              <a:t>To increase </a:t>
            </a:r>
            <a:r>
              <a:rPr lang="en-US" b="1" dirty="0"/>
              <a:t>the share of industrial employment to 40% of total employment by </a:t>
            </a:r>
            <a:r>
              <a:rPr lang="en-US" b="1" dirty="0" smtClean="0"/>
              <a:t>2030</a:t>
            </a:r>
          </a:p>
          <a:p>
            <a:pPr marL="0" indent="0" algn="just">
              <a:buNone/>
            </a:pPr>
            <a:endParaRPr lang="en-US" sz="1000" b="1" dirty="0" smtClean="0"/>
          </a:p>
          <a:p>
            <a:pPr marL="0" indent="0" algn="just">
              <a:buNone/>
            </a:pPr>
            <a:r>
              <a:rPr lang="en-US" sz="2400" b="1" dirty="0" smtClean="0">
                <a:solidFill>
                  <a:srgbClr val="FF4531"/>
                </a:solidFill>
              </a:rPr>
              <a:t>Malawi </a:t>
            </a:r>
            <a:r>
              <a:rPr lang="en-US" sz="2400" b="1" dirty="0">
                <a:solidFill>
                  <a:srgbClr val="FF4531"/>
                </a:solidFill>
              </a:rPr>
              <a:t>stands to profit from “walking the talk” on a SADC </a:t>
            </a:r>
            <a:r>
              <a:rPr lang="en-US" sz="2400" b="1" dirty="0" smtClean="0">
                <a:solidFill>
                  <a:srgbClr val="FF4531"/>
                </a:solidFill>
              </a:rPr>
              <a:t>commitment</a:t>
            </a:r>
          </a:p>
          <a:p>
            <a:pPr marL="0" indent="0" algn="just">
              <a:buNone/>
            </a:pPr>
            <a:endParaRPr lang="en-US" sz="1000" b="1" dirty="0">
              <a:solidFill>
                <a:srgbClr val="FF4531"/>
              </a:solidFill>
            </a:endParaRPr>
          </a:p>
          <a:p>
            <a:pPr marL="0" indent="0" algn="just">
              <a:buNone/>
            </a:pPr>
            <a:r>
              <a:rPr lang="en-US" sz="2400" b="1" dirty="0" smtClean="0">
                <a:solidFill>
                  <a:srgbClr val="FF4531"/>
                </a:solidFill>
              </a:rPr>
              <a:t>Achieving </a:t>
            </a:r>
            <a:r>
              <a:rPr lang="en-US" sz="2400" b="1" dirty="0">
                <a:solidFill>
                  <a:srgbClr val="FF4531"/>
                </a:solidFill>
              </a:rPr>
              <a:t>industrialization and transformation faces resource </a:t>
            </a:r>
            <a:r>
              <a:rPr lang="en-US" sz="2400" b="1" dirty="0" smtClean="0">
                <a:solidFill>
                  <a:srgbClr val="FF4531"/>
                </a:solidFill>
              </a:rPr>
              <a:t>constraint</a:t>
            </a:r>
          </a:p>
          <a:p>
            <a:pPr lvl="1" algn="just"/>
            <a:r>
              <a:rPr lang="en-US" b="1" dirty="0"/>
              <a:t>Financing gap in Malawi was estimated at 19.3% of GDP in 2014</a:t>
            </a:r>
          </a:p>
          <a:p>
            <a:pPr lvl="1" algn="just"/>
            <a:r>
              <a:rPr lang="en-US" b="1" dirty="0"/>
              <a:t>Annual total financing requirement estimated at 25.6% of </a:t>
            </a:r>
            <a:r>
              <a:rPr lang="en-US" b="1" dirty="0" smtClean="0"/>
              <a:t>GDP</a:t>
            </a:r>
          </a:p>
          <a:p>
            <a:pPr lvl="1" algn="just"/>
            <a:r>
              <a:rPr lang="en-US" b="1" dirty="0"/>
              <a:t>tax revenue has averaged 13.1% of GDP p.a. during 1970/71 – </a:t>
            </a:r>
            <a:r>
              <a:rPr lang="en-US" b="1" dirty="0" smtClean="0"/>
              <a:t>2019/20 </a:t>
            </a:r>
          </a:p>
          <a:p>
            <a:pPr lvl="2" algn="just"/>
            <a:r>
              <a:rPr lang="en-US" sz="2100" b="1" dirty="0"/>
              <a:t>F</a:t>
            </a:r>
            <a:r>
              <a:rPr lang="en-US" sz="2100" b="1" dirty="0" smtClean="0"/>
              <a:t>rom 17% to 11% after GDP rebasing; below SADC average of 25.9%; looming trouble for the tax-payer</a:t>
            </a:r>
            <a:endParaRPr lang="en-US" sz="2100" b="1" dirty="0"/>
          </a:p>
          <a:p>
            <a:pPr marL="457200" lvl="1" indent="0" algn="just">
              <a:buNone/>
            </a:pPr>
            <a:endParaRPr lang="en-US" sz="2000" b="1" dirty="0" smtClean="0">
              <a:solidFill>
                <a:srgbClr val="FF4531"/>
              </a:solidFill>
            </a:endParaRPr>
          </a:p>
          <a:p>
            <a:pPr marL="0" indent="0" algn="just">
              <a:buNone/>
            </a:pPr>
            <a:r>
              <a:rPr lang="en-US" sz="2400" b="1" dirty="0" smtClean="0">
                <a:solidFill>
                  <a:schemeClr val="accent6">
                    <a:lumMod val="50000"/>
                  </a:schemeClr>
                </a:solidFill>
              </a:rPr>
              <a:t>It </a:t>
            </a:r>
            <a:r>
              <a:rPr lang="en-US" sz="2400" b="1" dirty="0">
                <a:solidFill>
                  <a:schemeClr val="accent6">
                    <a:lumMod val="50000"/>
                  </a:schemeClr>
                </a:solidFill>
              </a:rPr>
              <a:t>is currently not feasible for the economy to </a:t>
            </a:r>
            <a:r>
              <a:rPr lang="en-US" sz="2400" b="1" dirty="0" err="1">
                <a:solidFill>
                  <a:schemeClr val="accent6">
                    <a:lumMod val="50000"/>
                  </a:schemeClr>
                </a:solidFill>
              </a:rPr>
              <a:t>realise</a:t>
            </a:r>
            <a:r>
              <a:rPr lang="en-US" sz="2400" b="1" dirty="0">
                <a:solidFill>
                  <a:schemeClr val="accent6">
                    <a:lumMod val="50000"/>
                  </a:schemeClr>
                </a:solidFill>
              </a:rPr>
              <a:t> this level of financing, and every day that passes without duly addressing economic growth concerns is costly and disastrous</a:t>
            </a:r>
          </a:p>
          <a:p>
            <a:pPr marL="457200" lvl="1" indent="0" algn="just">
              <a:buNone/>
            </a:pPr>
            <a:endParaRPr lang="en-US" sz="2000" b="1" dirty="0">
              <a:solidFill>
                <a:srgbClr val="FF4531"/>
              </a:solidFill>
            </a:endParaRPr>
          </a:p>
          <a:p>
            <a:pPr marL="0" indent="0" algn="just">
              <a:buNone/>
            </a:pPr>
            <a:endParaRPr lang="en-US" sz="2400" b="1" dirty="0">
              <a:solidFill>
                <a:srgbClr val="FF4531"/>
              </a:solidFill>
            </a:endParaRPr>
          </a:p>
          <a:p>
            <a:pPr algn="just"/>
            <a:endParaRPr lang="en-US" sz="2400" b="1"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Tree>
    <p:extLst>
      <p:ext uri="{BB962C8B-B14F-4D97-AF65-F5344CB8AC3E}">
        <p14:creationId xmlns:p14="http://schemas.microsoft.com/office/powerpoint/2010/main" val="352161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1353800" cy="692014"/>
          </a:xfrm>
        </p:spPr>
        <p:txBody>
          <a:bodyPr>
            <a:normAutofit/>
          </a:bodyPr>
          <a:lstStyle/>
          <a:p>
            <a:pPr algn="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Tough Decisions Must Be Made</a:t>
            </a:r>
            <a:endParaRPr lang="en-GB" sz="2800" dirty="0">
              <a:solidFill>
                <a:srgbClr val="00B050"/>
              </a:solidFill>
            </a:endParaRPr>
          </a:p>
        </p:txBody>
      </p:sp>
      <p:sp>
        <p:nvSpPr>
          <p:cNvPr id="3" name="Content Placeholder 2"/>
          <p:cNvSpPr>
            <a:spLocks noGrp="1"/>
          </p:cNvSpPr>
          <p:nvPr>
            <p:ph sz="half" idx="1"/>
          </p:nvPr>
        </p:nvSpPr>
        <p:spPr>
          <a:xfrm>
            <a:off x="70502" y="1075365"/>
            <a:ext cx="12016395" cy="5740595"/>
          </a:xfrm>
        </p:spPr>
        <p:txBody>
          <a:bodyPr>
            <a:normAutofit fontScale="92500" lnSpcReduction="10000"/>
          </a:bodyPr>
          <a:lstStyle/>
          <a:p>
            <a:pPr marL="0" indent="0" algn="ctr">
              <a:buNone/>
            </a:pPr>
            <a:r>
              <a:rPr lang="en-US" b="1" dirty="0" smtClean="0">
                <a:solidFill>
                  <a:srgbClr val="FF0000"/>
                </a:solidFill>
              </a:rPr>
              <a:t>How should Malawi finance public sector investment?</a:t>
            </a:r>
          </a:p>
          <a:p>
            <a:pPr marL="0" indent="0" algn="just">
              <a:buNone/>
            </a:pPr>
            <a:endParaRPr lang="en-US" sz="1000" b="1" dirty="0" smtClean="0">
              <a:solidFill>
                <a:srgbClr val="FF0000"/>
              </a:solidFill>
            </a:endParaRPr>
          </a:p>
          <a:p>
            <a:pPr marL="0" indent="0">
              <a:buNone/>
            </a:pPr>
            <a:r>
              <a:rPr lang="en-US" sz="2400" b="1" dirty="0">
                <a:solidFill>
                  <a:srgbClr val="FF0000"/>
                </a:solidFill>
              </a:rPr>
              <a:t>Criticism against deficit-budgeting by orthodox economists is dangerous and damaging</a:t>
            </a:r>
          </a:p>
          <a:p>
            <a:pPr marL="285750" indent="-285750"/>
            <a:r>
              <a:rPr lang="en-US" sz="2400" dirty="0"/>
              <a:t>Capital account deficit is a necessary stimulant with idle resources </a:t>
            </a:r>
            <a:r>
              <a:rPr lang="en-US" sz="2400" dirty="0" smtClean="0"/>
              <a:t>	(</a:t>
            </a:r>
            <a:r>
              <a:rPr lang="en-US" sz="2400" dirty="0"/>
              <a:t>Keynes, 1936; Lerner, 1943)</a:t>
            </a:r>
          </a:p>
          <a:p>
            <a:pPr marL="285750" indent="-285750"/>
            <a:endParaRPr lang="en-US" sz="1100" dirty="0" smtClean="0"/>
          </a:p>
          <a:p>
            <a:pPr marL="285750" indent="-285750"/>
            <a:r>
              <a:rPr lang="en-US" sz="2400" dirty="0" smtClean="0"/>
              <a:t>Austerity poses </a:t>
            </a:r>
            <a:r>
              <a:rPr lang="en-US" sz="2400" dirty="0"/>
              <a:t>a worrisome limitation on the government’s ability to pursue public purpose </a:t>
            </a:r>
            <a:r>
              <a:rPr lang="en-US" sz="2400" dirty="0" smtClean="0"/>
              <a:t>											(Armstrong</a:t>
            </a:r>
            <a:r>
              <a:rPr lang="en-US" sz="2400" dirty="0"/>
              <a:t>, 2019)</a:t>
            </a:r>
          </a:p>
          <a:p>
            <a:pPr marL="115888" lvl="1" indent="0" algn="just">
              <a:buNone/>
            </a:pPr>
            <a:endParaRPr lang="en-US" sz="1100" dirty="0" smtClean="0">
              <a:solidFill>
                <a:prstClr val="black"/>
              </a:solidFill>
            </a:endParaRPr>
          </a:p>
          <a:p>
            <a:pPr marL="284163" lvl="1" indent="-284163" algn="just"/>
            <a:r>
              <a:rPr lang="en-US" dirty="0">
                <a:solidFill>
                  <a:prstClr val="black"/>
                </a:solidFill>
              </a:rPr>
              <a:t>There is nothing characteristically bad about government borrowing; macroeconomic policies must reflect pragmatism rather than consistency with some traditional doctrine; and </a:t>
            </a:r>
            <a:r>
              <a:rPr lang="en-US" dirty="0" smtClean="0">
                <a:solidFill>
                  <a:prstClr val="black"/>
                </a:solidFill>
              </a:rPr>
              <a:t>excessive </a:t>
            </a:r>
            <a:r>
              <a:rPr lang="en-US" dirty="0">
                <a:solidFill>
                  <a:prstClr val="black"/>
                </a:solidFill>
              </a:rPr>
              <a:t>aversion to public debt may lead to bad policies 			</a:t>
            </a:r>
            <a:r>
              <a:rPr lang="en-US" dirty="0" smtClean="0">
                <a:solidFill>
                  <a:prstClr val="black"/>
                </a:solidFill>
              </a:rPr>
              <a:t>			Armstrong (2019)</a:t>
            </a:r>
            <a:endParaRPr lang="en-US" dirty="0">
              <a:solidFill>
                <a:prstClr val="black"/>
              </a:solidFill>
            </a:endParaRPr>
          </a:p>
          <a:p>
            <a:pPr marL="284163" lvl="1" indent="-284163" algn="just"/>
            <a:endParaRPr lang="en-US" sz="1100" dirty="0" smtClean="0">
              <a:solidFill>
                <a:prstClr val="black"/>
              </a:solidFill>
            </a:endParaRPr>
          </a:p>
          <a:p>
            <a:pPr marL="284163" lvl="1" indent="-284163" algn="just"/>
            <a:r>
              <a:rPr lang="en-US" dirty="0" smtClean="0">
                <a:solidFill>
                  <a:prstClr val="black"/>
                </a:solidFill>
              </a:rPr>
              <a:t>Austerity usually killed formal-sector jobs, depressed economies’ effective demand, led to massive disinvestments in weak manufacturing sectors, and rewarded the financial sector more than the real, fiscal and external sectors of the domestic economy … social inequality ultimately worsened. Because the ardently alleged ‘crowding out’ of private investment by government spending was not truly responsible for the low level of investment, the budget cuts did not spearhead private sector growth     								Watkins </a:t>
            </a:r>
            <a:r>
              <a:rPr lang="en-US" dirty="0">
                <a:solidFill>
                  <a:prstClr val="black"/>
                </a:solidFill>
              </a:rPr>
              <a:t>(</a:t>
            </a:r>
            <a:r>
              <a:rPr lang="en-US" dirty="0" smtClean="0">
                <a:solidFill>
                  <a:prstClr val="black"/>
                </a:solidFill>
              </a:rPr>
              <a:t>1995); </a:t>
            </a:r>
            <a:r>
              <a:rPr lang="en-US" dirty="0">
                <a:solidFill>
                  <a:prstClr val="black"/>
                </a:solidFill>
              </a:rPr>
              <a:t>Mangani, 2021)	</a:t>
            </a:r>
            <a:endParaRPr lang="en-US" dirty="0" smtClean="0">
              <a:solidFill>
                <a:prstClr val="black"/>
              </a:solidFill>
            </a:endParaRPr>
          </a:p>
          <a:p>
            <a:pPr marL="0" lvl="1" indent="0" algn="ctr">
              <a:buNone/>
            </a:pPr>
            <a:r>
              <a:rPr lang="en-US" b="1" dirty="0" smtClean="0">
                <a:solidFill>
                  <a:srgbClr val="FF0000"/>
                </a:solidFill>
              </a:rPr>
              <a:t>What is wrong with us is that we borrow for consumption, do not rationalize expenditures, and steal!</a:t>
            </a:r>
            <a:endParaRPr lang="en-US" b="1"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Tree>
    <p:extLst>
      <p:ext uri="{BB962C8B-B14F-4D97-AF65-F5344CB8AC3E}">
        <p14:creationId xmlns:p14="http://schemas.microsoft.com/office/powerpoint/2010/main" val="10256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0515600" cy="692014"/>
          </a:xfrm>
        </p:spPr>
        <p:txBody>
          <a:bodyPr>
            <a:normAutofit/>
          </a:bodyPr>
          <a:lstStyle/>
          <a:p>
            <a:pPr algn="ct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Tough Decisions Must Be Made</a:t>
            </a:r>
            <a:endParaRPr lang="en-GB" sz="2800" dirty="0">
              <a:solidFill>
                <a:srgbClr val="00B050"/>
              </a:solidFill>
            </a:endParaRPr>
          </a:p>
        </p:txBody>
      </p:sp>
      <p:sp>
        <p:nvSpPr>
          <p:cNvPr id="3" name="Content Placeholder 2"/>
          <p:cNvSpPr>
            <a:spLocks noGrp="1"/>
          </p:cNvSpPr>
          <p:nvPr>
            <p:ph sz="half" idx="1"/>
          </p:nvPr>
        </p:nvSpPr>
        <p:spPr>
          <a:xfrm>
            <a:off x="70502" y="1303311"/>
            <a:ext cx="12016395" cy="5512649"/>
          </a:xfrm>
        </p:spPr>
        <p:txBody>
          <a:bodyPr>
            <a:normAutofit/>
          </a:bodyPr>
          <a:lstStyle/>
          <a:p>
            <a:pPr marL="0" indent="0" algn="r">
              <a:buNone/>
            </a:pPr>
            <a:r>
              <a:rPr lang="en-US" sz="2600" b="1" dirty="0" smtClean="0">
                <a:solidFill>
                  <a:srgbClr val="FF0000"/>
                </a:solidFill>
              </a:rPr>
              <a:t>How should Malawi finance private sector investment?</a:t>
            </a:r>
          </a:p>
          <a:p>
            <a:pPr marL="0" indent="0" algn="r">
              <a:buNone/>
            </a:pPr>
            <a:r>
              <a:rPr lang="en-US" sz="2600" b="1" dirty="0" smtClean="0">
                <a:solidFill>
                  <a:srgbClr val="FF0000"/>
                </a:solidFill>
              </a:rPr>
              <a:t>What should be the stance of monetary policy?</a:t>
            </a:r>
            <a:endParaRPr lang="en-US" sz="2600" b="1" dirty="0">
              <a:solidFill>
                <a:srgbClr val="FF0000"/>
              </a:solidFill>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
        <p:nvSpPr>
          <p:cNvPr id="5" name="Content Placeholder 5"/>
          <p:cNvSpPr>
            <a:spLocks noGrp="1"/>
          </p:cNvSpPr>
          <p:nvPr>
            <p:ph sz="half" idx="1"/>
          </p:nvPr>
        </p:nvSpPr>
        <p:spPr>
          <a:xfrm>
            <a:off x="69850" y="2451100"/>
            <a:ext cx="8932863" cy="5461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buFont typeface="Arial" panose="020B0604020202020204" pitchFamily="34" charset="0"/>
              <a:buNone/>
              <a:defRPr/>
            </a:pPr>
            <a:r>
              <a:rPr lang="en-US" altLang="en-US" sz="2200" b="1" dirty="0" smtClean="0">
                <a:solidFill>
                  <a:srgbClr val="002060"/>
                </a:solidFill>
              </a:rPr>
              <a:t>what is the stance … and real value of “macro stability”?</a:t>
            </a:r>
            <a:endParaRPr lang="en-US" altLang="en-US" sz="2200" b="1" dirty="0">
              <a:solidFill>
                <a:srgbClr val="002060"/>
              </a:solidFill>
            </a:endParaRPr>
          </a:p>
        </p:txBody>
      </p:sp>
      <p:graphicFrame>
        <p:nvGraphicFramePr>
          <p:cNvPr id="6" name="Chart 12"/>
          <p:cNvGraphicFramePr>
            <a:graphicFrameLocks/>
          </p:cNvGraphicFramePr>
          <p:nvPr>
            <p:extLst>
              <p:ext uri="{D42A27DB-BD31-4B8C-83A1-F6EECF244321}">
                <p14:modId xmlns:p14="http://schemas.microsoft.com/office/powerpoint/2010/main" val="4187835176"/>
              </p:ext>
            </p:extLst>
          </p:nvPr>
        </p:nvGraphicFramePr>
        <p:xfrm>
          <a:off x="128587" y="2997200"/>
          <a:ext cx="5483935" cy="3795713"/>
        </p:xfrm>
        <a:graphic>
          <a:graphicData uri="http://schemas.openxmlformats.org/presentationml/2006/ole">
            <mc:AlternateContent xmlns:mc="http://schemas.openxmlformats.org/markup-compatibility/2006">
              <mc:Choice xmlns:v="urn:schemas-microsoft-com:vml" Requires="v">
                <p:oleObj spid="_x0000_s8202" name="Chart" r:id="rId5" imgW="4572396" imgH="3346994" progId="Excel.Chart.8">
                  <p:embed/>
                </p:oleObj>
              </mc:Choice>
              <mc:Fallback>
                <p:oleObj name="Chart" r:id="rId5" imgW="4572396" imgH="3346994" progId="Excel.Chart.8">
                  <p:embed/>
                  <p:pic>
                    <p:nvPicPr>
                      <p:cNvPr id="86027" name="Char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 y="2997200"/>
                        <a:ext cx="5483935" cy="3795713"/>
                      </a:xfrm>
                      <a:prstGeom prst="rect">
                        <a:avLst/>
                      </a:prstGeom>
                      <a:noFill/>
                    </p:spPr>
                  </p:pic>
                </p:oleObj>
              </mc:Fallback>
            </mc:AlternateContent>
          </a:graphicData>
        </a:graphic>
      </p:graphicFrame>
      <p:sp>
        <p:nvSpPr>
          <p:cNvPr id="7" name="TextBox 6"/>
          <p:cNvSpPr txBox="1"/>
          <p:nvPr/>
        </p:nvSpPr>
        <p:spPr>
          <a:xfrm>
            <a:off x="5612523" y="3227340"/>
            <a:ext cx="6474373" cy="3550716"/>
          </a:xfrm>
          <a:prstGeom prst="rect">
            <a:avLst/>
          </a:prstGeom>
          <a:noFill/>
          <a:ln w="28575">
            <a:solidFill>
              <a:schemeClr val="tx1"/>
            </a:solidFill>
          </a:ln>
        </p:spPr>
        <p:txBody>
          <a:bodyPr wrap="square">
            <a:spAutoFit/>
          </a:bodyPr>
          <a:lstStyle/>
          <a:p>
            <a:pPr marR="1270" algn="ctr">
              <a:lnSpc>
                <a:spcPct val="110000"/>
              </a:lnSpc>
              <a:spcBef>
                <a:spcPts val="0"/>
              </a:spcBef>
              <a:spcAft>
                <a:spcPts val="775"/>
              </a:spcAft>
              <a:defRPr/>
            </a:pPr>
            <a:r>
              <a:rPr lang="en-US" sz="2200" b="1" dirty="0">
                <a:solidFill>
                  <a:srgbClr val="FF0000"/>
                </a:solidFill>
                <a:ea typeface="Calibri" panose="020F0502020204030204" pitchFamily="34" charset="0"/>
                <a:cs typeface="Times New Roman" panose="02020603050405020304" pitchFamily="18" charset="0"/>
              </a:rPr>
              <a:t>Private sector credit did not improve significantly in 2020</a:t>
            </a:r>
          </a:p>
          <a:p>
            <a:pPr marL="800100" marR="1270" lvl="1" indent="-342900" algn="just">
              <a:lnSpc>
                <a:spcPct val="110000"/>
              </a:lnSpc>
              <a:spcBef>
                <a:spcPts val="0"/>
              </a:spcBef>
              <a:spcAft>
                <a:spcPts val="775"/>
              </a:spcAft>
              <a:buFont typeface="Arial" panose="020B0604020202020204" pitchFamily="34" charset="0"/>
              <a:buChar char="•"/>
              <a:defRPr/>
            </a:pPr>
            <a:r>
              <a:rPr lang="en-US" sz="2200" dirty="0" smtClean="0">
                <a:ea typeface="Calibri" panose="020F0502020204030204" pitchFamily="34" charset="0"/>
                <a:cs typeface="Times New Roman" panose="02020603050405020304" pitchFamily="18" charset="0"/>
              </a:rPr>
              <a:t>Credit </a:t>
            </a:r>
            <a:r>
              <a:rPr lang="en-US" sz="2200" dirty="0">
                <a:ea typeface="Calibri" panose="020F0502020204030204" pitchFamily="34" charset="0"/>
                <a:cs typeface="Times New Roman" panose="02020603050405020304" pitchFamily="18" charset="0"/>
              </a:rPr>
              <a:t>to government increased by K85.0 billion to K1.1 trillion </a:t>
            </a:r>
          </a:p>
          <a:p>
            <a:pPr marL="800100" marR="1270" lvl="1" indent="-342900" algn="just">
              <a:lnSpc>
                <a:spcPct val="110000"/>
              </a:lnSpc>
              <a:spcBef>
                <a:spcPts val="0"/>
              </a:spcBef>
              <a:spcAft>
                <a:spcPts val="775"/>
              </a:spcAft>
              <a:buFont typeface="Arial" panose="020B0604020202020204" pitchFamily="34" charset="0"/>
              <a:buChar char="•"/>
              <a:defRPr/>
            </a:pPr>
            <a:endParaRPr lang="en-US" sz="1000" dirty="0">
              <a:ea typeface="Calibri" panose="020F0502020204030204" pitchFamily="34" charset="0"/>
              <a:cs typeface="Times New Roman" panose="02020603050405020304" pitchFamily="18" charset="0"/>
            </a:endParaRPr>
          </a:p>
          <a:p>
            <a:pPr marL="800100" marR="1270" lvl="1" indent="-342900" algn="just">
              <a:lnSpc>
                <a:spcPct val="110000"/>
              </a:lnSpc>
              <a:spcBef>
                <a:spcPts val="0"/>
              </a:spcBef>
              <a:spcAft>
                <a:spcPts val="775"/>
              </a:spcAft>
              <a:buFont typeface="Arial" panose="020B0604020202020204" pitchFamily="34" charset="0"/>
              <a:buChar char="•"/>
              <a:defRPr/>
            </a:pPr>
            <a:r>
              <a:rPr lang="en-US" sz="2200" dirty="0">
                <a:ea typeface="Calibri" panose="020F0502020204030204" pitchFamily="34" charset="0"/>
                <a:cs typeface="Times New Roman" panose="02020603050405020304" pitchFamily="18" charset="0"/>
              </a:rPr>
              <a:t>Credit to private sector increased by K25.6 billion to K638.2 billion </a:t>
            </a:r>
          </a:p>
          <a:p>
            <a:pPr marR="1270" lvl="1" algn="just">
              <a:lnSpc>
                <a:spcPct val="110000"/>
              </a:lnSpc>
              <a:spcBef>
                <a:spcPts val="0"/>
              </a:spcBef>
              <a:spcAft>
                <a:spcPts val="775"/>
              </a:spcAft>
              <a:defRPr/>
            </a:pPr>
            <a:endParaRPr lang="en-US" sz="1000" dirty="0">
              <a:ea typeface="Calibri" panose="020F0502020204030204" pitchFamily="34" charset="0"/>
              <a:cs typeface="Times New Roman" panose="02020603050405020304" pitchFamily="18" charset="0"/>
            </a:endParaRPr>
          </a:p>
          <a:p>
            <a:pPr marR="1270" lvl="1" algn="r">
              <a:lnSpc>
                <a:spcPct val="110000"/>
              </a:lnSpc>
              <a:spcBef>
                <a:spcPts val="0"/>
              </a:spcBef>
              <a:spcAft>
                <a:spcPts val="775"/>
              </a:spcAft>
              <a:defRPr/>
            </a:pPr>
            <a:r>
              <a:rPr lang="en-US" sz="2200" dirty="0">
                <a:solidFill>
                  <a:srgbClr val="FF0000"/>
                </a:solidFill>
                <a:ea typeface="Calibri" panose="020F0502020204030204" pitchFamily="34" charset="0"/>
                <a:cs typeface="Times New Roman" panose="02020603050405020304" pitchFamily="18" charset="0"/>
              </a:rPr>
              <a:t>Reserve Bank of Malawi, 2020</a:t>
            </a:r>
          </a:p>
        </p:txBody>
      </p:sp>
    </p:spTree>
    <p:extLst>
      <p:ext uri="{BB962C8B-B14F-4D97-AF65-F5344CB8AC3E}">
        <p14:creationId xmlns:p14="http://schemas.microsoft.com/office/powerpoint/2010/main" val="428048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0515600" cy="692014"/>
          </a:xfrm>
        </p:spPr>
        <p:txBody>
          <a:bodyPr>
            <a:normAutofit/>
          </a:bodyPr>
          <a:lstStyle/>
          <a:p>
            <a:pPr algn="ct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Tough Decisions Must Be Made</a:t>
            </a:r>
            <a:endParaRPr lang="en-GB" sz="2800" dirty="0">
              <a:solidFill>
                <a:srgbClr val="00B050"/>
              </a:solidFill>
            </a:endParaRPr>
          </a:p>
        </p:txBody>
      </p:sp>
      <p:sp>
        <p:nvSpPr>
          <p:cNvPr id="3" name="Content Placeholder 2"/>
          <p:cNvSpPr>
            <a:spLocks noGrp="1"/>
          </p:cNvSpPr>
          <p:nvPr>
            <p:ph sz="half" idx="1"/>
          </p:nvPr>
        </p:nvSpPr>
        <p:spPr>
          <a:xfrm>
            <a:off x="70502" y="1303311"/>
            <a:ext cx="12016395" cy="5512649"/>
          </a:xfrm>
        </p:spPr>
        <p:txBody>
          <a:bodyPr>
            <a:normAutofit/>
          </a:bodyPr>
          <a:lstStyle/>
          <a:p>
            <a:pPr marL="0" indent="0" algn="r">
              <a:buNone/>
            </a:pPr>
            <a:r>
              <a:rPr lang="en-US" sz="2600" b="1" dirty="0" smtClean="0">
                <a:solidFill>
                  <a:srgbClr val="FF0000"/>
                </a:solidFill>
              </a:rPr>
              <a:t>How should Malawi finance private sector investment?</a:t>
            </a:r>
          </a:p>
          <a:p>
            <a:pPr marL="0" indent="0" algn="r">
              <a:buNone/>
            </a:pPr>
            <a:r>
              <a:rPr lang="en-US" sz="2600" b="1" dirty="0" smtClean="0">
                <a:solidFill>
                  <a:srgbClr val="FF0000"/>
                </a:solidFill>
              </a:rPr>
              <a:t>What should be the stance of </a:t>
            </a:r>
            <a:r>
              <a:rPr lang="en-US" sz="2600" b="1" smtClean="0">
                <a:solidFill>
                  <a:srgbClr val="FF0000"/>
                </a:solidFill>
              </a:rPr>
              <a:t>monetary policy?</a:t>
            </a:r>
            <a:endParaRPr lang="en-US" sz="2600" b="1"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
        <p:nvSpPr>
          <p:cNvPr id="5" name="Content Placeholder 5"/>
          <p:cNvSpPr>
            <a:spLocks noGrp="1"/>
          </p:cNvSpPr>
          <p:nvPr>
            <p:ph sz="half" idx="1"/>
          </p:nvPr>
        </p:nvSpPr>
        <p:spPr>
          <a:xfrm>
            <a:off x="69850" y="2451100"/>
            <a:ext cx="8932863" cy="5461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buFont typeface="Arial" panose="020B0604020202020204" pitchFamily="34" charset="0"/>
              <a:buNone/>
              <a:defRPr/>
            </a:pPr>
            <a:r>
              <a:rPr lang="en-US" altLang="en-US" sz="2200" b="1" dirty="0" smtClean="0">
                <a:solidFill>
                  <a:srgbClr val="002060"/>
                </a:solidFill>
              </a:rPr>
              <a:t>what is the stance … and real value of “macro stability”?</a:t>
            </a:r>
            <a:endParaRPr lang="en-US" altLang="en-US" sz="2200" b="1" dirty="0">
              <a:solidFill>
                <a:srgbClr val="002060"/>
              </a:solidFill>
            </a:endParaRPr>
          </a:p>
        </p:txBody>
      </p:sp>
      <p:sp>
        <p:nvSpPr>
          <p:cNvPr id="9" name="Rectangle 8"/>
          <p:cNvSpPr/>
          <p:nvPr/>
        </p:nvSpPr>
        <p:spPr>
          <a:xfrm>
            <a:off x="0" y="3194582"/>
            <a:ext cx="11634952" cy="2329869"/>
          </a:xfrm>
          <a:prstGeom prst="rect">
            <a:avLst/>
          </a:prstGeom>
        </p:spPr>
        <p:txBody>
          <a:bodyPr wrap="square">
            <a:spAutoFit/>
          </a:bodyPr>
          <a:lstStyle/>
          <a:p>
            <a:pPr lvl="0" algn="just" eaLnBrk="0" fontAlgn="base" hangingPunct="0">
              <a:lnSpc>
                <a:spcPct val="110000"/>
              </a:lnSpc>
              <a:spcBef>
                <a:spcPct val="0"/>
              </a:spcBef>
              <a:spcAft>
                <a:spcPts val="775"/>
              </a:spcAft>
            </a:pPr>
            <a:r>
              <a:rPr lang="en-US" altLang="en-US" sz="2400" b="1" dirty="0">
                <a:solidFill>
                  <a:srgbClr val="002060"/>
                </a:solidFill>
                <a:latin typeface="Times New Roman" panose="02020603050405020304" pitchFamily="18" charset="0"/>
                <a:cs typeface="Calibri" panose="020F0502020204030204" pitchFamily="34" charset="0"/>
              </a:rPr>
              <a:t>Malawi must transform from a </a:t>
            </a:r>
            <a:r>
              <a:rPr lang="en-US" altLang="en-US" sz="2400" b="1" dirty="0" smtClean="0">
                <a:solidFill>
                  <a:srgbClr val="002060"/>
                </a:solidFill>
                <a:latin typeface="Times New Roman" panose="02020603050405020304" pitchFamily="18" charset="0"/>
                <a:cs typeface="Calibri" panose="020F0502020204030204" pitchFamily="34" charset="0"/>
              </a:rPr>
              <a:t>regime </a:t>
            </a:r>
            <a:r>
              <a:rPr lang="en-US" altLang="en-US" sz="2400" b="1" dirty="0">
                <a:solidFill>
                  <a:srgbClr val="002060"/>
                </a:solidFill>
                <a:latin typeface="Times New Roman" panose="02020603050405020304" pitchFamily="18" charset="0"/>
                <a:cs typeface="Calibri" panose="020F0502020204030204" pitchFamily="34" charset="0"/>
              </a:rPr>
              <a:t>overly preoccupied with </a:t>
            </a:r>
            <a:r>
              <a:rPr lang="en-US" altLang="en-US" sz="2400" b="1" dirty="0" smtClean="0">
                <a:solidFill>
                  <a:srgbClr val="002060"/>
                </a:solidFill>
                <a:latin typeface="Times New Roman" panose="02020603050405020304" pitchFamily="18" charset="0"/>
                <a:cs typeface="Calibri" panose="020F0502020204030204" pitchFamily="34" charset="0"/>
              </a:rPr>
              <a:t>growth-dampening macroeconomic </a:t>
            </a:r>
            <a:r>
              <a:rPr lang="en-US" altLang="en-US" sz="2400" b="1" dirty="0">
                <a:solidFill>
                  <a:srgbClr val="002060"/>
                </a:solidFill>
                <a:latin typeface="Times New Roman" panose="02020603050405020304" pitchFamily="18" charset="0"/>
                <a:cs typeface="Calibri" panose="020F0502020204030204" pitchFamily="34" charset="0"/>
              </a:rPr>
              <a:t>stability into one that is growth-focused and export-oriented</a:t>
            </a:r>
          </a:p>
          <a:p>
            <a:pPr marL="457200" lvl="2" algn="just" eaLnBrk="0" fontAlgn="base" hangingPunct="0">
              <a:lnSpc>
                <a:spcPct val="110000"/>
              </a:lnSpc>
              <a:spcBef>
                <a:spcPct val="0"/>
              </a:spcBef>
              <a:spcAft>
                <a:spcPts val="775"/>
              </a:spcAft>
              <a:buFont typeface="Arial" panose="020B0604020202020204" pitchFamily="34" charset="0"/>
              <a:buChar char="•"/>
            </a:pPr>
            <a:r>
              <a:rPr lang="en-US" altLang="en-US" sz="2200" dirty="0">
                <a:solidFill>
                  <a:srgbClr val="002060"/>
                </a:solidFill>
                <a:latin typeface="Times New Roman" panose="02020603050405020304" pitchFamily="18" charset="0"/>
                <a:cs typeface="Calibri" panose="020F0502020204030204" pitchFamily="34" charset="0"/>
              </a:rPr>
              <a:t>Would grow a competitive industrial sector</a:t>
            </a:r>
          </a:p>
          <a:p>
            <a:pPr marL="457200" lvl="2" algn="just" eaLnBrk="0" fontAlgn="base" hangingPunct="0">
              <a:lnSpc>
                <a:spcPct val="110000"/>
              </a:lnSpc>
              <a:spcBef>
                <a:spcPct val="0"/>
              </a:spcBef>
              <a:spcAft>
                <a:spcPts val="775"/>
              </a:spcAft>
              <a:buFont typeface="Arial" panose="020B0604020202020204" pitchFamily="34" charset="0"/>
              <a:buChar char="•"/>
            </a:pPr>
            <a:r>
              <a:rPr lang="en-US" altLang="en-US" sz="2200" dirty="0">
                <a:solidFill>
                  <a:srgbClr val="002060"/>
                </a:solidFill>
                <a:latin typeface="Times New Roman" panose="02020603050405020304" pitchFamily="18" charset="0"/>
                <a:cs typeface="Calibri" panose="020F0502020204030204" pitchFamily="34" charset="0"/>
              </a:rPr>
              <a:t>Would build adequate reserves necessary for achieving stability on the foreign exchange market</a:t>
            </a:r>
          </a:p>
          <a:p>
            <a:pPr marL="457200" lvl="2" algn="just" eaLnBrk="0" fontAlgn="base" hangingPunct="0">
              <a:lnSpc>
                <a:spcPct val="110000"/>
              </a:lnSpc>
              <a:spcBef>
                <a:spcPct val="0"/>
              </a:spcBef>
              <a:spcAft>
                <a:spcPts val="775"/>
              </a:spcAft>
              <a:buFont typeface="Arial" panose="020B0604020202020204" pitchFamily="34" charset="0"/>
              <a:buChar char="•"/>
            </a:pPr>
            <a:r>
              <a:rPr lang="en-US" altLang="en-US" sz="2200" dirty="0" smtClean="0">
                <a:solidFill>
                  <a:srgbClr val="002060"/>
                </a:solidFill>
                <a:latin typeface="Times New Roman" panose="02020603050405020304" pitchFamily="18" charset="0"/>
                <a:cs typeface="Calibri" panose="020F0502020204030204" pitchFamily="34" charset="0"/>
              </a:rPr>
              <a:t>Requires more than a “referee” central bank; more that moral suasion</a:t>
            </a:r>
          </a:p>
        </p:txBody>
      </p:sp>
    </p:spTree>
    <p:extLst>
      <p:ext uri="{BB962C8B-B14F-4D97-AF65-F5344CB8AC3E}">
        <p14:creationId xmlns:p14="http://schemas.microsoft.com/office/powerpoint/2010/main" val="157383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133906"/>
            <a:ext cx="10515600" cy="808750"/>
          </a:xfrm>
        </p:spPr>
        <p:txBody>
          <a:bodyPr>
            <a:normAutofit/>
          </a:bodyPr>
          <a:lstStyle/>
          <a:p>
            <a:pPr algn="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Take-</a:t>
            </a:r>
            <a:r>
              <a:rPr lang="en-US" sz="28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A</a:t>
            </a:r>
            <a:r>
              <a:rPr lang="en-US"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ways</a:t>
            </a:r>
            <a:endParaRPr lang="en-US" sz="2800" dirty="0">
              <a:solidFill>
                <a:srgbClr val="00B050"/>
              </a:solidFill>
            </a:endParaRPr>
          </a:p>
        </p:txBody>
      </p:sp>
      <p:sp>
        <p:nvSpPr>
          <p:cNvPr id="3" name="Content Placeholder 2"/>
          <p:cNvSpPr>
            <a:spLocks noGrp="1"/>
          </p:cNvSpPr>
          <p:nvPr>
            <p:ph sz="half" idx="1"/>
          </p:nvPr>
        </p:nvSpPr>
        <p:spPr>
          <a:xfrm>
            <a:off x="2490952" y="1019503"/>
            <a:ext cx="9630546" cy="5817477"/>
          </a:xfrm>
        </p:spPr>
        <p:txBody>
          <a:bodyPr>
            <a:normAutofit fontScale="92500" lnSpcReduction="10000"/>
          </a:bodyPr>
          <a:lstStyle/>
          <a:p>
            <a:pPr marL="514350" indent="-514350">
              <a:buFont typeface="+mj-lt"/>
              <a:buAutoNum type="arabicPeriod"/>
            </a:pPr>
            <a:r>
              <a:rPr lang="en-US" sz="2400" b="1" dirty="0" smtClean="0">
                <a:solidFill>
                  <a:srgbClr val="FF0000"/>
                </a:solidFill>
              </a:rPr>
              <a:t>Malawi is trending towards fragility and failure</a:t>
            </a:r>
          </a:p>
          <a:p>
            <a:pPr marL="457200" lvl="1" indent="0">
              <a:buNone/>
            </a:pPr>
            <a:r>
              <a:rPr lang="en-US" dirty="0"/>
              <a:t>	</a:t>
            </a:r>
            <a:r>
              <a:rPr lang="en-US" dirty="0" smtClean="0"/>
              <a:t>And there is no self-correction mechanism in sight</a:t>
            </a:r>
          </a:p>
          <a:p>
            <a:pPr marL="514350" indent="-514350">
              <a:buFont typeface="+mj-lt"/>
              <a:buAutoNum type="arabicPeriod"/>
            </a:pPr>
            <a:endParaRPr lang="en-US" sz="1000" dirty="0" smtClean="0"/>
          </a:p>
          <a:p>
            <a:pPr marL="514350" indent="-514350">
              <a:buFont typeface="+mj-lt"/>
              <a:buAutoNum type="arabicPeriod"/>
            </a:pPr>
            <a:r>
              <a:rPr lang="en-US" sz="2400" b="1" dirty="0" smtClean="0">
                <a:solidFill>
                  <a:srgbClr val="FF0000"/>
                </a:solidFill>
              </a:rPr>
              <a:t>There is no substitute </a:t>
            </a:r>
            <a:r>
              <a:rPr lang="en-US" sz="2400" b="1" dirty="0">
                <a:solidFill>
                  <a:srgbClr val="FF0000"/>
                </a:solidFill>
              </a:rPr>
              <a:t>for economic transformation and industrialization</a:t>
            </a:r>
            <a:endParaRPr lang="en-US" sz="2400" b="1" dirty="0" smtClean="0">
              <a:solidFill>
                <a:srgbClr val="FF0000"/>
              </a:solidFill>
            </a:endParaRPr>
          </a:p>
          <a:p>
            <a:pPr marL="0" lvl="1" indent="0">
              <a:spcBef>
                <a:spcPts val="1000"/>
              </a:spcBef>
              <a:buNone/>
            </a:pPr>
            <a:r>
              <a:rPr lang="en-US" dirty="0"/>
              <a:t>	</a:t>
            </a:r>
            <a:r>
              <a:rPr lang="en-US" dirty="0" smtClean="0"/>
              <a:t>Only two options exist: </a:t>
            </a:r>
            <a:r>
              <a:rPr lang="en-US" b="1" dirty="0" smtClean="0"/>
              <a:t>transform and </a:t>
            </a:r>
            <a:r>
              <a:rPr lang="en-US" b="1" dirty="0" err="1" smtClean="0"/>
              <a:t>industrialise</a:t>
            </a:r>
            <a:r>
              <a:rPr lang="en-US" dirty="0" smtClean="0"/>
              <a:t>, or </a:t>
            </a:r>
            <a:r>
              <a:rPr lang="en-US" b="1" dirty="0" smtClean="0"/>
              <a:t>perish</a:t>
            </a:r>
          </a:p>
          <a:p>
            <a:pPr marL="514350" indent="-514350">
              <a:buFont typeface="+mj-lt"/>
              <a:buAutoNum type="arabicPeriod"/>
            </a:pPr>
            <a:endParaRPr lang="en-US" sz="1000" dirty="0" smtClean="0"/>
          </a:p>
          <a:p>
            <a:pPr marL="514350" indent="-514350">
              <a:buFont typeface="+mj-lt"/>
              <a:buAutoNum type="arabicPeriod"/>
            </a:pPr>
            <a:r>
              <a:rPr lang="en-US" sz="2400" b="1" dirty="0">
                <a:solidFill>
                  <a:srgbClr val="FF0000"/>
                </a:solidFill>
              </a:rPr>
              <a:t>Government Intervention Is Critical For </a:t>
            </a:r>
            <a:r>
              <a:rPr lang="en-US" sz="2400" b="1" dirty="0" err="1" smtClean="0">
                <a:solidFill>
                  <a:srgbClr val="FF0000"/>
                </a:solidFill>
              </a:rPr>
              <a:t>Industrialisation</a:t>
            </a:r>
            <a:endParaRPr lang="en-US" sz="2400" b="1" dirty="0" smtClean="0">
              <a:solidFill>
                <a:srgbClr val="FF0000"/>
              </a:solidFill>
            </a:endParaRPr>
          </a:p>
          <a:p>
            <a:pPr marL="0" indent="0">
              <a:buNone/>
            </a:pPr>
            <a:r>
              <a:rPr lang="en-US" sz="2400" b="1" dirty="0"/>
              <a:t>	</a:t>
            </a:r>
            <a:r>
              <a:rPr lang="en-US" sz="2400" dirty="0" smtClean="0"/>
              <a:t>In history, not a single country has </a:t>
            </a:r>
            <a:r>
              <a:rPr lang="en-US" sz="2400" dirty="0" err="1" smtClean="0"/>
              <a:t>industrialised</a:t>
            </a:r>
            <a:r>
              <a:rPr lang="en-US" sz="2400" dirty="0" smtClean="0"/>
              <a:t> otherwise</a:t>
            </a:r>
          </a:p>
          <a:p>
            <a:pPr marL="0" indent="0">
              <a:buNone/>
            </a:pPr>
            <a:endParaRPr lang="en-US" sz="2400" b="1" dirty="0"/>
          </a:p>
          <a:p>
            <a:pPr marL="0" indent="0">
              <a:buNone/>
            </a:pPr>
            <a:r>
              <a:rPr lang="en-US" sz="2400" b="1" dirty="0" smtClean="0">
                <a:solidFill>
                  <a:srgbClr val="FF0000"/>
                </a:solidFill>
              </a:rPr>
              <a:t>4.     Tough decisions must be made … sooner rather than later … by “Malawians”</a:t>
            </a:r>
          </a:p>
          <a:p>
            <a:pPr marL="0" indent="0">
              <a:buNone/>
            </a:pPr>
            <a:r>
              <a:rPr lang="en-US" sz="2600" dirty="0" smtClean="0"/>
              <a:t>	</a:t>
            </a:r>
            <a:r>
              <a:rPr lang="en-US" sz="2400" dirty="0" smtClean="0"/>
              <a:t>On the role of the state</a:t>
            </a:r>
          </a:p>
          <a:p>
            <a:pPr marL="0" indent="0">
              <a:buNone/>
            </a:pPr>
            <a:r>
              <a:rPr lang="en-US" sz="2400" dirty="0"/>
              <a:t>	</a:t>
            </a:r>
            <a:r>
              <a:rPr lang="en-US" sz="2400" dirty="0" smtClean="0"/>
              <a:t>On financing </a:t>
            </a:r>
            <a:r>
              <a:rPr lang="en-US" sz="2400" dirty="0"/>
              <a:t>private sector </a:t>
            </a:r>
            <a:r>
              <a:rPr lang="en-US" sz="2400" dirty="0" smtClean="0"/>
              <a:t>investment and monetary policy </a:t>
            </a:r>
          </a:p>
          <a:p>
            <a:pPr marL="0" indent="0">
              <a:buNone/>
            </a:pPr>
            <a:r>
              <a:rPr lang="en-US" sz="2400" dirty="0"/>
              <a:t>	On </a:t>
            </a:r>
            <a:r>
              <a:rPr lang="en-US" sz="2400" dirty="0" smtClean="0"/>
              <a:t>financing public </a:t>
            </a:r>
            <a:r>
              <a:rPr lang="en-US" sz="2400" dirty="0"/>
              <a:t>sector </a:t>
            </a:r>
            <a:r>
              <a:rPr lang="en-US" sz="2400" dirty="0" smtClean="0"/>
              <a:t>investment (and consumption!)</a:t>
            </a:r>
          </a:p>
          <a:p>
            <a:pPr marL="0" indent="0">
              <a:buNone/>
            </a:pPr>
            <a:r>
              <a:rPr lang="en-US" sz="2400" dirty="0"/>
              <a:t>	</a:t>
            </a:r>
            <a:r>
              <a:rPr lang="en-US" sz="2400" dirty="0" smtClean="0"/>
              <a:t>On trade and foreign exchange earnings</a:t>
            </a:r>
          </a:p>
          <a:p>
            <a:pPr marL="0" indent="0">
              <a:buNone/>
            </a:pPr>
            <a:r>
              <a:rPr lang="en-US" sz="2400" dirty="0">
                <a:solidFill>
                  <a:srgbClr val="FF0000"/>
                </a:solidFill>
              </a:rPr>
              <a:t>	</a:t>
            </a:r>
            <a:r>
              <a:rPr lang="en-US" sz="2400" dirty="0" smtClean="0">
                <a:solidFill>
                  <a:srgbClr val="FF0000"/>
                </a:solidFill>
              </a:rPr>
              <a:t>On the attitude of a whole people</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24" y="1429407"/>
            <a:ext cx="2154621" cy="5276193"/>
          </a:xfrm>
          <a:prstGeom prst="rect">
            <a:avLst/>
          </a:prstGeom>
        </p:spPr>
      </p:pic>
    </p:spTree>
    <p:extLst>
      <p:ext uri="{BB962C8B-B14F-4D97-AF65-F5344CB8AC3E}">
        <p14:creationId xmlns:p14="http://schemas.microsoft.com/office/powerpoint/2010/main" val="4021593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0515600" cy="692014"/>
          </a:xfrm>
        </p:spPr>
        <p:txBody>
          <a:bodyPr>
            <a:normAutofit/>
          </a:bodyPr>
          <a:lstStyle/>
          <a:p>
            <a:pPr algn="ct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Tough Decisions Must Be Made</a:t>
            </a:r>
            <a:endParaRPr lang="en-GB" sz="2800" dirty="0">
              <a:solidFill>
                <a:srgbClr val="00B050"/>
              </a:solidFill>
            </a:endParaRPr>
          </a:p>
        </p:txBody>
      </p:sp>
      <p:sp>
        <p:nvSpPr>
          <p:cNvPr id="3" name="Content Placeholder 2"/>
          <p:cNvSpPr>
            <a:spLocks noGrp="1"/>
          </p:cNvSpPr>
          <p:nvPr>
            <p:ph sz="half" idx="1"/>
          </p:nvPr>
        </p:nvSpPr>
        <p:spPr>
          <a:xfrm>
            <a:off x="70502" y="966962"/>
            <a:ext cx="12016395" cy="5916885"/>
          </a:xfrm>
        </p:spPr>
        <p:txBody>
          <a:bodyPr>
            <a:normAutofit/>
          </a:bodyPr>
          <a:lstStyle/>
          <a:p>
            <a:pPr marL="0" indent="0" algn="r">
              <a:buNone/>
            </a:pPr>
            <a:r>
              <a:rPr lang="en-US" sz="2600" b="1" dirty="0" smtClean="0">
                <a:solidFill>
                  <a:srgbClr val="FF0000"/>
                </a:solidFill>
              </a:rPr>
              <a:t>How should Malawi address the forex challenge?</a:t>
            </a:r>
            <a:endParaRPr lang="en-US" sz="2600" b="1"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
        <p:nvSpPr>
          <p:cNvPr id="5" name="TextBox 4"/>
          <p:cNvSpPr txBox="1"/>
          <p:nvPr/>
        </p:nvSpPr>
        <p:spPr>
          <a:xfrm>
            <a:off x="21028" y="1713201"/>
            <a:ext cx="12170971" cy="5170646"/>
          </a:xfrm>
          <a:prstGeom prst="rect">
            <a:avLst/>
          </a:prstGeom>
          <a:noFill/>
          <a:ln w="38100">
            <a:solidFill>
              <a:schemeClr val="tx1"/>
            </a:solidFill>
          </a:ln>
        </p:spPr>
        <p:txBody>
          <a:bodyPr wrap="square" rtlCol="0">
            <a:spAutoFit/>
          </a:bodyPr>
          <a:lstStyle/>
          <a:p>
            <a:pPr algn="ctr"/>
            <a:r>
              <a:rPr lang="en-GB" sz="2600" b="1" dirty="0" smtClean="0">
                <a:solidFill>
                  <a:schemeClr val="accent6">
                    <a:lumMod val="50000"/>
                  </a:schemeClr>
                </a:solidFill>
              </a:rPr>
              <a:t>My Dos</a:t>
            </a:r>
          </a:p>
          <a:p>
            <a:endParaRPr lang="en-GB" sz="1000" dirty="0"/>
          </a:p>
          <a:p>
            <a:r>
              <a:rPr lang="en-GB" sz="2200" b="1" dirty="0" smtClean="0"/>
              <a:t>Do graduate from tobacco</a:t>
            </a:r>
          </a:p>
          <a:p>
            <a:pPr marL="285750" indent="-285750">
              <a:buFont typeface="Arial" panose="020B0604020202020204" pitchFamily="34" charset="0"/>
              <a:buChar char="•"/>
            </a:pPr>
            <a:r>
              <a:rPr lang="en-GB" sz="2200" dirty="0" smtClean="0"/>
              <a:t>Should have seen the signals since WHO FCTC (2003)</a:t>
            </a:r>
          </a:p>
          <a:p>
            <a:pPr marL="285750" indent="-285750">
              <a:buFont typeface="Arial" panose="020B0604020202020204" pitchFamily="34" charset="0"/>
              <a:buChar char="•"/>
            </a:pPr>
            <a:r>
              <a:rPr lang="en-GB" sz="2200" dirty="0" smtClean="0"/>
              <a:t>Buyer’s market: Prices declining, mean-reverting</a:t>
            </a:r>
          </a:p>
          <a:p>
            <a:pPr marL="285750" indent="-285750">
              <a:buFont typeface="Arial" panose="020B0604020202020204" pitchFamily="34" charset="0"/>
              <a:buChar char="•"/>
            </a:pPr>
            <a:r>
              <a:rPr lang="en-GB" sz="2200" dirty="0" smtClean="0"/>
              <a:t>Even Philip Morris says no, hence FFSFW</a:t>
            </a:r>
          </a:p>
          <a:p>
            <a:pPr marL="285750" indent="-285750">
              <a:buFont typeface="Arial" panose="020B0604020202020204" pitchFamily="34" charset="0"/>
              <a:buChar char="•"/>
            </a:pPr>
            <a:r>
              <a:rPr lang="en-GB" sz="2200" dirty="0" smtClean="0"/>
              <a:t>Buyers are discouraging smallholders already</a:t>
            </a:r>
          </a:p>
          <a:p>
            <a:endParaRPr lang="en-GB" sz="1000" dirty="0" smtClean="0"/>
          </a:p>
          <a:p>
            <a:r>
              <a:rPr lang="en-GB" sz="2200" b="1" dirty="0" smtClean="0"/>
              <a:t>Do find a more impactful alternative</a:t>
            </a:r>
          </a:p>
          <a:p>
            <a:pPr marL="285750" indent="-285750">
              <a:buFont typeface="Arial" panose="020B0604020202020204" pitchFamily="34" charset="0"/>
              <a:buChar char="•"/>
            </a:pPr>
            <a:r>
              <a:rPr lang="en-GB" sz="2200" dirty="0" smtClean="0"/>
              <a:t>Needs thorough analysis</a:t>
            </a:r>
          </a:p>
          <a:p>
            <a:pPr marL="285750" indent="-285750">
              <a:buFont typeface="Arial" panose="020B0604020202020204" pitchFamily="34" charset="0"/>
              <a:buChar char="•"/>
            </a:pPr>
            <a:r>
              <a:rPr lang="en-GB" sz="2200" dirty="0" smtClean="0"/>
              <a:t>Do to it what we did with tobacco - institutions</a:t>
            </a:r>
          </a:p>
          <a:p>
            <a:endParaRPr lang="en-GB" sz="1000" dirty="0"/>
          </a:p>
          <a:p>
            <a:r>
              <a:rPr lang="en-GB" sz="2200" b="1" dirty="0" smtClean="0"/>
              <a:t>Do use trade remedies to protect domestic industry</a:t>
            </a:r>
          </a:p>
          <a:p>
            <a:pPr marL="285750" indent="-285750">
              <a:buFont typeface="Arial" panose="020B0604020202020204" pitchFamily="34" charset="0"/>
              <a:buChar char="•"/>
            </a:pPr>
            <a:r>
              <a:rPr lang="en-GB" sz="2200" dirty="0" smtClean="0"/>
              <a:t>Anti-dumping, counter-veiling</a:t>
            </a:r>
          </a:p>
          <a:p>
            <a:pPr marL="285750" indent="-285750">
              <a:buFont typeface="Arial" panose="020B0604020202020204" pitchFamily="34" charset="0"/>
              <a:buChar char="•"/>
            </a:pPr>
            <a:r>
              <a:rPr lang="en-GB" sz="2200" dirty="0" smtClean="0"/>
              <a:t>Perfectly acceptable under trade agreements</a:t>
            </a:r>
          </a:p>
          <a:p>
            <a:endParaRPr lang="en-GB" sz="1000" dirty="0"/>
          </a:p>
          <a:p>
            <a:r>
              <a:rPr lang="en-GB" sz="2200" b="1" dirty="0" smtClean="0"/>
              <a:t>Do rationalise imports</a:t>
            </a:r>
            <a:endParaRPr lang="en-GB" sz="2200" b="1" dirty="0"/>
          </a:p>
        </p:txBody>
      </p:sp>
      <p:sp>
        <p:nvSpPr>
          <p:cNvPr id="6" name="TextBox 5"/>
          <p:cNvSpPr txBox="1"/>
          <p:nvPr/>
        </p:nvSpPr>
        <p:spPr>
          <a:xfrm>
            <a:off x="6758153" y="2280755"/>
            <a:ext cx="5307711" cy="4431983"/>
          </a:xfrm>
          <a:prstGeom prst="rect">
            <a:avLst/>
          </a:prstGeom>
          <a:noFill/>
          <a:ln w="38100">
            <a:solidFill>
              <a:schemeClr val="tx1"/>
            </a:solidFill>
          </a:ln>
        </p:spPr>
        <p:txBody>
          <a:bodyPr wrap="square" rtlCol="0">
            <a:spAutoFit/>
          </a:bodyPr>
          <a:lstStyle/>
          <a:p>
            <a:pPr algn="ctr"/>
            <a:r>
              <a:rPr lang="en-GB" sz="2600" b="1" dirty="0" smtClean="0">
                <a:solidFill>
                  <a:srgbClr val="FF0000"/>
                </a:solidFill>
              </a:rPr>
              <a:t>My Don’t</a:t>
            </a:r>
          </a:p>
          <a:p>
            <a:endParaRPr lang="en-GB" sz="2200" dirty="0"/>
          </a:p>
          <a:p>
            <a:r>
              <a:rPr lang="en-GB" sz="2200" b="1" dirty="0" smtClean="0"/>
              <a:t>Don’t touch the minerals now; we have huge capacity gaps!</a:t>
            </a:r>
          </a:p>
          <a:p>
            <a:endParaRPr lang="en-GB" sz="2200" b="1" dirty="0" smtClean="0"/>
          </a:p>
          <a:p>
            <a:pPr marL="285750" indent="-285750">
              <a:buFont typeface="Arial" panose="020B0604020202020204" pitchFamily="34" charset="0"/>
              <a:buChar char="•"/>
            </a:pPr>
            <a:r>
              <a:rPr lang="en-GB" sz="2200" dirty="0" smtClean="0"/>
              <a:t>We need a critical mass of professionals in the science</a:t>
            </a:r>
          </a:p>
          <a:p>
            <a:pPr marL="285750" indent="-285750">
              <a:buFont typeface="Arial" panose="020B0604020202020204" pitchFamily="34" charset="0"/>
              <a:buChar char="•"/>
            </a:pPr>
            <a:r>
              <a:rPr lang="en-GB" sz="2200" dirty="0" smtClean="0"/>
              <a:t>We need a comprehensive fiscal regime</a:t>
            </a:r>
          </a:p>
          <a:p>
            <a:pPr marL="285750" indent="-285750">
              <a:buFont typeface="Arial" panose="020B0604020202020204" pitchFamily="34" charset="0"/>
              <a:buChar char="•"/>
            </a:pPr>
            <a:r>
              <a:rPr lang="en-GB" sz="2200" dirty="0" smtClean="0"/>
              <a:t>We need the capacity to negotiate in national interest</a:t>
            </a:r>
          </a:p>
          <a:p>
            <a:pPr marL="285750" indent="-285750">
              <a:buFont typeface="Arial" panose="020B0604020202020204" pitchFamily="34" charset="0"/>
              <a:buChar char="•"/>
            </a:pPr>
            <a:r>
              <a:rPr lang="en-GB" sz="2200" dirty="0" smtClean="0"/>
              <a:t>We need to address rent-seeking!</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5686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876"/>
            <a:ext cx="10515600" cy="692014"/>
          </a:xfrm>
        </p:spPr>
        <p:txBody>
          <a:bodyPr>
            <a:normAutofit/>
          </a:bodyPr>
          <a:lstStyle/>
          <a:p>
            <a:pPr algn="ct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Tough Decisions Must Be Made</a:t>
            </a:r>
            <a:endParaRPr lang="en-GB" sz="2800" dirty="0">
              <a:solidFill>
                <a:srgbClr val="00B050"/>
              </a:solidFill>
            </a:endParaRPr>
          </a:p>
        </p:txBody>
      </p:sp>
      <p:sp>
        <p:nvSpPr>
          <p:cNvPr id="3" name="Content Placeholder 2"/>
          <p:cNvSpPr>
            <a:spLocks noGrp="1"/>
          </p:cNvSpPr>
          <p:nvPr>
            <p:ph sz="half" idx="1"/>
          </p:nvPr>
        </p:nvSpPr>
        <p:spPr>
          <a:xfrm>
            <a:off x="2406870" y="1303311"/>
            <a:ext cx="9680028" cy="5512649"/>
          </a:xfrm>
        </p:spPr>
        <p:txBody>
          <a:bodyPr>
            <a:normAutofit lnSpcReduction="10000"/>
          </a:bodyPr>
          <a:lstStyle/>
          <a:p>
            <a:pPr marL="0" indent="0" algn="r">
              <a:buNone/>
            </a:pPr>
            <a:r>
              <a:rPr lang="en-US" sz="2600" b="1" dirty="0" smtClean="0">
                <a:solidFill>
                  <a:srgbClr val="FF0000"/>
                </a:solidFill>
              </a:rPr>
              <a:t>How may the attitude of a people be re-shaped?</a:t>
            </a:r>
          </a:p>
          <a:p>
            <a:pPr marL="0" indent="0" algn="r">
              <a:buNone/>
            </a:pPr>
            <a:endParaRPr lang="en-US" sz="1500" b="1" dirty="0">
              <a:solidFill>
                <a:srgbClr val="FF0000"/>
              </a:solidFill>
            </a:endParaRPr>
          </a:p>
          <a:p>
            <a:pPr marL="0" indent="0" algn="just">
              <a:buNone/>
            </a:pPr>
            <a:r>
              <a:rPr lang="en-US" sz="2400" b="1" dirty="0"/>
              <a:t>B</a:t>
            </a:r>
            <a:r>
              <a:rPr lang="en-US" sz="2400" b="1" dirty="0" smtClean="0"/>
              <a:t>y exacting </a:t>
            </a:r>
            <a:r>
              <a:rPr lang="en-US" sz="2400" b="1" dirty="0"/>
              <a:t>commensurate reward for good performance, </a:t>
            </a:r>
            <a:r>
              <a:rPr lang="en-US" sz="2400" b="1" dirty="0" smtClean="0"/>
              <a:t>and commensurate </a:t>
            </a:r>
            <a:r>
              <a:rPr lang="en-US" sz="2400" b="1" dirty="0"/>
              <a:t>punishment for </a:t>
            </a:r>
            <a:r>
              <a:rPr lang="en-US" sz="2400" b="1" dirty="0" smtClean="0"/>
              <a:t>wrong-doing (the right incentive structure)</a:t>
            </a:r>
          </a:p>
          <a:p>
            <a:pPr marL="0" indent="0" algn="just">
              <a:buNone/>
            </a:pPr>
            <a:endParaRPr lang="en-US" sz="2400" b="1" dirty="0"/>
          </a:p>
          <a:p>
            <a:pPr lvl="1" algn="just"/>
            <a:r>
              <a:rPr lang="en-US" dirty="0" smtClean="0"/>
              <a:t>Facilitates </a:t>
            </a:r>
            <a:r>
              <a:rPr lang="en-US" dirty="0"/>
              <a:t>proper risk-return trading (Markowitz, 1952) in all conduct</a:t>
            </a:r>
          </a:p>
          <a:p>
            <a:pPr lvl="1" algn="just"/>
            <a:r>
              <a:rPr lang="en-US" dirty="0"/>
              <a:t>Get this wrong, and you have all sorts of problems: institutional </a:t>
            </a:r>
            <a:r>
              <a:rPr lang="en-US" dirty="0" smtClean="0"/>
              <a:t>failures</a:t>
            </a:r>
          </a:p>
          <a:p>
            <a:pPr lvl="1" algn="just"/>
            <a:endParaRPr lang="en-US" sz="1100" dirty="0"/>
          </a:p>
          <a:p>
            <a:pPr marL="0" indent="0" algn="just">
              <a:buNone/>
            </a:pPr>
            <a:r>
              <a:rPr lang="en-US" sz="2400" b="1" dirty="0" smtClean="0"/>
              <a:t>Only through </a:t>
            </a:r>
            <a:r>
              <a:rPr lang="en-US" sz="2400" b="1" dirty="0"/>
              <a:t>a functional state</a:t>
            </a:r>
          </a:p>
          <a:p>
            <a:pPr lvl="1"/>
            <a:r>
              <a:rPr lang="en-US" dirty="0" smtClean="0">
                <a:solidFill>
                  <a:prstClr val="black"/>
                </a:solidFill>
              </a:rPr>
              <a:t>The attitude of a people is shaped by the </a:t>
            </a:r>
            <a:r>
              <a:rPr lang="en-US" dirty="0">
                <a:solidFill>
                  <a:prstClr val="black"/>
                </a:solidFill>
              </a:rPr>
              <a:t>state, </a:t>
            </a:r>
            <a:r>
              <a:rPr lang="en-US" dirty="0" smtClean="0">
                <a:solidFill>
                  <a:prstClr val="black"/>
                </a:solidFill>
              </a:rPr>
              <a:t>“</a:t>
            </a:r>
            <a:r>
              <a:rPr lang="en-US" b="1" dirty="0" smtClean="0">
                <a:solidFill>
                  <a:srgbClr val="FF0000"/>
                </a:solidFill>
              </a:rPr>
              <a:t>the (only) institution </a:t>
            </a:r>
            <a:r>
              <a:rPr lang="en-US" b="1" dirty="0">
                <a:solidFill>
                  <a:srgbClr val="FF0000"/>
                </a:solidFill>
              </a:rPr>
              <a:t>with the coercive capacity </a:t>
            </a:r>
            <a:r>
              <a:rPr lang="en-US" dirty="0">
                <a:solidFill>
                  <a:prstClr val="black"/>
                </a:solidFill>
              </a:rPr>
              <a:t>to impose order, prevent theft and fraud, and enforce contracts between private </a:t>
            </a:r>
            <a:r>
              <a:rPr lang="en-US" dirty="0" smtClean="0">
                <a:solidFill>
                  <a:prstClr val="black"/>
                </a:solidFill>
              </a:rPr>
              <a:t>parties”	</a:t>
            </a:r>
          </a:p>
          <a:p>
            <a:pPr marL="457200" lvl="1" indent="0" algn="r">
              <a:buNone/>
            </a:pPr>
            <a:r>
              <a:rPr lang="en-US" dirty="0" err="1" smtClean="0">
                <a:solidFill>
                  <a:prstClr val="black"/>
                </a:solidFill>
              </a:rPr>
              <a:t>Acemoglu</a:t>
            </a:r>
            <a:r>
              <a:rPr lang="en-US" dirty="0" smtClean="0">
                <a:solidFill>
                  <a:prstClr val="black"/>
                </a:solidFill>
              </a:rPr>
              <a:t> </a:t>
            </a:r>
            <a:r>
              <a:rPr lang="en-US" dirty="0">
                <a:solidFill>
                  <a:prstClr val="black"/>
                </a:solidFill>
              </a:rPr>
              <a:t>&amp; </a:t>
            </a:r>
            <a:r>
              <a:rPr lang="en-US" dirty="0" smtClean="0">
                <a:solidFill>
                  <a:prstClr val="black"/>
                </a:solidFill>
              </a:rPr>
              <a:t>Robinson (2012</a:t>
            </a:r>
            <a:r>
              <a:rPr lang="en-US" dirty="0">
                <a:solidFill>
                  <a:prstClr val="black"/>
                </a:solidFill>
              </a:rPr>
              <a:t>)</a:t>
            </a:r>
          </a:p>
          <a:p>
            <a:pPr marL="0" indent="0" algn="ctr">
              <a:buNone/>
            </a:pPr>
            <a:endParaRPr lang="en-US" sz="2400" dirty="0"/>
          </a:p>
          <a:p>
            <a:pPr marL="0" indent="0" algn="ctr">
              <a:buNone/>
            </a:pPr>
            <a:r>
              <a:rPr lang="en-US" sz="2400" b="1" dirty="0">
                <a:solidFill>
                  <a:srgbClr val="FF0000"/>
                </a:solidFill>
              </a:rPr>
              <a:t>“an incorrect risk premium is the architect of doom”</a:t>
            </a:r>
            <a:endParaRPr lang="en-US" sz="2600" b="1"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pic>
        <p:nvPicPr>
          <p:cNvPr id="6" name="Picture 5"/>
          <p:cNvPicPr>
            <a:picLocks noChangeAspect="1"/>
          </p:cNvPicPr>
          <p:nvPr/>
        </p:nvPicPr>
        <p:blipFill>
          <a:blip r:embed="rId4"/>
          <a:stretch>
            <a:fillRect/>
          </a:stretch>
        </p:blipFill>
        <p:spPr>
          <a:xfrm>
            <a:off x="36785" y="1345351"/>
            <a:ext cx="2053272" cy="5411584"/>
          </a:xfrm>
          <a:prstGeom prst="rect">
            <a:avLst/>
          </a:prstGeom>
        </p:spPr>
      </p:pic>
    </p:spTree>
    <p:extLst>
      <p:ext uri="{BB962C8B-B14F-4D97-AF65-F5344CB8AC3E}">
        <p14:creationId xmlns:p14="http://schemas.microsoft.com/office/powerpoint/2010/main" val="41148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59" y="2050848"/>
            <a:ext cx="4992413" cy="1938992"/>
          </a:xfrm>
          <a:prstGeom prst="rect">
            <a:avLst/>
          </a:prstGeom>
          <a:noFill/>
        </p:spPr>
        <p:txBody>
          <a:bodyPr wrap="square" rtlCol="0">
            <a:spAutoFit/>
          </a:bodyPr>
          <a:lstStyle/>
          <a:p>
            <a:pPr algn="ctr"/>
            <a:r>
              <a:rPr lang="en-US" sz="3000" b="1" dirty="0" smtClean="0">
                <a:solidFill>
                  <a:srgbClr val="FF0000"/>
                </a:solidFill>
              </a:rPr>
              <a:t>Only Malawians</a:t>
            </a:r>
            <a:r>
              <a:rPr lang="en-US" sz="3000" dirty="0" smtClean="0">
                <a:solidFill>
                  <a:srgbClr val="00B050"/>
                </a:solidFill>
              </a:rPr>
              <a:t> can … and must … remodel their economy into shape for a better tomorrow</a:t>
            </a:r>
            <a:endParaRPr lang="en-US" sz="3000" dirty="0">
              <a:solidFill>
                <a:srgbClr val="00B05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cxnSp>
        <p:nvCxnSpPr>
          <p:cNvPr id="5" name="Straight Connector 4"/>
          <p:cNvCxnSpPr/>
          <p:nvPr/>
        </p:nvCxnSpPr>
        <p:spPr>
          <a:xfrm>
            <a:off x="5528446" y="168168"/>
            <a:ext cx="105104" cy="659524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06824" y="1797273"/>
            <a:ext cx="5696607" cy="3600986"/>
          </a:xfrm>
          <a:prstGeom prst="rect">
            <a:avLst/>
          </a:prstGeom>
          <a:noFill/>
        </p:spPr>
        <p:txBody>
          <a:bodyPr wrap="square" rtlCol="0">
            <a:spAutoFit/>
          </a:bodyPr>
          <a:lstStyle/>
          <a:p>
            <a:pPr algn="ctr"/>
            <a:endParaRPr lang="en-US" sz="2000" b="1" dirty="0" smtClean="0"/>
          </a:p>
          <a:p>
            <a:pPr algn="just"/>
            <a:r>
              <a:rPr lang="en-US" sz="2800" b="1" dirty="0" smtClean="0">
                <a:solidFill>
                  <a:srgbClr val="FF0000"/>
                </a:solidFill>
              </a:rPr>
              <a:t>“</a:t>
            </a:r>
            <a:r>
              <a:rPr lang="en-US" sz="2800" b="1" dirty="0">
                <a:solidFill>
                  <a:srgbClr val="FF0000"/>
                </a:solidFill>
              </a:rPr>
              <a:t>We are the masters of our fate, the captains of our souls, because we have the power to control </a:t>
            </a:r>
            <a:r>
              <a:rPr lang="en-US" sz="2800" b="1">
                <a:solidFill>
                  <a:srgbClr val="FF0000"/>
                </a:solidFill>
              </a:rPr>
              <a:t>our </a:t>
            </a:r>
            <a:r>
              <a:rPr lang="en-US" sz="2800" b="1" smtClean="0">
                <a:solidFill>
                  <a:srgbClr val="FF0000"/>
                </a:solidFill>
              </a:rPr>
              <a:t>thoughts”</a:t>
            </a:r>
            <a:endParaRPr lang="en-US" sz="2800" b="1" dirty="0" smtClean="0">
              <a:solidFill>
                <a:srgbClr val="FF0000"/>
              </a:solidFill>
            </a:endParaRPr>
          </a:p>
          <a:p>
            <a:endParaRPr lang="en-US" sz="2400" b="1" dirty="0">
              <a:solidFill>
                <a:srgbClr val="FF0000"/>
              </a:solidFill>
            </a:endParaRPr>
          </a:p>
          <a:p>
            <a:endParaRPr lang="en-US" sz="2400" b="1" dirty="0" smtClean="0">
              <a:solidFill>
                <a:srgbClr val="FF0000"/>
              </a:solidFill>
            </a:endParaRPr>
          </a:p>
          <a:p>
            <a:pPr algn="r"/>
            <a:r>
              <a:rPr lang="en-US" sz="2400" b="1" dirty="0" smtClean="0"/>
              <a:t>Napoleon Hill</a:t>
            </a:r>
          </a:p>
          <a:p>
            <a:endParaRPr lang="en-US" sz="2400" b="1" dirty="0">
              <a:solidFill>
                <a:srgbClr val="FF0000"/>
              </a:solidFill>
            </a:endParaRPr>
          </a:p>
        </p:txBody>
      </p:sp>
    </p:spTree>
    <p:extLst>
      <p:ext uri="{BB962C8B-B14F-4D97-AF65-F5344CB8AC3E}">
        <p14:creationId xmlns:p14="http://schemas.microsoft.com/office/powerpoint/2010/main" val="30344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28800" y="260351"/>
            <a:ext cx="8610600" cy="1152525"/>
          </a:xfrm>
        </p:spPr>
        <p:txBody>
          <a:bodyPr/>
          <a:lstStyle/>
          <a:p>
            <a:pPr eaLnBrk="1" hangingPunct="1">
              <a:defRPr/>
            </a:pPr>
            <a:r>
              <a:rPr lang="en-US" sz="2200" b="1" dirty="0">
                <a:effectLst>
                  <a:outerShdw blurRad="38100" dist="38100" dir="2700000" algn="tl">
                    <a:srgbClr val="C0C0C0"/>
                  </a:outerShdw>
                </a:effectLst>
              </a:rPr>
              <a:t/>
            </a:r>
            <a:br>
              <a:rPr lang="en-US" sz="2200" b="1" dirty="0">
                <a:effectLst>
                  <a:outerShdw blurRad="38100" dist="38100" dir="2700000" algn="tl">
                    <a:srgbClr val="C0C0C0"/>
                  </a:outerShdw>
                </a:effectLst>
              </a:rPr>
            </a:br>
            <a:endParaRPr lang="en-GB" sz="2200" b="1" dirty="0">
              <a:effectLst>
                <a:outerShdw blurRad="38100" dist="38100" dir="2700000" algn="tl">
                  <a:srgbClr val="C0C0C0"/>
                </a:outerShdw>
              </a:effectLst>
            </a:endParaRPr>
          </a:p>
        </p:txBody>
      </p:sp>
      <p:sp>
        <p:nvSpPr>
          <p:cNvPr id="54275" name="Rectangle 3"/>
          <p:cNvSpPr>
            <a:spLocks noGrp="1" noChangeArrowheads="1"/>
          </p:cNvSpPr>
          <p:nvPr>
            <p:ph type="body" sz="half" idx="1"/>
          </p:nvPr>
        </p:nvSpPr>
        <p:spPr>
          <a:xfrm>
            <a:off x="2209800" y="2439988"/>
            <a:ext cx="7772400" cy="4876800"/>
          </a:xfrm>
        </p:spPr>
        <p:txBody>
          <a:bodyPr/>
          <a:lstStyle/>
          <a:p>
            <a:pPr algn="ctr" eaLnBrk="1" hangingPunct="1">
              <a:buFontTx/>
              <a:buNone/>
              <a:defRPr/>
            </a:pPr>
            <a:r>
              <a:rPr lang="en-GB" sz="30000" dirty="0">
                <a:solidFill>
                  <a:srgbClr val="FF0000"/>
                </a:solidFill>
                <a:effectLst>
                  <a:outerShdw blurRad="38100" dist="38100" dir="2700000" algn="tl">
                    <a:srgbClr val="C0C0C0"/>
                  </a:outerShdw>
                </a:effectLst>
              </a:rPr>
              <a:t>TX</a:t>
            </a:r>
          </a:p>
          <a:p>
            <a:pPr algn="ctr" eaLnBrk="1" hangingPunct="1">
              <a:buFontTx/>
              <a:buNone/>
              <a:defRPr/>
            </a:pPr>
            <a:endParaRPr lang="en-GB" sz="2200" dirty="0">
              <a:effectLst>
                <a:outerShdw blurRad="38100" dist="38100" dir="2700000" algn="tl">
                  <a:srgbClr val="C0C0C0"/>
                </a:outerShdw>
              </a:effectLst>
            </a:endParaRPr>
          </a:p>
          <a:p>
            <a:pPr algn="ctr" eaLnBrk="1" hangingPunct="1">
              <a:buFontTx/>
              <a:buNone/>
              <a:defRPr/>
            </a:pPr>
            <a:endParaRPr lang="en-GB" sz="2200" dirty="0">
              <a:effectLst>
                <a:outerShdw blurRad="38100" dist="38100" dir="2700000" algn="tl">
                  <a:srgbClr val="C0C0C0"/>
                </a:outerShdw>
              </a:effectLst>
            </a:endParaRPr>
          </a:p>
        </p:txBody>
      </p:sp>
      <p:sp>
        <p:nvSpPr>
          <p:cNvPr id="6" name="Rectangle 5"/>
          <p:cNvSpPr/>
          <p:nvPr/>
        </p:nvSpPr>
        <p:spPr>
          <a:xfrm>
            <a:off x="1632520" y="3381960"/>
            <a:ext cx="9144000" cy="1631216"/>
          </a:xfrm>
          <a:prstGeom prst="rect">
            <a:avLst/>
          </a:prstGeom>
          <a:noFill/>
        </p:spPr>
        <p:txBody>
          <a:bodyPr>
            <a:spAutoFit/>
          </a:bodyPr>
          <a:lstStyle/>
          <a:p>
            <a:pPr algn="ctr" eaLnBrk="1" hangingPunct="1">
              <a:defRPr/>
            </a:pPr>
            <a:r>
              <a:rPr lang="en-GB" sz="10000" dirty="0" err="1">
                <a:ln w="10160">
                  <a:solidFill>
                    <a:schemeClr val="accent1"/>
                  </a:solidFill>
                  <a:prstDash val="solid"/>
                </a:ln>
                <a:solidFill>
                  <a:srgbClr val="FFFFFF"/>
                </a:solidFill>
                <a:effectLst>
                  <a:outerShdw blurRad="38100" dist="32000" dir="5400000" algn="tl">
                    <a:srgbClr val="000000">
                      <a:alpha val="30000"/>
                    </a:srgbClr>
                  </a:outerShdw>
                </a:effectLst>
              </a:rPr>
              <a:t>zikomo</a:t>
            </a:r>
            <a:endParaRPr lang="en-US" sz="10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Tree>
    <p:extLst>
      <p:ext uri="{BB962C8B-B14F-4D97-AF65-F5344CB8AC3E}">
        <p14:creationId xmlns:p14="http://schemas.microsoft.com/office/powerpoint/2010/main" val="39791152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2800" dirty="0">
              <a:solidFill>
                <a:srgbClr val="00B050"/>
              </a:solidFill>
            </a:endParaRPr>
          </a:p>
        </p:txBody>
      </p:sp>
      <p:sp>
        <p:nvSpPr>
          <p:cNvPr id="3" name="Content Placeholder 2"/>
          <p:cNvSpPr>
            <a:spLocks noGrp="1"/>
          </p:cNvSpPr>
          <p:nvPr>
            <p:ph sz="half" idx="1"/>
          </p:nvPr>
        </p:nvSpPr>
        <p:spPr>
          <a:xfrm>
            <a:off x="3836275" y="1549666"/>
            <a:ext cx="7517525" cy="5062889"/>
          </a:xfrm>
        </p:spPr>
        <p:txBody>
          <a:bodyPr>
            <a:normAutofit/>
          </a:bodyPr>
          <a:lstStyle/>
          <a:p>
            <a:pPr marL="457200" lvl="1" indent="0">
              <a:buNone/>
            </a:pPr>
            <a:endParaRPr lang="en-US" dirty="0" smtClean="0"/>
          </a:p>
          <a:p>
            <a:pPr marL="457200" lvl="1" indent="0">
              <a:buNone/>
            </a:pPr>
            <a:endParaRPr lang="en-US" dirty="0"/>
          </a:p>
          <a:p>
            <a:pPr marL="0" indent="0" algn="ctr">
              <a:buNone/>
            </a:pPr>
            <a:endParaRPr lang="en-US" sz="2000" b="1" dirty="0" smtClean="0"/>
          </a:p>
          <a:p>
            <a:pPr marL="0" indent="0">
              <a:buNone/>
            </a:pPr>
            <a:r>
              <a:rPr lang="en-US" b="1" dirty="0">
                <a:solidFill>
                  <a:srgbClr val="FF0000"/>
                </a:solidFill>
              </a:rPr>
              <a:t>“The problem is a lot of what is called economics is not economics. It is more ideology or religion.”</a:t>
            </a:r>
          </a:p>
          <a:p>
            <a:pPr marL="0" indent="0" algn="ctr">
              <a:buNone/>
            </a:pPr>
            <a:endParaRPr lang="en-US" sz="2000" b="1" dirty="0" smtClean="0"/>
          </a:p>
          <a:p>
            <a:pPr marL="0" indent="0" algn="ctr">
              <a:buNone/>
            </a:pPr>
            <a:endParaRPr lang="en-US" sz="2000" b="1" dirty="0"/>
          </a:p>
          <a:p>
            <a:pPr marL="0" indent="0" algn="r">
              <a:buNone/>
            </a:pPr>
            <a:r>
              <a:rPr lang="en-US" b="1" dirty="0" smtClean="0"/>
              <a:t>Joseph </a:t>
            </a:r>
            <a:r>
              <a:rPr lang="en-US" b="1" dirty="0" err="1" smtClean="0"/>
              <a:t>Stiglitz</a:t>
            </a:r>
            <a:endParaRPr lang="en-US" b="1" dirty="0"/>
          </a:p>
          <a:p>
            <a:endParaRPr lang="en-US" dirty="0"/>
          </a:p>
          <a:p>
            <a:endParaRPr lang="en-US" dirty="0"/>
          </a:p>
          <a:p>
            <a:endParaRPr lang="en-US" dirty="0"/>
          </a:p>
          <a:p>
            <a:pPr marL="457200" lvl="1" indent="0" algn="just">
              <a:buNone/>
            </a:pPr>
            <a:endParaRPr lang="en-US" sz="2800" dirty="0" smtClean="0"/>
          </a:p>
          <a:p>
            <a:pPr marL="457200" lvl="1"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98" y="3679106"/>
            <a:ext cx="3153103" cy="3100061"/>
          </a:xfrm>
          <a:prstGeom prst="rect">
            <a:avLst/>
          </a:prstGeom>
        </p:spPr>
      </p:pic>
    </p:spTree>
    <p:extLst>
      <p:ext uri="{BB962C8B-B14F-4D97-AF65-F5344CB8AC3E}">
        <p14:creationId xmlns:p14="http://schemas.microsoft.com/office/powerpoint/2010/main" val="3073858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45254" cy="1019527"/>
          </a:xfrm>
        </p:spPr>
        <p:txBody>
          <a:bodyPr>
            <a:normAutofit/>
          </a:bodyPr>
          <a:lstStyle/>
          <a:p>
            <a:pPr algn="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Malawi: trending towards fragility and failure</a:t>
            </a:r>
            <a:endParaRPr lang="en-US" sz="2800" dirty="0">
              <a:solidFill>
                <a:srgbClr val="00B050"/>
              </a:solidFill>
            </a:endParaRPr>
          </a:p>
        </p:txBody>
      </p:sp>
      <p:sp>
        <p:nvSpPr>
          <p:cNvPr id="3" name="Content Placeholder 2"/>
          <p:cNvSpPr>
            <a:spLocks noGrp="1"/>
          </p:cNvSpPr>
          <p:nvPr>
            <p:ph sz="half" idx="1"/>
          </p:nvPr>
        </p:nvSpPr>
        <p:spPr>
          <a:xfrm>
            <a:off x="442761" y="1145198"/>
            <a:ext cx="11300059" cy="5481582"/>
          </a:xfrm>
        </p:spPr>
        <p:txBody>
          <a:bodyPr>
            <a:normAutofit/>
          </a:bodyPr>
          <a:lstStyle/>
          <a:p>
            <a:pPr marL="0" indent="0" algn="ctr">
              <a:buNone/>
            </a:pPr>
            <a:r>
              <a:rPr lang="en-US" sz="2400" b="1" dirty="0" smtClean="0">
                <a:solidFill>
                  <a:srgbClr val="FF0000"/>
                </a:solidFill>
              </a:rPr>
              <a:t>Malawi is getting poorer!</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smtClean="0"/>
              <a:t>						</a:t>
            </a:r>
          </a:p>
          <a:p>
            <a:pPr marL="0" indent="0">
              <a:buNone/>
            </a:pPr>
            <a:endParaRPr lang="en-US" dirty="0"/>
          </a:p>
          <a:p>
            <a:pPr marL="0" indent="0">
              <a:buNone/>
            </a:pP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993307154"/>
              </p:ext>
            </p:extLst>
          </p:nvPr>
        </p:nvGraphicFramePr>
        <p:xfrm>
          <a:off x="442762" y="1588838"/>
          <a:ext cx="11540692" cy="1371600"/>
        </p:xfrm>
        <a:graphic>
          <a:graphicData uri="http://schemas.openxmlformats.org/drawingml/2006/table">
            <a:tbl>
              <a:tblPr firstRow="1" bandRow="1">
                <a:tableStyleId>{5C22544A-7EE6-4342-B048-85BDC9FD1C3A}</a:tableStyleId>
              </a:tblPr>
              <a:tblGrid>
                <a:gridCol w="4424262">
                  <a:extLst>
                    <a:ext uri="{9D8B030D-6E8A-4147-A177-3AD203B41FA5}">
                      <a16:colId xmlns:a16="http://schemas.microsoft.com/office/drawing/2014/main" xmlns="" val="4029126052"/>
                    </a:ext>
                  </a:extLst>
                </a:gridCol>
                <a:gridCol w="3558215">
                  <a:extLst>
                    <a:ext uri="{9D8B030D-6E8A-4147-A177-3AD203B41FA5}">
                      <a16:colId xmlns:a16="http://schemas.microsoft.com/office/drawing/2014/main" xmlns="" val="1378676011"/>
                    </a:ext>
                  </a:extLst>
                </a:gridCol>
                <a:gridCol w="3558215">
                  <a:extLst>
                    <a:ext uri="{9D8B030D-6E8A-4147-A177-3AD203B41FA5}">
                      <a16:colId xmlns:a16="http://schemas.microsoft.com/office/drawing/2014/main" xmlns="" val="1772049924"/>
                    </a:ext>
                  </a:extLst>
                </a:gridCol>
              </a:tblGrid>
              <a:tr h="341376">
                <a:tc>
                  <a:txBody>
                    <a:bodyPr/>
                    <a:lstStyle/>
                    <a:p>
                      <a:endParaRPr lang="en-US" dirty="0"/>
                    </a:p>
                  </a:txBody>
                  <a:tcPr/>
                </a:tc>
                <a:tc>
                  <a:txBody>
                    <a:bodyPr/>
                    <a:lstStyle/>
                    <a:p>
                      <a:pPr algn="ctr"/>
                      <a:r>
                        <a:rPr lang="en-US" dirty="0" smtClean="0"/>
                        <a:t>1964 - 1980</a:t>
                      </a:r>
                      <a:endParaRPr lang="en-US" dirty="0"/>
                    </a:p>
                  </a:txBody>
                  <a:tcPr/>
                </a:tc>
                <a:tc>
                  <a:txBody>
                    <a:bodyPr/>
                    <a:lstStyle/>
                    <a:p>
                      <a:pPr algn="ctr"/>
                      <a:r>
                        <a:rPr lang="en-US" dirty="0" smtClean="0"/>
                        <a:t>1981 - 2018</a:t>
                      </a:r>
                      <a:endParaRPr lang="en-US" dirty="0"/>
                    </a:p>
                  </a:txBody>
                  <a:tcPr/>
                </a:tc>
                <a:extLst>
                  <a:ext uri="{0D108BD9-81ED-4DB2-BD59-A6C34878D82A}">
                    <a16:rowId xmlns:a16="http://schemas.microsoft.com/office/drawing/2014/main" xmlns="" val="2505806921"/>
                  </a:ext>
                </a:extLst>
              </a:tr>
              <a:tr h="341376">
                <a:tc>
                  <a:txBody>
                    <a:bodyPr/>
                    <a:lstStyle/>
                    <a:p>
                      <a:r>
                        <a:rPr lang="en-US" dirty="0" smtClean="0"/>
                        <a:t>GDP growth (average % p.a.)</a:t>
                      </a:r>
                      <a:endParaRPr lang="en-US" dirty="0"/>
                    </a:p>
                  </a:txBody>
                  <a:tcPr/>
                </a:tc>
                <a:tc>
                  <a:txBody>
                    <a:bodyPr/>
                    <a:lstStyle/>
                    <a:p>
                      <a:pPr algn="ctr"/>
                      <a:r>
                        <a:rPr lang="en-US" dirty="0" smtClean="0"/>
                        <a:t>6.1</a:t>
                      </a:r>
                      <a:endParaRPr lang="en-US" dirty="0"/>
                    </a:p>
                  </a:txBody>
                  <a:tcPr/>
                </a:tc>
                <a:tc>
                  <a:txBody>
                    <a:bodyPr/>
                    <a:lstStyle/>
                    <a:p>
                      <a:pPr algn="ctr"/>
                      <a:r>
                        <a:rPr lang="en-US" dirty="0" smtClean="0"/>
                        <a:t>3.6</a:t>
                      </a:r>
                      <a:endParaRPr lang="en-US" dirty="0"/>
                    </a:p>
                  </a:txBody>
                  <a:tcPr/>
                </a:tc>
                <a:extLst>
                  <a:ext uri="{0D108BD9-81ED-4DB2-BD59-A6C34878D82A}">
                    <a16:rowId xmlns:a16="http://schemas.microsoft.com/office/drawing/2014/main" xmlns="" val="608316626"/>
                  </a:ext>
                </a:extLst>
              </a:tr>
              <a:tr h="341376">
                <a:tc>
                  <a:txBody>
                    <a:bodyPr/>
                    <a:lstStyle/>
                    <a:p>
                      <a:r>
                        <a:rPr lang="en-US" dirty="0" smtClean="0"/>
                        <a:t>Per capita GDP growth (average % p.a.)</a:t>
                      </a:r>
                      <a:endParaRPr lang="en-US" dirty="0"/>
                    </a:p>
                  </a:txBody>
                  <a:tcPr/>
                </a:tc>
                <a:tc>
                  <a:txBody>
                    <a:bodyPr/>
                    <a:lstStyle/>
                    <a:p>
                      <a:pPr algn="ctr"/>
                      <a:r>
                        <a:rPr lang="en-US" dirty="0" smtClean="0"/>
                        <a:t>3.3</a:t>
                      </a:r>
                      <a:endParaRPr lang="en-US" dirty="0"/>
                    </a:p>
                  </a:txBody>
                  <a:tcPr/>
                </a:tc>
                <a:tc>
                  <a:txBody>
                    <a:bodyPr/>
                    <a:lstStyle/>
                    <a:p>
                      <a:pPr algn="ctr"/>
                      <a:r>
                        <a:rPr lang="en-US" dirty="0" smtClean="0"/>
                        <a:t>0.8</a:t>
                      </a:r>
                      <a:endParaRPr lang="en-US" dirty="0"/>
                    </a:p>
                  </a:txBody>
                  <a:tcPr/>
                </a:tc>
                <a:extLst>
                  <a:ext uri="{0D108BD9-81ED-4DB2-BD59-A6C34878D82A}">
                    <a16:rowId xmlns:a16="http://schemas.microsoft.com/office/drawing/2014/main" xmlns="" val="4044877576"/>
                  </a:ext>
                </a:extLst>
              </a:tr>
              <a:tr h="256032">
                <a:tc gridSpan="3">
                  <a:txBody>
                    <a:bodyPr/>
                    <a:lstStyle/>
                    <a:p>
                      <a:pPr algn="l"/>
                      <a:r>
                        <a:rPr lang="en-US" sz="1200" dirty="0" smtClean="0"/>
                        <a:t>Source:</a:t>
                      </a:r>
                      <a:r>
                        <a:rPr lang="en-US" sz="1200" baseline="0" dirty="0" smtClean="0"/>
                        <a:t> WDI</a:t>
                      </a:r>
                      <a:endParaRPr lang="en-US" sz="1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256298270"/>
                  </a:ext>
                </a:extLst>
              </a:tr>
            </a:tbl>
          </a:graphicData>
        </a:graphic>
      </p:graphicFrame>
      <p:pic>
        <p:nvPicPr>
          <p:cNvPr id="14" name="Picture 13"/>
          <p:cNvPicPr>
            <a:picLocks noChangeAspect="1"/>
          </p:cNvPicPr>
          <p:nvPr/>
        </p:nvPicPr>
        <p:blipFill>
          <a:blip r:embed="rId2"/>
          <a:stretch>
            <a:fillRect/>
          </a:stretch>
        </p:blipFill>
        <p:spPr>
          <a:xfrm>
            <a:off x="370403" y="3613546"/>
            <a:ext cx="3812079" cy="3217419"/>
          </a:xfrm>
          <a:prstGeom prst="rect">
            <a:avLst/>
          </a:prstGeom>
        </p:spPr>
      </p:pic>
      <p:sp>
        <p:nvSpPr>
          <p:cNvPr id="15" name="TextBox 14"/>
          <p:cNvSpPr txBox="1"/>
          <p:nvPr/>
        </p:nvSpPr>
        <p:spPr>
          <a:xfrm>
            <a:off x="969518" y="3522739"/>
            <a:ext cx="2858704" cy="369332"/>
          </a:xfrm>
          <a:prstGeom prst="rect">
            <a:avLst/>
          </a:prstGeom>
          <a:noFill/>
        </p:spPr>
        <p:txBody>
          <a:bodyPr wrap="square" rtlCol="0">
            <a:spAutoFit/>
          </a:bodyPr>
          <a:lstStyle/>
          <a:p>
            <a:r>
              <a:rPr lang="en-US" dirty="0" smtClean="0"/>
              <a:t>Real GDP Growth (% p.a.)</a:t>
            </a:r>
            <a:endParaRPr lang="en-US" dirty="0"/>
          </a:p>
        </p:txBody>
      </p:sp>
      <p:cxnSp>
        <p:nvCxnSpPr>
          <p:cNvPr id="17" name="Straight Arrow Connector 16"/>
          <p:cNvCxnSpPr/>
          <p:nvPr/>
        </p:nvCxnSpPr>
        <p:spPr>
          <a:xfrm flipV="1">
            <a:off x="937994" y="4899259"/>
            <a:ext cx="981777" cy="5775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825178" y="5104044"/>
            <a:ext cx="2223436" cy="2791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pic>
        <p:nvPicPr>
          <p:cNvPr id="5" name="Picture 4"/>
          <p:cNvPicPr>
            <a:picLocks noChangeAspect="1"/>
          </p:cNvPicPr>
          <p:nvPr/>
        </p:nvPicPr>
        <p:blipFill>
          <a:blip r:embed="rId4"/>
          <a:stretch>
            <a:fillRect/>
          </a:stretch>
        </p:blipFill>
        <p:spPr>
          <a:xfrm>
            <a:off x="4393324" y="3613547"/>
            <a:ext cx="7590130" cy="3217418"/>
          </a:xfrm>
          <a:prstGeom prst="rect">
            <a:avLst/>
          </a:prstGeom>
        </p:spPr>
      </p:pic>
      <p:sp>
        <p:nvSpPr>
          <p:cNvPr id="8" name="TextBox 7"/>
          <p:cNvSpPr txBox="1"/>
          <p:nvPr/>
        </p:nvSpPr>
        <p:spPr>
          <a:xfrm>
            <a:off x="4540469" y="3102326"/>
            <a:ext cx="7442985" cy="369332"/>
          </a:xfrm>
          <a:prstGeom prst="rect">
            <a:avLst/>
          </a:prstGeom>
          <a:noFill/>
        </p:spPr>
        <p:txBody>
          <a:bodyPr wrap="square" rtlCol="0">
            <a:spAutoFit/>
          </a:bodyPr>
          <a:lstStyle/>
          <a:p>
            <a:pPr algn="ctr"/>
            <a:r>
              <a:rPr lang="en-US" b="1" dirty="0" smtClean="0"/>
              <a:t>Poverty Has Deteriorated Between </a:t>
            </a:r>
            <a:r>
              <a:rPr lang="en-US" b="1" dirty="0"/>
              <a:t>IHS3 (2011) &amp; HIS 5 (2020</a:t>
            </a:r>
            <a:r>
              <a:rPr lang="en-US" b="1" dirty="0" smtClean="0"/>
              <a:t>)</a:t>
            </a:r>
            <a:endParaRPr lang="en-US" b="1" dirty="0"/>
          </a:p>
        </p:txBody>
      </p:sp>
      <p:sp>
        <p:nvSpPr>
          <p:cNvPr id="9" name="TextBox 8"/>
          <p:cNvSpPr txBox="1"/>
          <p:nvPr/>
        </p:nvSpPr>
        <p:spPr>
          <a:xfrm>
            <a:off x="442761" y="3132086"/>
            <a:ext cx="3845460" cy="369332"/>
          </a:xfrm>
          <a:prstGeom prst="rect">
            <a:avLst/>
          </a:prstGeom>
          <a:noFill/>
        </p:spPr>
        <p:txBody>
          <a:bodyPr wrap="square" rtlCol="0">
            <a:spAutoFit/>
          </a:bodyPr>
          <a:lstStyle/>
          <a:p>
            <a:r>
              <a:rPr lang="en-GB" b="1" dirty="0" smtClean="0"/>
              <a:t>Growth has slowed down since 1981</a:t>
            </a:r>
            <a:endParaRPr lang="en-GB" b="1" dirty="0"/>
          </a:p>
        </p:txBody>
      </p:sp>
    </p:spTree>
    <p:extLst>
      <p:ext uri="{BB962C8B-B14F-4D97-AF65-F5344CB8AC3E}">
        <p14:creationId xmlns:p14="http://schemas.microsoft.com/office/powerpoint/2010/main" val="3676570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6742"/>
            <a:ext cx="11259207" cy="1019527"/>
          </a:xfrm>
        </p:spPr>
        <p:txBody>
          <a:bodyPr>
            <a:normAutofit/>
          </a:bodyPr>
          <a:lstStyle/>
          <a:p>
            <a:pPr algn="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Malawi: trending towards fragility and failure</a:t>
            </a:r>
            <a:endParaRPr lang="en-US" sz="2800" dirty="0">
              <a:solidFill>
                <a:srgbClr val="00B050"/>
              </a:solidFill>
            </a:endParaRPr>
          </a:p>
        </p:txBody>
      </p:sp>
      <p:sp>
        <p:nvSpPr>
          <p:cNvPr id="3" name="Content Placeholder 2"/>
          <p:cNvSpPr>
            <a:spLocks noGrp="1"/>
          </p:cNvSpPr>
          <p:nvPr>
            <p:ph sz="half" idx="1"/>
          </p:nvPr>
        </p:nvSpPr>
        <p:spPr>
          <a:xfrm>
            <a:off x="298387" y="943285"/>
            <a:ext cx="11348184" cy="5481582"/>
          </a:xfrm>
        </p:spPr>
        <p:txBody>
          <a:bodyPr>
            <a:normAutofit/>
          </a:bodyPr>
          <a:lstStyle/>
          <a:p>
            <a:pPr marL="0" indent="0" algn="ctr">
              <a:buNone/>
            </a:pPr>
            <a:r>
              <a:rPr lang="en-US" sz="2400" b="1" dirty="0" smtClean="0">
                <a:solidFill>
                  <a:srgbClr val="FF0000"/>
                </a:solidFill>
              </a:rPr>
              <a:t>Malawi is getting poorer</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sz="2400" dirty="0" smtClean="0"/>
          </a:p>
          <a:p>
            <a:pPr marL="0" indent="0">
              <a:buNone/>
            </a:pPr>
            <a:r>
              <a:rPr lang="en-US" sz="2400" dirty="0" smtClean="0"/>
              <a:t>						</a:t>
            </a:r>
          </a:p>
          <a:p>
            <a:pPr marL="0" indent="0">
              <a:buNone/>
            </a:pPr>
            <a:endParaRPr lang="en-US" dirty="0"/>
          </a:p>
          <a:p>
            <a:pPr marL="0" indent="0">
              <a:buNone/>
            </a:pPr>
            <a:endParaRPr lang="en-US" sz="2400" dirty="0"/>
          </a:p>
        </p:txBody>
      </p:sp>
      <p:graphicFrame>
        <p:nvGraphicFramePr>
          <p:cNvPr id="5" name="Table 4"/>
          <p:cNvGraphicFramePr>
            <a:graphicFrameLocks noGrp="1"/>
          </p:cNvGraphicFramePr>
          <p:nvPr>
            <p:extLst/>
          </p:nvPr>
        </p:nvGraphicFramePr>
        <p:xfrm>
          <a:off x="336301" y="1516811"/>
          <a:ext cx="11396893" cy="5214196"/>
        </p:xfrm>
        <a:graphic>
          <a:graphicData uri="http://schemas.openxmlformats.org/drawingml/2006/table">
            <a:tbl>
              <a:tblPr firstRow="1" firstCol="1" bandRow="1">
                <a:tableStyleId>{5C22544A-7EE6-4342-B048-85BDC9FD1C3A}</a:tableStyleId>
              </a:tblPr>
              <a:tblGrid>
                <a:gridCol w="839473">
                  <a:extLst>
                    <a:ext uri="{9D8B030D-6E8A-4147-A177-3AD203B41FA5}">
                      <a16:colId xmlns:a16="http://schemas.microsoft.com/office/drawing/2014/main" xmlns="" val="606612956"/>
                    </a:ext>
                  </a:extLst>
                </a:gridCol>
                <a:gridCol w="3519140">
                  <a:extLst>
                    <a:ext uri="{9D8B030D-6E8A-4147-A177-3AD203B41FA5}">
                      <a16:colId xmlns:a16="http://schemas.microsoft.com/office/drawing/2014/main" xmlns="" val="2940604181"/>
                    </a:ext>
                  </a:extLst>
                </a:gridCol>
                <a:gridCol w="3519140">
                  <a:extLst>
                    <a:ext uri="{9D8B030D-6E8A-4147-A177-3AD203B41FA5}">
                      <a16:colId xmlns:a16="http://schemas.microsoft.com/office/drawing/2014/main" xmlns="" val="1822038578"/>
                    </a:ext>
                  </a:extLst>
                </a:gridCol>
                <a:gridCol w="3519140">
                  <a:extLst>
                    <a:ext uri="{9D8B030D-6E8A-4147-A177-3AD203B41FA5}">
                      <a16:colId xmlns:a16="http://schemas.microsoft.com/office/drawing/2014/main" xmlns="" val="2447560072"/>
                    </a:ext>
                  </a:extLst>
                </a:gridCol>
              </a:tblGrid>
              <a:tr h="437114">
                <a:tc gridSpan="4">
                  <a:txBody>
                    <a:bodyPr/>
                    <a:lstStyle/>
                    <a:p>
                      <a:pPr marL="0" marR="0" algn="ctr">
                        <a:lnSpc>
                          <a:spcPct val="107000"/>
                        </a:lnSpc>
                        <a:spcBef>
                          <a:spcPts val="0"/>
                        </a:spcBef>
                        <a:spcAft>
                          <a:spcPts val="0"/>
                        </a:spcAft>
                      </a:pPr>
                      <a:r>
                        <a:rPr lang="en-US" sz="2200" dirty="0" smtClean="0">
                          <a:effectLst/>
                        </a:rPr>
                        <a:t>The World’s Poorest Countries (By GDP/Capita, PPP)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50710490"/>
                  </a:ext>
                </a:extLst>
              </a:tr>
              <a:tr h="345334">
                <a:tc>
                  <a:txBody>
                    <a:bodyPr/>
                    <a:lstStyle/>
                    <a:p>
                      <a:pPr marL="0" marR="0" algn="ctr">
                        <a:lnSpc>
                          <a:spcPct val="107000"/>
                        </a:lnSpc>
                        <a:spcBef>
                          <a:spcPts val="0"/>
                        </a:spcBef>
                        <a:spcAft>
                          <a:spcPts val="0"/>
                        </a:spcAft>
                      </a:pPr>
                      <a:r>
                        <a:rPr lang="en-US" sz="2000" b="1" dirty="0">
                          <a:solidFill>
                            <a:schemeClr val="bg1"/>
                          </a:solidFill>
                          <a:effectLst/>
                        </a:rPr>
                        <a:t>Rank</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smtClean="0">
                          <a:solidFill>
                            <a:schemeClr val="bg1"/>
                          </a:solidFill>
                          <a:effectLst/>
                        </a:rPr>
                        <a:t>2019*</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smtClean="0">
                          <a:solidFill>
                            <a:schemeClr val="bg1"/>
                          </a:solidFill>
                          <a:effectLst/>
                          <a:latin typeface="+mn-lt"/>
                          <a:ea typeface="+mn-ea"/>
                          <a:cs typeface="+mn-cs"/>
                        </a:rPr>
                        <a:t>2010***</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xmlns="" val="4229598196"/>
                  </a:ext>
                </a:extLst>
              </a:tr>
              <a:tr h="345334">
                <a:tc>
                  <a:txBody>
                    <a:bodyPr/>
                    <a:lstStyle/>
                    <a:p>
                      <a:pPr marL="0" marR="0" algn="ctr">
                        <a:lnSpc>
                          <a:spcPct val="107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mn-lt"/>
                          <a:ea typeface="+mn-ea"/>
                          <a:cs typeface="+mn-cs"/>
                        </a:rPr>
                        <a:t>Chad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Comoros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Afghanistan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451286"/>
                  </a:ext>
                </a:extLst>
              </a:tr>
              <a:tr h="345334">
                <a:tc>
                  <a:txBody>
                    <a:bodyPr/>
                    <a:lstStyle/>
                    <a:p>
                      <a:pPr marL="0" marR="0" algn="ctr">
                        <a:lnSpc>
                          <a:spcPct val="107000"/>
                        </a:lnSpc>
                        <a:spcBef>
                          <a:spcPts val="0"/>
                        </a:spcBef>
                        <a:spcAft>
                          <a:spcPts val="0"/>
                        </a:spcAft>
                      </a:pPr>
                      <a:r>
                        <a:rPr lang="en-US" sz="2000" dirty="0">
                          <a:effectLst/>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mn-lt"/>
                          <a:ea typeface="+mn-ea"/>
                          <a:cs typeface="+mn-cs"/>
                        </a:rPr>
                        <a:t>Eritrea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Madagascar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6723771"/>
                  </a:ext>
                </a:extLst>
              </a:tr>
              <a:tr h="345334">
                <a:tc>
                  <a:txBody>
                    <a:bodyPr/>
                    <a:lstStyle/>
                    <a:p>
                      <a:pPr marL="0" marR="0" algn="ctr">
                        <a:lnSpc>
                          <a:spcPct val="107000"/>
                        </a:lnSpc>
                        <a:spcBef>
                          <a:spcPts val="0"/>
                        </a:spcBef>
                        <a:spcAft>
                          <a:spcPts val="0"/>
                        </a:spcAft>
                      </a:pPr>
                      <a:r>
                        <a:rPr lang="en-US" sz="2000" dirty="0">
                          <a:effectLst/>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mn-lt"/>
                          <a:ea typeface="+mn-ea"/>
                          <a:cs typeface="+mn-cs"/>
                        </a:rPr>
                        <a:t>Liberia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Eritrea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Sierra Leone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74765173"/>
                  </a:ext>
                </a:extLst>
              </a:tr>
              <a:tr h="345334">
                <a:tc>
                  <a:txBody>
                    <a:bodyPr/>
                    <a:lstStyle/>
                    <a:p>
                      <a:pPr marL="0" marR="0" algn="ctr">
                        <a:lnSpc>
                          <a:spcPct val="107000"/>
                        </a:lnSpc>
                        <a:spcBef>
                          <a:spcPts val="0"/>
                        </a:spcBef>
                        <a:spcAft>
                          <a:spcPts val="0"/>
                        </a:spcAft>
                      </a:pPr>
                      <a:r>
                        <a:rPr lang="en-US" sz="2000" dirty="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mn-lt"/>
                          <a:ea typeface="+mn-ea"/>
                          <a:cs typeface="+mn-cs"/>
                        </a:rPr>
                        <a:t>South</a:t>
                      </a:r>
                      <a:r>
                        <a:rPr lang="en-US" sz="2000" baseline="0" dirty="0" smtClean="0">
                          <a:effectLst/>
                          <a:latin typeface="+mn-lt"/>
                          <a:ea typeface="+mn-ea"/>
                          <a:cs typeface="+mn-cs"/>
                        </a:rPr>
                        <a:t> Sudan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Mozambique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Eritrea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39915928"/>
                  </a:ext>
                </a:extLst>
              </a:tr>
              <a:tr h="345334">
                <a:tc>
                  <a:txBody>
                    <a:bodyPr/>
                    <a:lstStyle/>
                    <a:p>
                      <a:pPr marL="0" marR="0" algn="ctr">
                        <a:lnSpc>
                          <a:spcPct val="107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Mozambique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smtClean="0">
                          <a:solidFill>
                            <a:srgbClr val="FF0000"/>
                          </a:solidFill>
                          <a:effectLst/>
                        </a:rPr>
                        <a:t>Malawi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Niger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98072172"/>
                  </a:ext>
                </a:extLst>
              </a:tr>
              <a:tr h="345334">
                <a:tc>
                  <a:txBody>
                    <a:bodyPr/>
                    <a:lstStyle/>
                    <a:p>
                      <a:pPr marL="0" marR="0" algn="ct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Niger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Niger</a:t>
                      </a:r>
                      <a:endParaRPr lang="en-US" sz="2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Somalia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7342573"/>
                  </a:ext>
                </a:extLst>
              </a:tr>
              <a:tr h="345334">
                <a:tc>
                  <a:txBody>
                    <a:bodyPr/>
                    <a:lstStyle/>
                    <a:p>
                      <a:pPr marL="0" marR="0" algn="ctr">
                        <a:lnSpc>
                          <a:spcPct val="107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solidFill>
                            <a:srgbClr val="FF0000"/>
                          </a:solidFill>
                          <a:effectLst/>
                        </a:rPr>
                        <a:t>Malawi</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Liberia</a:t>
                      </a:r>
                      <a:endParaRPr lang="en-US" sz="2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Burundi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6952455"/>
                  </a:ext>
                </a:extLst>
              </a:tr>
              <a:tr h="345334">
                <a:tc>
                  <a:txBody>
                    <a:bodyPr/>
                    <a:lstStyle/>
                    <a:p>
                      <a:pPr marL="0" marR="0" algn="ctr">
                        <a:lnSpc>
                          <a:spcPct val="107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rPr>
                        <a:t>D.R</a:t>
                      </a:r>
                      <a:r>
                        <a:rPr lang="en-US" sz="2000" dirty="0">
                          <a:effectLst/>
                        </a:rPr>
                        <a:t>. Congo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DRC</a:t>
                      </a:r>
                      <a:endParaRPr lang="en-US" sz="2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Liberia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4865131"/>
                  </a:ext>
                </a:extLst>
              </a:tr>
              <a:tr h="345334">
                <a:tc>
                  <a:txBody>
                    <a:bodyPr/>
                    <a:lstStyle/>
                    <a:p>
                      <a:pPr marL="0" marR="0" algn="ctr">
                        <a:lnSpc>
                          <a:spcPct val="107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mn-lt"/>
                          <a:ea typeface="+mn-ea"/>
                          <a:cs typeface="+mn-cs"/>
                        </a:rPr>
                        <a:t>CAR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Burundi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DRC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5910190"/>
                  </a:ext>
                </a:extLst>
              </a:tr>
              <a:tr h="345334">
                <a:tc>
                  <a:txBody>
                    <a:bodyPr/>
                    <a:lstStyle/>
                    <a:p>
                      <a:pPr marL="0" marR="0" algn="ct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Burundi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Zimbabwe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6082541"/>
                  </a:ext>
                </a:extLst>
              </a:tr>
              <a:tr h="345334">
                <a:tc gridSpan="4">
                  <a:txBody>
                    <a:bodyPr/>
                    <a:lstStyle/>
                    <a:p>
                      <a:pPr marL="0" marR="0" indent="0" algn="l">
                        <a:lnSpc>
                          <a:spcPct val="107000"/>
                        </a:lnSpc>
                        <a:spcBef>
                          <a:spcPts val="0"/>
                        </a:spcBef>
                        <a:spcAft>
                          <a:spcPts val="0"/>
                        </a:spcAft>
                        <a:buNone/>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 https://www.worldatlas.com/articles/the-poorest-countries-in-the-world</a:t>
                      </a:r>
                    </a:p>
                    <a:p>
                      <a:pPr marL="0" marR="0" indent="0" algn="l">
                        <a:lnSpc>
                          <a:spcPct val="107000"/>
                        </a:lnSpc>
                        <a:spcBef>
                          <a:spcPts val="0"/>
                        </a:spcBef>
                        <a:spcAft>
                          <a:spcPts val="0"/>
                        </a:spcAft>
                        <a:buNone/>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20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https://data.worldbank.org/indicator/NY.GDP.PCAP.PP.CD </a:t>
                      </a:r>
                    </a:p>
                    <a:p>
                      <a:pPr marL="0" marR="0" indent="0" algn="l">
                        <a:lnSpc>
                          <a:spcPct val="107000"/>
                        </a:lnSpc>
                        <a:spcBef>
                          <a:spcPts val="0"/>
                        </a:spcBef>
                        <a:spcAft>
                          <a:spcPts val="0"/>
                        </a:spcAft>
                        <a:buNone/>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***http://www.financialjesus.com/interesting-economics/top-10-poorest-countries-in-the-world-2010/#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2935045"/>
                  </a:ext>
                </a:extLst>
              </a:tr>
            </a:tbl>
          </a:graphicData>
        </a:graphic>
      </p:graphicFrame>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Tree>
    <p:extLst>
      <p:ext uri="{BB962C8B-B14F-4D97-AF65-F5344CB8AC3E}">
        <p14:creationId xmlns:p14="http://schemas.microsoft.com/office/powerpoint/2010/main" val="2641490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6743"/>
            <a:ext cx="11122569" cy="683524"/>
          </a:xfrm>
        </p:spPr>
        <p:txBody>
          <a:bodyPr>
            <a:normAutofit/>
          </a:bodyPr>
          <a:lstStyle/>
          <a:p>
            <a:pPr algn="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Malawi: trending towards fragility and failure</a:t>
            </a:r>
            <a:endParaRPr lang="en-US" sz="2800" dirty="0">
              <a:solidFill>
                <a:srgbClr val="00B050"/>
              </a:solidFill>
            </a:endParaRPr>
          </a:p>
        </p:txBody>
      </p:sp>
      <p:sp>
        <p:nvSpPr>
          <p:cNvPr id="3" name="Content Placeholder 2"/>
          <p:cNvSpPr>
            <a:spLocks noGrp="1"/>
          </p:cNvSpPr>
          <p:nvPr>
            <p:ph sz="half" idx="1"/>
          </p:nvPr>
        </p:nvSpPr>
        <p:spPr>
          <a:xfrm>
            <a:off x="70502" y="733085"/>
            <a:ext cx="11890267" cy="5898950"/>
          </a:xfrm>
        </p:spPr>
        <p:txBody>
          <a:bodyPr>
            <a:normAutofit/>
          </a:bodyPr>
          <a:lstStyle/>
          <a:p>
            <a:pPr marL="0" indent="0" algn="ctr">
              <a:buNone/>
            </a:pPr>
            <a:r>
              <a:rPr lang="en-US" sz="2400" b="1" dirty="0" smtClean="0">
                <a:solidFill>
                  <a:srgbClr val="FF0000"/>
                </a:solidFill>
              </a:rPr>
              <a:t>Malawi is among the 50 most fragile countries in the world … Despite peace</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sz="2400" dirty="0" smtClean="0"/>
          </a:p>
          <a:p>
            <a:pPr marL="0" indent="0">
              <a:buNone/>
            </a:pPr>
            <a:r>
              <a:rPr lang="en-US" sz="2400" dirty="0" smtClean="0"/>
              <a:t>						</a:t>
            </a:r>
          </a:p>
          <a:p>
            <a:pPr marL="0" indent="0">
              <a:buNone/>
            </a:pPr>
            <a:endParaRPr lang="en-US" dirty="0"/>
          </a:p>
          <a:p>
            <a:pPr marL="0" indent="0">
              <a:buNone/>
            </a:pPr>
            <a:endParaRPr lang="en-US"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2434635850"/>
              </p:ext>
            </p:extLst>
          </p:nvPr>
        </p:nvGraphicFramePr>
        <p:xfrm>
          <a:off x="266860" y="3121554"/>
          <a:ext cx="11693910" cy="3552359"/>
        </p:xfrm>
        <a:graphic>
          <a:graphicData uri="http://schemas.openxmlformats.org/drawingml/2006/table">
            <a:tbl>
              <a:tblPr>
                <a:tableStyleId>{5C22544A-7EE6-4342-B048-85BDC9FD1C3A}</a:tableStyleId>
              </a:tblPr>
              <a:tblGrid>
                <a:gridCol w="773151">
                  <a:extLst>
                    <a:ext uri="{9D8B030D-6E8A-4147-A177-3AD203B41FA5}">
                      <a16:colId xmlns:a16="http://schemas.microsoft.com/office/drawing/2014/main" xmlns="" val="1886080177"/>
                    </a:ext>
                  </a:extLst>
                </a:gridCol>
                <a:gridCol w="869796">
                  <a:extLst>
                    <a:ext uri="{9D8B030D-6E8A-4147-A177-3AD203B41FA5}">
                      <a16:colId xmlns:a16="http://schemas.microsoft.com/office/drawing/2014/main" xmlns="" val="2327520413"/>
                    </a:ext>
                  </a:extLst>
                </a:gridCol>
                <a:gridCol w="773151">
                  <a:extLst>
                    <a:ext uri="{9D8B030D-6E8A-4147-A177-3AD203B41FA5}">
                      <a16:colId xmlns:a16="http://schemas.microsoft.com/office/drawing/2014/main" xmlns="" val="3236654240"/>
                    </a:ext>
                  </a:extLst>
                </a:gridCol>
                <a:gridCol w="773151">
                  <a:extLst>
                    <a:ext uri="{9D8B030D-6E8A-4147-A177-3AD203B41FA5}">
                      <a16:colId xmlns:a16="http://schemas.microsoft.com/office/drawing/2014/main" xmlns="" val="3349266805"/>
                    </a:ext>
                  </a:extLst>
                </a:gridCol>
                <a:gridCol w="773151">
                  <a:extLst>
                    <a:ext uri="{9D8B030D-6E8A-4147-A177-3AD203B41FA5}">
                      <a16:colId xmlns:a16="http://schemas.microsoft.com/office/drawing/2014/main" xmlns="" val="1224662452"/>
                    </a:ext>
                  </a:extLst>
                </a:gridCol>
                <a:gridCol w="773151">
                  <a:extLst>
                    <a:ext uri="{9D8B030D-6E8A-4147-A177-3AD203B41FA5}">
                      <a16:colId xmlns:a16="http://schemas.microsoft.com/office/drawing/2014/main" xmlns="" val="637583766"/>
                    </a:ext>
                  </a:extLst>
                </a:gridCol>
                <a:gridCol w="773151">
                  <a:extLst>
                    <a:ext uri="{9D8B030D-6E8A-4147-A177-3AD203B41FA5}">
                      <a16:colId xmlns:a16="http://schemas.microsoft.com/office/drawing/2014/main" xmlns="" val="758898939"/>
                    </a:ext>
                  </a:extLst>
                </a:gridCol>
                <a:gridCol w="773151">
                  <a:extLst>
                    <a:ext uri="{9D8B030D-6E8A-4147-A177-3AD203B41FA5}">
                      <a16:colId xmlns:a16="http://schemas.microsoft.com/office/drawing/2014/main" xmlns="" val="3837197272"/>
                    </a:ext>
                  </a:extLst>
                </a:gridCol>
                <a:gridCol w="773151">
                  <a:extLst>
                    <a:ext uri="{9D8B030D-6E8A-4147-A177-3AD203B41FA5}">
                      <a16:colId xmlns:a16="http://schemas.microsoft.com/office/drawing/2014/main" xmlns="" val="1080089773"/>
                    </a:ext>
                  </a:extLst>
                </a:gridCol>
                <a:gridCol w="773151">
                  <a:extLst>
                    <a:ext uri="{9D8B030D-6E8A-4147-A177-3AD203B41FA5}">
                      <a16:colId xmlns:a16="http://schemas.microsoft.com/office/drawing/2014/main" xmlns="" val="1903806552"/>
                    </a:ext>
                  </a:extLst>
                </a:gridCol>
                <a:gridCol w="773151">
                  <a:extLst>
                    <a:ext uri="{9D8B030D-6E8A-4147-A177-3AD203B41FA5}">
                      <a16:colId xmlns:a16="http://schemas.microsoft.com/office/drawing/2014/main" xmlns="" val="3845308209"/>
                    </a:ext>
                  </a:extLst>
                </a:gridCol>
                <a:gridCol w="773151">
                  <a:extLst>
                    <a:ext uri="{9D8B030D-6E8A-4147-A177-3AD203B41FA5}">
                      <a16:colId xmlns:a16="http://schemas.microsoft.com/office/drawing/2014/main" xmlns="" val="3550693197"/>
                    </a:ext>
                  </a:extLst>
                </a:gridCol>
                <a:gridCol w="773151">
                  <a:extLst>
                    <a:ext uri="{9D8B030D-6E8A-4147-A177-3AD203B41FA5}">
                      <a16:colId xmlns:a16="http://schemas.microsoft.com/office/drawing/2014/main" xmlns="" val="587930456"/>
                    </a:ext>
                  </a:extLst>
                </a:gridCol>
                <a:gridCol w="773151">
                  <a:extLst>
                    <a:ext uri="{9D8B030D-6E8A-4147-A177-3AD203B41FA5}">
                      <a16:colId xmlns:a16="http://schemas.microsoft.com/office/drawing/2014/main" xmlns="" val="1263491730"/>
                    </a:ext>
                  </a:extLst>
                </a:gridCol>
                <a:gridCol w="773151">
                  <a:extLst>
                    <a:ext uri="{9D8B030D-6E8A-4147-A177-3AD203B41FA5}">
                      <a16:colId xmlns:a16="http://schemas.microsoft.com/office/drawing/2014/main" xmlns="" val="596248505"/>
                    </a:ext>
                  </a:extLst>
                </a:gridCol>
              </a:tblGrid>
              <a:tr h="1471457">
                <a:tc>
                  <a:txBody>
                    <a:bodyPr/>
                    <a:lstStyle/>
                    <a:p>
                      <a:pPr algn="ctr" fontAlgn="ctr"/>
                      <a:r>
                        <a:rPr lang="en-US" sz="1800" u="none" strike="noStrike" dirty="0">
                          <a:effectLst/>
                        </a:rPr>
                        <a:t>Year</a:t>
                      </a:r>
                      <a:endParaRPr lang="en-US" sz="1800" b="0" i="0" u="none" strike="noStrike" dirty="0">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dirty="0" smtClean="0">
                          <a:effectLst/>
                        </a:rPr>
                        <a:t>Rank </a:t>
                      </a:r>
                    </a:p>
                    <a:p>
                      <a:pPr algn="ctr" fontAlgn="ctr"/>
                      <a:r>
                        <a:rPr lang="en-US" sz="1800" u="none" strike="noStrike" dirty="0" smtClean="0">
                          <a:effectLst/>
                        </a:rPr>
                        <a:t>(of 178) </a:t>
                      </a:r>
                      <a:endParaRPr lang="en-US" sz="1800" b="0" i="0" u="none" strike="noStrike" dirty="0">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dirty="0" smtClean="0">
                          <a:effectLst/>
                        </a:rPr>
                        <a:t>Total (Max =120)</a:t>
                      </a:r>
                      <a:endParaRPr lang="en-US" sz="1800" b="0" i="0" u="none" strike="noStrike" dirty="0">
                        <a:solidFill>
                          <a:srgbClr val="000000"/>
                        </a:solidFill>
                        <a:effectLst/>
                        <a:latin typeface="Courier New" panose="02070309020205020404" pitchFamily="49" charset="0"/>
                      </a:endParaRPr>
                    </a:p>
                  </a:txBody>
                  <a:tcPr marL="7620" marR="7620" marT="7620" marB="0" anchor="ctr"/>
                </a:tc>
                <a:tc>
                  <a:txBody>
                    <a:bodyPr/>
                    <a:lstStyle/>
                    <a:p>
                      <a:pPr algn="ctr" fontAlgn="b"/>
                      <a:r>
                        <a:rPr lang="en-US" sz="1800" u="none" strike="noStrike" dirty="0" smtClean="0">
                          <a:effectLst/>
                        </a:rPr>
                        <a:t>Security </a:t>
                      </a:r>
                      <a:r>
                        <a:rPr lang="en-US" sz="1800" u="none" strike="noStrike" dirty="0">
                          <a:effectLst/>
                        </a:rPr>
                        <a:t>Apparatus</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Factionalized </a:t>
                      </a:r>
                      <a:r>
                        <a:rPr lang="en-US" sz="1800" u="none" strike="noStrike" dirty="0">
                          <a:effectLst/>
                        </a:rPr>
                        <a:t>Elites</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 </a:t>
                      </a:r>
                      <a:r>
                        <a:rPr lang="en-US" sz="1800" u="none" strike="noStrike" dirty="0">
                          <a:effectLst/>
                        </a:rPr>
                        <a:t>Group Grievance</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Economy</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Economic </a:t>
                      </a:r>
                      <a:r>
                        <a:rPr lang="en-US" sz="1800" u="none" strike="noStrike" dirty="0">
                          <a:effectLst/>
                        </a:rPr>
                        <a:t>Inequality</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Human </a:t>
                      </a:r>
                      <a:r>
                        <a:rPr lang="en-US" sz="1800" u="none" strike="noStrike" dirty="0">
                          <a:effectLst/>
                        </a:rPr>
                        <a:t>Flight and Brain Drain</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 </a:t>
                      </a:r>
                      <a:r>
                        <a:rPr lang="en-US" sz="1800" u="none" strike="noStrike" dirty="0">
                          <a:effectLst/>
                        </a:rPr>
                        <a:t>State Legitimacy</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Public </a:t>
                      </a:r>
                      <a:r>
                        <a:rPr lang="en-US" sz="1800" u="none" strike="noStrike" dirty="0">
                          <a:effectLst/>
                        </a:rPr>
                        <a:t>Services</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Human Rights</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Demographic </a:t>
                      </a:r>
                      <a:r>
                        <a:rPr lang="en-US" sz="1800" u="none" strike="noStrike" dirty="0">
                          <a:effectLst/>
                        </a:rPr>
                        <a:t>Pressures</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Refugees </a:t>
                      </a:r>
                      <a:r>
                        <a:rPr lang="en-US" sz="1800" u="none" strike="noStrike" dirty="0">
                          <a:effectLst/>
                        </a:rPr>
                        <a:t>and IDPs</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tc>
                  <a:txBody>
                    <a:bodyPr/>
                    <a:lstStyle/>
                    <a:p>
                      <a:pPr algn="ctr" fontAlgn="b"/>
                      <a:r>
                        <a:rPr lang="en-US" sz="1800" u="none" strike="noStrike" dirty="0" smtClean="0">
                          <a:effectLst/>
                        </a:rPr>
                        <a:t>External </a:t>
                      </a:r>
                      <a:r>
                        <a:rPr lang="en-US" sz="1800" u="none" strike="noStrike" dirty="0">
                          <a:effectLst/>
                        </a:rPr>
                        <a:t>Intervention </a:t>
                      </a:r>
                      <a:endParaRPr lang="en-US" sz="1800" b="0" i="0" u="none" strike="noStrike" dirty="0">
                        <a:solidFill>
                          <a:srgbClr val="000000"/>
                        </a:solidFill>
                        <a:effectLst/>
                        <a:latin typeface="Courier New" panose="02070309020205020404" pitchFamily="49" charset="0"/>
                      </a:endParaRPr>
                    </a:p>
                  </a:txBody>
                  <a:tcPr marL="7620" marR="7620" marT="7620" marB="0" vert="vert270" anchor="b"/>
                </a:tc>
                <a:extLst>
                  <a:ext uri="{0D108BD9-81ED-4DB2-BD59-A6C34878D82A}">
                    <a16:rowId xmlns:a16="http://schemas.microsoft.com/office/drawing/2014/main" xmlns="" val="4215804929"/>
                  </a:ext>
                </a:extLst>
              </a:tr>
              <a:tr h="335069">
                <a:tc>
                  <a:txBody>
                    <a:bodyPr/>
                    <a:lstStyle/>
                    <a:p>
                      <a:pPr algn="ctr" fontAlgn="b"/>
                      <a:r>
                        <a:rPr lang="en-US" sz="1800" u="none" strike="noStrike" dirty="0">
                          <a:effectLst/>
                        </a:rPr>
                        <a:t>2021</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dirty="0" smtClean="0">
                          <a:effectLst/>
                        </a:rPr>
                        <a:t>46</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83.2</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4.8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4.7</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7.7</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6.8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8.2</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5.3</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9.4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7.4 </a:t>
                      </a:r>
                      <a:endParaRPr lang="en-US" sz="1800" b="0" i="0" u="none" strike="noStrike">
                        <a:solidFill>
                          <a:srgbClr val="000000"/>
                        </a:solidFill>
                        <a:effectLst/>
                        <a:latin typeface="Courier New" panose="02070309020205020404" pitchFamily="49" charset="0"/>
                      </a:endParaRPr>
                    </a:p>
                  </a:txBody>
                  <a:tcPr marL="7620" marR="7620" marT="7620" marB="0" anchor="b"/>
                </a:tc>
                <a:extLst>
                  <a:ext uri="{0D108BD9-81ED-4DB2-BD59-A6C34878D82A}">
                    <a16:rowId xmlns:a16="http://schemas.microsoft.com/office/drawing/2014/main" xmlns="" val="1386459814"/>
                  </a:ext>
                </a:extLst>
              </a:tr>
              <a:tr h="335069">
                <a:tc>
                  <a:txBody>
                    <a:bodyPr/>
                    <a:lstStyle/>
                    <a:p>
                      <a:pPr algn="ctr" fontAlgn="b"/>
                      <a:r>
                        <a:rPr lang="en-US" sz="1800" u="none" strike="noStrike" dirty="0">
                          <a:effectLst/>
                        </a:rPr>
                        <a:t>2020</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ctr"/>
                      <a:r>
                        <a:rPr lang="en-US" sz="1800" u="none" strike="noStrike" dirty="0" smtClean="0">
                          <a:effectLst/>
                        </a:rPr>
                        <a:t>43</a:t>
                      </a:r>
                      <a:endParaRPr lang="en-US" sz="1800" b="0" i="0" u="none" strike="noStrike" dirty="0">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84</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5.1</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8.1</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5</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7.7</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8.1</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7.1</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6.6</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7.9</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5.6</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9.4</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5.7</a:t>
                      </a:r>
                      <a:endParaRPr lang="en-US" sz="1800" b="0" i="0" u="none" strike="noStrike">
                        <a:solidFill>
                          <a:srgbClr val="000000"/>
                        </a:solidFill>
                        <a:effectLst/>
                        <a:latin typeface="Courier New" panose="02070309020205020404" pitchFamily="49" charset="0"/>
                      </a:endParaRPr>
                    </a:p>
                  </a:txBody>
                  <a:tcPr marL="7620" marR="7620" marT="7620" marB="0" anchor="ctr"/>
                </a:tc>
                <a:tc>
                  <a:txBody>
                    <a:bodyPr/>
                    <a:lstStyle/>
                    <a:p>
                      <a:pPr algn="ctr" fontAlgn="ctr"/>
                      <a:r>
                        <a:rPr lang="en-US" sz="1800" u="none" strike="noStrike">
                          <a:effectLst/>
                        </a:rPr>
                        <a:t>7.7 </a:t>
                      </a:r>
                      <a:endParaRPr lang="en-US" sz="1800" b="0" i="0" u="none" strike="noStrike">
                        <a:solidFill>
                          <a:srgbClr val="000000"/>
                        </a:solidFill>
                        <a:effectLst/>
                        <a:latin typeface="Courier New" panose="02070309020205020404" pitchFamily="49" charset="0"/>
                      </a:endParaRPr>
                    </a:p>
                  </a:txBody>
                  <a:tcPr marL="7620" marR="7620" marT="7620" marB="0" anchor="ctr"/>
                </a:tc>
                <a:extLst>
                  <a:ext uri="{0D108BD9-81ED-4DB2-BD59-A6C34878D82A}">
                    <a16:rowId xmlns:a16="http://schemas.microsoft.com/office/drawing/2014/main" xmlns="" val="1494301697"/>
                  </a:ext>
                </a:extLst>
              </a:tr>
              <a:tr h="335069">
                <a:tc>
                  <a:txBody>
                    <a:bodyPr/>
                    <a:lstStyle/>
                    <a:p>
                      <a:pPr algn="ctr" fontAlgn="b"/>
                      <a:r>
                        <a:rPr lang="en-US" sz="1800" u="none" strike="noStrike" dirty="0">
                          <a:effectLst/>
                        </a:rPr>
                        <a:t>2019</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dirty="0" smtClean="0">
                          <a:effectLst/>
                        </a:rPr>
                        <a:t>49</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83.3</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4.8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5.3</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6.1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5.9</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9.1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5.2</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7.4 </a:t>
                      </a:r>
                      <a:endParaRPr lang="en-US" sz="1800" b="0" i="0" u="none" strike="noStrike">
                        <a:solidFill>
                          <a:srgbClr val="000000"/>
                        </a:solidFill>
                        <a:effectLst/>
                        <a:latin typeface="Courier New" panose="02070309020205020404" pitchFamily="49" charset="0"/>
                      </a:endParaRPr>
                    </a:p>
                  </a:txBody>
                  <a:tcPr marL="7620" marR="7620" marT="7620" marB="0" anchor="b"/>
                </a:tc>
                <a:extLst>
                  <a:ext uri="{0D108BD9-81ED-4DB2-BD59-A6C34878D82A}">
                    <a16:rowId xmlns:a16="http://schemas.microsoft.com/office/drawing/2014/main" xmlns="" val="3140590638"/>
                  </a:ext>
                </a:extLst>
              </a:tr>
              <a:tr h="335069">
                <a:tc>
                  <a:txBody>
                    <a:bodyPr/>
                    <a:lstStyle/>
                    <a:p>
                      <a:pPr algn="ctr" fontAlgn="b"/>
                      <a:r>
                        <a:rPr lang="en-US" sz="1800" u="none" strike="noStrike" dirty="0">
                          <a:effectLst/>
                        </a:rPr>
                        <a:t>2018</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dirty="0" smtClean="0">
                          <a:effectLst/>
                        </a:rPr>
                        <a:t>47</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85.5</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4.5</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5.6</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7.7</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6.4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8.3</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6.2</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9.4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5.5</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7.7 </a:t>
                      </a:r>
                      <a:endParaRPr lang="en-US" sz="1800" b="0" i="0" u="none" strike="noStrike">
                        <a:solidFill>
                          <a:srgbClr val="000000"/>
                        </a:solidFill>
                        <a:effectLst/>
                        <a:latin typeface="Courier New" panose="02070309020205020404" pitchFamily="49" charset="0"/>
                      </a:endParaRPr>
                    </a:p>
                  </a:txBody>
                  <a:tcPr marL="7620" marR="7620" marT="7620" marB="0" anchor="b"/>
                </a:tc>
                <a:extLst>
                  <a:ext uri="{0D108BD9-81ED-4DB2-BD59-A6C34878D82A}">
                    <a16:rowId xmlns:a16="http://schemas.microsoft.com/office/drawing/2014/main" xmlns="" val="3861992071"/>
                  </a:ext>
                </a:extLst>
              </a:tr>
              <a:tr h="335069">
                <a:tc>
                  <a:txBody>
                    <a:bodyPr/>
                    <a:lstStyle/>
                    <a:p>
                      <a:pPr algn="ctr" fontAlgn="b"/>
                      <a:r>
                        <a:rPr lang="en-US" sz="1800" u="none" strike="noStrike" dirty="0">
                          <a:effectLst/>
                        </a:rPr>
                        <a:t>2017</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dirty="0" smtClean="0">
                          <a:effectLst/>
                        </a:rPr>
                        <a:t>44</a:t>
                      </a:r>
                      <a:endParaRPr lang="en-US" sz="1800" b="0" i="0" u="none" strike="noStrike" dirty="0">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4.8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8.1</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5.6</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8.3</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7.9</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6.4</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8.6</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6.2</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9.7</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5.8</a:t>
                      </a:r>
                      <a:endParaRPr lang="en-US" sz="1800" b="0" i="0" u="none" strike="noStrike">
                        <a:solidFill>
                          <a:srgbClr val="000000"/>
                        </a:solidFill>
                        <a:effectLst/>
                        <a:latin typeface="Courier New" panose="02070309020205020404" pitchFamily="49" charset="0"/>
                      </a:endParaRPr>
                    </a:p>
                  </a:txBody>
                  <a:tcPr marL="7620" marR="7620" marT="7620" marB="0" anchor="b"/>
                </a:tc>
                <a:tc>
                  <a:txBody>
                    <a:bodyPr/>
                    <a:lstStyle/>
                    <a:p>
                      <a:pPr algn="ctr" fontAlgn="b"/>
                      <a:r>
                        <a:rPr lang="en-US" sz="1800" u="none" strike="noStrike">
                          <a:effectLst/>
                        </a:rPr>
                        <a:t>8.2 </a:t>
                      </a:r>
                      <a:endParaRPr lang="en-US" sz="1800" b="0" i="0" u="none" strike="noStrike">
                        <a:solidFill>
                          <a:srgbClr val="000000"/>
                        </a:solidFill>
                        <a:effectLst/>
                        <a:latin typeface="Courier New" panose="02070309020205020404" pitchFamily="49" charset="0"/>
                      </a:endParaRPr>
                    </a:p>
                  </a:txBody>
                  <a:tcPr marL="7620" marR="7620" marT="7620" marB="0" anchor="b"/>
                </a:tc>
                <a:extLst>
                  <a:ext uri="{0D108BD9-81ED-4DB2-BD59-A6C34878D82A}">
                    <a16:rowId xmlns:a16="http://schemas.microsoft.com/office/drawing/2014/main" xmlns="" val="3552548872"/>
                  </a:ext>
                </a:extLst>
              </a:tr>
              <a:tr h="405557">
                <a:tc>
                  <a:txBody>
                    <a:bodyPr/>
                    <a:lstStyle/>
                    <a:p>
                      <a:pPr algn="l" fontAlgn="b"/>
                      <a:r>
                        <a:rPr lang="en-US" sz="1800" u="none" strike="noStrike" dirty="0">
                          <a:effectLst/>
                        </a:rPr>
                        <a:t>Average</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46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84.8</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u="none" strike="noStrike" dirty="0">
                          <a:effectLst/>
                        </a:rPr>
                        <a:t>4.8</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8.2</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800" u="none" strike="noStrike" dirty="0">
                          <a:effectLst/>
                        </a:rPr>
                        <a:t>5.2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8.0</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800" b="1" u="none" strike="noStrike" dirty="0">
                          <a:effectLst/>
                        </a:rPr>
                        <a:t>8.1</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800" b="1" u="none" strike="noStrike" dirty="0">
                          <a:effectLst/>
                        </a:rPr>
                        <a:t>7.4</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FFC000"/>
                    </a:solidFill>
                  </a:tcPr>
                </a:tc>
                <a:tc>
                  <a:txBody>
                    <a:bodyPr/>
                    <a:lstStyle/>
                    <a:p>
                      <a:pPr algn="ctr" fontAlgn="b"/>
                      <a:r>
                        <a:rPr lang="en-US" sz="1800" u="none" strike="noStrike" dirty="0">
                          <a:effectLst/>
                        </a:rPr>
                        <a:t>6.5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8.2</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800" u="none" strike="noStrike" dirty="0">
                          <a:effectLst/>
                        </a:rPr>
                        <a:t>5.8</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9.4</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7.7</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FFC000"/>
                    </a:solidFill>
                  </a:tcPr>
                </a:tc>
                <a:extLst>
                  <a:ext uri="{0D108BD9-81ED-4DB2-BD59-A6C34878D82A}">
                    <a16:rowId xmlns:a16="http://schemas.microsoft.com/office/drawing/2014/main" xmlns="" val="765087492"/>
                  </a:ext>
                </a:extLst>
              </a:tr>
            </a:tbl>
          </a:graphicData>
        </a:graphic>
      </p:graphicFrame>
      <p:sp>
        <p:nvSpPr>
          <p:cNvPr id="8" name="TextBox 7"/>
          <p:cNvSpPr txBox="1"/>
          <p:nvPr/>
        </p:nvSpPr>
        <p:spPr>
          <a:xfrm>
            <a:off x="4456379" y="2680129"/>
            <a:ext cx="3489434" cy="369332"/>
          </a:xfrm>
          <a:prstGeom prst="rect">
            <a:avLst/>
          </a:prstGeom>
          <a:noFill/>
        </p:spPr>
        <p:txBody>
          <a:bodyPr wrap="square" rtlCol="0">
            <a:spAutoFit/>
          </a:bodyPr>
          <a:lstStyle/>
          <a:p>
            <a:r>
              <a:rPr lang="en-GB" b="1" dirty="0" smtClean="0"/>
              <a:t>Fragile States Index: 2017 - 2021 </a:t>
            </a:r>
            <a:endParaRPr lang="en-GB" b="1" dirty="0"/>
          </a:p>
        </p:txBody>
      </p:sp>
      <p:sp>
        <p:nvSpPr>
          <p:cNvPr id="9" name="TextBox 8"/>
          <p:cNvSpPr txBox="1"/>
          <p:nvPr/>
        </p:nvSpPr>
        <p:spPr>
          <a:xfrm>
            <a:off x="1089677" y="1219203"/>
            <a:ext cx="10187923" cy="1323439"/>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t>Demographic pressure is our biggest risk factor: </a:t>
            </a:r>
            <a:r>
              <a:rPr lang="en-GB" sz="2000" b="1" dirty="0" smtClean="0">
                <a:solidFill>
                  <a:srgbClr val="FF0000"/>
                </a:solidFill>
              </a:rPr>
              <a:t>44 million people by 2050!</a:t>
            </a:r>
          </a:p>
          <a:p>
            <a:pPr marL="342900" indent="-342900">
              <a:buFont typeface="Arial" panose="020B0604020202020204" pitchFamily="34" charset="0"/>
              <a:buChar char="•"/>
            </a:pPr>
            <a:r>
              <a:rPr lang="en-GB" sz="2000" b="1" dirty="0" smtClean="0"/>
              <a:t>Factionalised elites, weak economy and poor public services are huge pressure points</a:t>
            </a:r>
          </a:p>
          <a:p>
            <a:pPr marL="342900" indent="-342900">
              <a:buFont typeface="Arial" panose="020B0604020202020204" pitchFamily="34" charset="0"/>
              <a:buChar char="•"/>
            </a:pPr>
            <a:r>
              <a:rPr lang="en-GB" sz="2000" b="1" dirty="0" smtClean="0"/>
              <a:t>We are also vulnerable to external intervention, and risk brain drain</a:t>
            </a:r>
          </a:p>
          <a:p>
            <a:pPr marL="342900" indent="-342900">
              <a:buFont typeface="Arial" panose="020B0604020202020204" pitchFamily="34" charset="0"/>
              <a:buChar char="•"/>
            </a:pPr>
            <a:r>
              <a:rPr lang="en-US" sz="2000" b="1" dirty="0"/>
              <a:t>COVID-19 is but additive to a perpetual </a:t>
            </a:r>
            <a:r>
              <a:rPr lang="en-US" sz="2000" b="1" dirty="0" smtClean="0"/>
              <a:t>national crisis</a:t>
            </a:r>
            <a:endParaRPr lang="en-US" sz="2000" b="1" dirty="0"/>
          </a:p>
        </p:txBody>
      </p:sp>
    </p:spTree>
    <p:extLst>
      <p:ext uri="{BB962C8B-B14F-4D97-AF65-F5344CB8AC3E}">
        <p14:creationId xmlns:p14="http://schemas.microsoft.com/office/powerpoint/2010/main" val="407653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5171" y="358685"/>
            <a:ext cx="6726621" cy="1015663"/>
          </a:xfrm>
          <a:prstGeom prst="rect">
            <a:avLst/>
          </a:prstGeom>
          <a:noFill/>
        </p:spPr>
        <p:txBody>
          <a:bodyPr wrap="square" rtlCol="0">
            <a:spAutoFit/>
          </a:bodyPr>
          <a:lstStyle/>
          <a:p>
            <a:pPr algn="ctr"/>
            <a:r>
              <a:rPr lang="en-US" sz="3000" dirty="0" smtClean="0">
                <a:solidFill>
                  <a:srgbClr val="00B050"/>
                </a:solidFill>
              </a:rPr>
              <a:t>The worsening trend of fragility and impoverishment will not correct itself</a:t>
            </a:r>
            <a:endParaRPr lang="en-US" sz="3000" dirty="0">
              <a:solidFill>
                <a:srgbClr val="00B05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cxnSp>
        <p:nvCxnSpPr>
          <p:cNvPr id="5" name="Straight Connector 4"/>
          <p:cNvCxnSpPr/>
          <p:nvPr/>
        </p:nvCxnSpPr>
        <p:spPr>
          <a:xfrm>
            <a:off x="5066000" y="168168"/>
            <a:ext cx="105104" cy="659524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55172" y="4298722"/>
            <a:ext cx="6800194" cy="2246769"/>
          </a:xfrm>
          <a:prstGeom prst="rect">
            <a:avLst/>
          </a:prstGeom>
          <a:noFill/>
        </p:spPr>
        <p:txBody>
          <a:bodyPr wrap="square" rtlCol="0">
            <a:spAutoFit/>
          </a:bodyPr>
          <a:lstStyle/>
          <a:p>
            <a:pPr algn="ctr"/>
            <a:endParaRPr lang="en-US" sz="2000" b="1" dirty="0" smtClean="0"/>
          </a:p>
          <a:p>
            <a:pPr algn="ctr"/>
            <a:r>
              <a:rPr lang="en-US" sz="2600" b="1" dirty="0" smtClean="0">
                <a:solidFill>
                  <a:srgbClr val="FF0000"/>
                </a:solidFill>
              </a:rPr>
              <a:t>“The fault…is not in our stars, but in ourselves.”</a:t>
            </a:r>
          </a:p>
          <a:p>
            <a:endParaRPr lang="en-US" sz="2400" b="1" dirty="0">
              <a:solidFill>
                <a:srgbClr val="FF0000"/>
              </a:solidFill>
            </a:endParaRPr>
          </a:p>
          <a:p>
            <a:endParaRPr lang="en-US" sz="2400" b="1" dirty="0" smtClean="0">
              <a:solidFill>
                <a:srgbClr val="FF0000"/>
              </a:solidFill>
            </a:endParaRPr>
          </a:p>
          <a:p>
            <a:pPr algn="r"/>
            <a:r>
              <a:rPr lang="en-US" sz="2200" b="1" dirty="0"/>
              <a:t>Cassius in Shakespeare’s Julius </a:t>
            </a:r>
            <a:r>
              <a:rPr lang="en-US" sz="2200" b="1" dirty="0" smtClean="0"/>
              <a:t>Caesar</a:t>
            </a:r>
            <a:endParaRPr lang="en-US" sz="2200" b="1" dirty="0"/>
          </a:p>
          <a:p>
            <a:endParaRPr lang="en-US" sz="24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5" y="4204138"/>
            <a:ext cx="4292009" cy="258553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9" y="1450429"/>
            <a:ext cx="4371975" cy="2638921"/>
          </a:xfrm>
          <a:prstGeom prst="rect">
            <a:avLst/>
          </a:prstGeom>
        </p:spPr>
      </p:pic>
    </p:spTree>
    <p:extLst>
      <p:ext uri="{BB962C8B-B14F-4D97-AF65-F5344CB8AC3E}">
        <p14:creationId xmlns:p14="http://schemas.microsoft.com/office/powerpoint/2010/main" val="7303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353"/>
            <a:ext cx="11217166" cy="564274"/>
          </a:xfrm>
        </p:spPr>
        <p:txBody>
          <a:bodyPr>
            <a:normAutofit/>
          </a:bodyPr>
          <a:lstStyle/>
          <a:p>
            <a:pPr algn="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There Is No Substitute For Transformation Towards Industrialization</a:t>
            </a:r>
            <a:endParaRPr lang="en-GB" sz="2800" dirty="0">
              <a:solidFill>
                <a:srgbClr val="00B050"/>
              </a:solidFill>
            </a:endParaRPr>
          </a:p>
        </p:txBody>
      </p:sp>
      <p:sp>
        <p:nvSpPr>
          <p:cNvPr id="3" name="Content Placeholder 2"/>
          <p:cNvSpPr>
            <a:spLocks noGrp="1"/>
          </p:cNvSpPr>
          <p:nvPr>
            <p:ph sz="half" idx="1"/>
          </p:nvPr>
        </p:nvSpPr>
        <p:spPr>
          <a:xfrm>
            <a:off x="468350" y="1387369"/>
            <a:ext cx="11587015" cy="5130596"/>
          </a:xfrm>
        </p:spPr>
        <p:txBody>
          <a:bodyPr>
            <a:normAutofit/>
          </a:bodyPr>
          <a:lstStyle/>
          <a:p>
            <a:pPr marL="0" indent="0">
              <a:buNone/>
            </a:pPr>
            <a:r>
              <a:rPr lang="en-US" sz="2600" b="1" dirty="0" err="1" smtClean="0">
                <a:solidFill>
                  <a:srgbClr val="FF0000"/>
                </a:solidFill>
              </a:rPr>
              <a:t>Industrialisation</a:t>
            </a:r>
            <a:r>
              <a:rPr lang="en-US" sz="2600" b="1" dirty="0" smtClean="0">
                <a:solidFill>
                  <a:srgbClr val="FF0000"/>
                </a:solidFill>
              </a:rPr>
              <a:t> equals development</a:t>
            </a:r>
          </a:p>
          <a:p>
            <a:pPr lvl="1"/>
            <a:r>
              <a:rPr lang="en-US" dirty="0" smtClean="0"/>
              <a:t>“The fact that the term ‘</a:t>
            </a:r>
            <a:r>
              <a:rPr lang="en-US" dirty="0" err="1" smtClean="0"/>
              <a:t>industrialised</a:t>
            </a:r>
            <a:r>
              <a:rPr lang="en-US" dirty="0" smtClean="0"/>
              <a:t> countries’ is used synonymously with ‘developed countries’ implies that industrialization plays a major role in development and sustained economic diversification” </a:t>
            </a:r>
            <a:r>
              <a:rPr lang="en-US" dirty="0" err="1" smtClean="0"/>
              <a:t>Alemayehu</a:t>
            </a:r>
            <a:r>
              <a:rPr lang="en-US" dirty="0"/>
              <a:t> </a:t>
            </a:r>
            <a:r>
              <a:rPr lang="en-US" dirty="0" smtClean="0"/>
              <a:t>(2000)</a:t>
            </a:r>
          </a:p>
          <a:p>
            <a:pPr marL="457200" lvl="1" indent="0">
              <a:buNone/>
            </a:pPr>
            <a:endParaRPr lang="en-US" sz="1000" dirty="0"/>
          </a:p>
          <a:p>
            <a:pPr marL="0" indent="0">
              <a:buNone/>
            </a:pPr>
            <a:r>
              <a:rPr lang="en-US" sz="2600" b="1" dirty="0" smtClean="0">
                <a:solidFill>
                  <a:srgbClr val="FF0000"/>
                </a:solidFill>
              </a:rPr>
              <a:t>Development requires sustained economic growth</a:t>
            </a:r>
          </a:p>
          <a:p>
            <a:pPr lvl="1"/>
            <a:r>
              <a:rPr lang="en-US" dirty="0"/>
              <a:t>Growth</a:t>
            </a:r>
            <a:r>
              <a:rPr lang="en-US" dirty="0" smtClean="0"/>
              <a:t>  is a critical </a:t>
            </a:r>
            <a:r>
              <a:rPr lang="en-US" dirty="0"/>
              <a:t>pathway out of </a:t>
            </a:r>
            <a:r>
              <a:rPr lang="en-US" dirty="0" smtClean="0"/>
              <a:t>poverty; critical </a:t>
            </a:r>
            <a:r>
              <a:rPr lang="en-US" dirty="0"/>
              <a:t>for expanding education, health, nutrition &amp; survival across </a:t>
            </a:r>
            <a:r>
              <a:rPr lang="en-US" dirty="0" smtClean="0"/>
              <a:t>populations (WEF, </a:t>
            </a:r>
            <a:r>
              <a:rPr lang="en-US" dirty="0"/>
              <a:t>2019</a:t>
            </a:r>
            <a:r>
              <a:rPr lang="en-US" dirty="0" smtClean="0"/>
              <a:t>)</a:t>
            </a:r>
          </a:p>
          <a:p>
            <a:endParaRPr lang="en-US" sz="1000" b="1" dirty="0" smtClean="0">
              <a:solidFill>
                <a:srgbClr val="FF0000"/>
              </a:solidFill>
            </a:endParaRPr>
          </a:p>
          <a:p>
            <a:pPr marL="0" indent="0">
              <a:buNone/>
            </a:pPr>
            <a:r>
              <a:rPr lang="en-US" sz="2600" b="1" dirty="0" smtClean="0">
                <a:solidFill>
                  <a:srgbClr val="FF0000"/>
                </a:solidFill>
              </a:rPr>
              <a:t>Effective </a:t>
            </a:r>
            <a:r>
              <a:rPr lang="en-US" sz="2600" b="1" dirty="0">
                <a:solidFill>
                  <a:srgbClr val="FF0000"/>
                </a:solidFill>
              </a:rPr>
              <a:t>and sustained growth requires economic transformation</a:t>
            </a:r>
          </a:p>
          <a:p>
            <a:pPr marL="682625" lvl="1" indent="-220663"/>
            <a:r>
              <a:rPr lang="en-US" dirty="0" smtClean="0"/>
              <a:t>Requires </a:t>
            </a:r>
            <a:r>
              <a:rPr lang="en-US" dirty="0"/>
              <a:t>the movement of excess labour from </a:t>
            </a:r>
            <a:r>
              <a:rPr lang="en-US" dirty="0" smtClean="0"/>
              <a:t>land </a:t>
            </a:r>
            <a:r>
              <a:rPr lang="en-US" dirty="0"/>
              <a:t>(agriculture) to factories (Lewis, 1954; Singer, 1979; </a:t>
            </a:r>
            <a:r>
              <a:rPr lang="en-US" dirty="0" err="1"/>
              <a:t>Dethier</a:t>
            </a:r>
            <a:r>
              <a:rPr lang="en-US" dirty="0"/>
              <a:t> and </a:t>
            </a:r>
            <a:r>
              <a:rPr lang="en-US" dirty="0" err="1"/>
              <a:t>Effenberger</a:t>
            </a:r>
            <a:r>
              <a:rPr lang="en-US" dirty="0"/>
              <a:t>, 2011</a:t>
            </a:r>
            <a:r>
              <a:rPr lang="en-US" dirty="0" smtClean="0"/>
              <a:t>)</a:t>
            </a:r>
          </a:p>
          <a:p>
            <a:pPr marL="682625" lvl="1" indent="-220663"/>
            <a:r>
              <a:rPr lang="en-US" dirty="0" smtClean="0"/>
              <a:t>Addresses declining </a:t>
            </a:r>
            <a:r>
              <a:rPr lang="en-US" dirty="0"/>
              <a:t>land holdings: </a:t>
            </a:r>
            <a:r>
              <a:rPr lang="en-US" dirty="0" smtClean="0"/>
              <a:t>average </a:t>
            </a:r>
            <a:r>
              <a:rPr lang="en-US" dirty="0"/>
              <a:t>farm size has shrunk by 50% since 1971</a:t>
            </a:r>
            <a:endParaRPr lang="en-US" dirty="0" smtClean="0"/>
          </a:p>
          <a:p>
            <a:endParaRPr lang="en-US" dirty="0" smtClean="0"/>
          </a:p>
          <a:p>
            <a:pPr marL="0" indent="0">
              <a:buNone/>
            </a:pPr>
            <a:endParaRPr lang="en-US" dirty="0"/>
          </a:p>
          <a:p>
            <a:endParaRPr lang="en-US" dirty="0" smtClean="0"/>
          </a:p>
          <a:p>
            <a:endParaRPr lang="en-US" dirty="0"/>
          </a:p>
          <a:p>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502" y="40401"/>
            <a:ext cx="1019175" cy="1133475"/>
          </a:xfrm>
          <a:prstGeom prst="rect">
            <a:avLst/>
          </a:prstGeom>
          <a:noFill/>
          <a:ln>
            <a:noFill/>
          </a:ln>
        </p:spPr>
      </p:pic>
      <p:sp>
        <p:nvSpPr>
          <p:cNvPr id="5" name="TextBox 4"/>
          <p:cNvSpPr txBox="1"/>
          <p:nvPr/>
        </p:nvSpPr>
        <p:spPr>
          <a:xfrm>
            <a:off x="2270234" y="6358740"/>
            <a:ext cx="8555421" cy="480131"/>
          </a:xfrm>
          <a:prstGeom prst="rect">
            <a:avLst/>
          </a:prstGeom>
          <a:noFill/>
        </p:spPr>
        <p:txBody>
          <a:bodyPr wrap="square" rtlCol="0">
            <a:spAutoFit/>
          </a:bodyPr>
          <a:lstStyle/>
          <a:p>
            <a:pPr lvl="0" algn="ctr">
              <a:lnSpc>
                <a:spcPct val="90000"/>
              </a:lnSpc>
              <a:spcBef>
                <a:spcPts val="1000"/>
              </a:spcBef>
            </a:pPr>
            <a:r>
              <a:rPr lang="en-US" sz="2800" b="1" dirty="0" smtClean="0">
                <a:solidFill>
                  <a:srgbClr val="FF0000"/>
                </a:solidFill>
              </a:rPr>
              <a:t>Options: </a:t>
            </a:r>
            <a:r>
              <a:rPr lang="en-US" sz="2800" b="1" dirty="0" err="1" smtClean="0">
                <a:solidFill>
                  <a:srgbClr val="FF0000"/>
                </a:solidFill>
              </a:rPr>
              <a:t>Industrialise</a:t>
            </a:r>
            <a:r>
              <a:rPr lang="en-US" sz="2800" b="1" dirty="0" smtClean="0">
                <a:solidFill>
                  <a:srgbClr val="FF0000"/>
                </a:solidFill>
              </a:rPr>
              <a:t> </a:t>
            </a:r>
            <a:r>
              <a:rPr lang="en-US" sz="2800" b="1" dirty="0">
                <a:solidFill>
                  <a:srgbClr val="FF0000"/>
                </a:solidFill>
              </a:rPr>
              <a:t>and transform, or perish</a:t>
            </a:r>
            <a:r>
              <a:rPr lang="en-US" sz="2800" b="1" dirty="0" smtClean="0">
                <a:solidFill>
                  <a:srgbClr val="FF0000"/>
                </a:solidFill>
              </a:rPr>
              <a:t>!</a:t>
            </a:r>
            <a:endParaRPr lang="en-GB" dirty="0"/>
          </a:p>
        </p:txBody>
      </p:sp>
    </p:spTree>
    <p:extLst>
      <p:ext uri="{BB962C8B-B14F-4D97-AF65-F5344CB8AC3E}">
        <p14:creationId xmlns:p14="http://schemas.microsoft.com/office/powerpoint/2010/main" val="16575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49214" y="188914"/>
            <a:ext cx="9680027" cy="720725"/>
          </a:xfrm>
        </p:spPr>
        <p:txBody>
          <a:bodyPr rtlCol="0">
            <a:normAutofit fontScale="90000"/>
          </a:bodyPr>
          <a:lstStyle/>
          <a:p>
            <a:pPr algn="r">
              <a:defRPr/>
            </a:pPr>
            <a:r>
              <a:rPr lang="en-US" sz="2000" b="1" dirty="0">
                <a:solidFill>
                  <a:srgbClr val="FF0000"/>
                </a:solidFill>
              </a:rPr>
              <a:t/>
            </a:r>
            <a:br>
              <a:rPr lang="en-US" sz="2000" b="1" dirty="0">
                <a:solidFill>
                  <a:srgbClr val="FF0000"/>
                </a:solidFill>
              </a:rPr>
            </a:b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There Is No Substitute For Transformation Towards Industrialization</a:t>
            </a:r>
            <a:r>
              <a:rPr lang="en-US" sz="1800" b="1" dirty="0">
                <a:solidFill>
                  <a:srgbClr val="FF0000"/>
                </a:solidFill>
              </a:rPr>
              <a:t/>
            </a:r>
            <a:br>
              <a:rPr lang="en-US" sz="1800" b="1" dirty="0">
                <a:solidFill>
                  <a:srgbClr val="FF0000"/>
                </a:solidFill>
              </a:rPr>
            </a:br>
            <a:endParaRPr lang="en-US" sz="1800" b="1" dirty="0">
              <a:solidFill>
                <a:srgbClr val="FF0000"/>
              </a:solidFill>
            </a:endParaRPr>
          </a:p>
        </p:txBody>
      </p:sp>
      <p:sp>
        <p:nvSpPr>
          <p:cNvPr id="3" name="Content Placeholder 2"/>
          <p:cNvSpPr>
            <a:spLocks noGrp="1"/>
          </p:cNvSpPr>
          <p:nvPr>
            <p:ph sz="half" idx="1"/>
          </p:nvPr>
        </p:nvSpPr>
        <p:spPr>
          <a:xfrm>
            <a:off x="483476" y="1038069"/>
            <a:ext cx="11340662" cy="504825"/>
          </a:xfrm>
          <a:ln w="57150">
            <a:noFill/>
          </a:ln>
        </p:spPr>
        <p:style>
          <a:lnRef idx="2">
            <a:schemeClr val="accent2"/>
          </a:lnRef>
          <a:fillRef idx="1">
            <a:schemeClr val="lt1"/>
          </a:fillRef>
          <a:effectRef idx="0">
            <a:schemeClr val="accent2"/>
          </a:effectRef>
          <a:fontRef idx="minor">
            <a:schemeClr val="dk1"/>
          </a:fontRef>
        </p:style>
        <p:txBody>
          <a:bodyPr rtlCol="0">
            <a:normAutofit/>
          </a:bodyPr>
          <a:lstStyle/>
          <a:p>
            <a:pPr marL="0" indent="0" algn="r">
              <a:buNone/>
              <a:defRPr/>
            </a:pPr>
            <a:r>
              <a:rPr lang="en-US" sz="2400" b="1" dirty="0">
                <a:solidFill>
                  <a:srgbClr val="FF0000"/>
                </a:solidFill>
              </a:rPr>
              <a:t>The road to transformation &amp; industrialization ≠ rocket </a:t>
            </a:r>
            <a:r>
              <a:rPr lang="en-US" sz="2400" b="1" dirty="0" smtClean="0">
                <a:solidFill>
                  <a:srgbClr val="FF0000"/>
                </a:solidFill>
              </a:rPr>
              <a:t>science (</a:t>
            </a:r>
            <a:r>
              <a:rPr lang="en-US" sz="2400" b="1" dirty="0">
                <a:solidFill>
                  <a:srgbClr val="FF0000"/>
                </a:solidFill>
              </a:rPr>
              <a:t>WEF, GCR, 2012)</a:t>
            </a:r>
          </a:p>
          <a:p>
            <a:pPr lvl="1">
              <a:defRPr/>
            </a:pPr>
            <a:endParaRPr lang="en-US" dirty="0" smtClean="0">
              <a:solidFill>
                <a:schemeClr val="accent6">
                  <a:lumMod val="50000"/>
                </a:schemeClr>
              </a:solidFill>
            </a:endParaRPr>
          </a:p>
        </p:txBody>
      </p:sp>
      <p:sp>
        <p:nvSpPr>
          <p:cNvPr id="71689" name="Rectangle 1"/>
          <p:cNvSpPr>
            <a:spLocks noChangeArrowheads="1"/>
          </p:cNvSpPr>
          <p:nvPr/>
        </p:nvSpPr>
        <p:spPr bwMode="auto">
          <a:xfrm>
            <a:off x="4700589" y="3032553"/>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
            </a:r>
            <a:br>
              <a:rPr lang="en-US" altLang="en-US"/>
            </a:br>
            <a:endParaRPr lang="en-US" altLang="en-US"/>
          </a:p>
        </p:txBody>
      </p:sp>
      <p:pic>
        <p:nvPicPr>
          <p:cNvPr id="716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33" y="1618775"/>
            <a:ext cx="11792607" cy="514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0" y="1450428"/>
            <a:ext cx="12191999" cy="5407572"/>
          </a:xfrm>
        </p:spPr>
        <p:txBody>
          <a:bodyPr/>
          <a:lstStyle/>
          <a:p>
            <a:endParaRPr lang="en-GB" dirty="0"/>
          </a:p>
        </p:txBody>
      </p:sp>
      <p:sp>
        <p:nvSpPr>
          <p:cNvPr id="5" name="TextBox 4"/>
          <p:cNvSpPr txBox="1"/>
          <p:nvPr/>
        </p:nvSpPr>
        <p:spPr>
          <a:xfrm>
            <a:off x="3541983" y="1461122"/>
            <a:ext cx="4813735" cy="400110"/>
          </a:xfrm>
          <a:prstGeom prst="rect">
            <a:avLst/>
          </a:prstGeom>
          <a:noFill/>
        </p:spPr>
        <p:txBody>
          <a:bodyPr wrap="square" rtlCol="0">
            <a:spAutoFit/>
          </a:bodyPr>
          <a:lstStyle/>
          <a:p>
            <a:r>
              <a:rPr lang="en-GB" sz="2000" b="1" dirty="0" smtClean="0">
                <a:solidFill>
                  <a:srgbClr val="FF0000"/>
                </a:solidFill>
              </a:rPr>
              <a:t>The sequencing is generally cast in stone!</a:t>
            </a:r>
            <a:endParaRPr lang="en-GB" sz="2000" b="1" dirty="0">
              <a:solidFill>
                <a:srgbClr val="FF0000"/>
              </a:solidFill>
            </a:endParaRPr>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80334" y="40401"/>
            <a:ext cx="1019175" cy="1133475"/>
          </a:xfrm>
          <a:prstGeom prst="rect">
            <a:avLst/>
          </a:prstGeom>
          <a:noFill/>
          <a:ln>
            <a:noFill/>
          </a:ln>
        </p:spPr>
      </p:pic>
    </p:spTree>
    <p:extLst>
      <p:ext uri="{BB962C8B-B14F-4D97-AF65-F5344CB8AC3E}">
        <p14:creationId xmlns:p14="http://schemas.microsoft.com/office/powerpoint/2010/main" val="2007687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6021</TotalTime>
  <Words>2030</Words>
  <Application>Microsoft Office PowerPoint</Application>
  <PresentationFormat>Widescreen</PresentationFormat>
  <Paragraphs>453</Paragraphs>
  <Slides>23</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Light</vt:lpstr>
      <vt:lpstr>Courier New</vt:lpstr>
      <vt:lpstr>Symbol</vt:lpstr>
      <vt:lpstr>Times New Roman</vt:lpstr>
      <vt:lpstr>Office Theme</vt:lpstr>
      <vt:lpstr>Chart</vt:lpstr>
      <vt:lpstr>Ronald Mangani Department of Economics, University of Malawi</vt:lpstr>
      <vt:lpstr>Take-Aways</vt:lpstr>
      <vt:lpstr>PowerPoint Presentation</vt:lpstr>
      <vt:lpstr>Malawi: trending towards fragility and failure</vt:lpstr>
      <vt:lpstr>Malawi: trending towards fragility and failure</vt:lpstr>
      <vt:lpstr>Malawi: trending towards fragility and failure</vt:lpstr>
      <vt:lpstr>PowerPoint Presentation</vt:lpstr>
      <vt:lpstr>There Is No Substitute For Transformation Towards Industrialization</vt:lpstr>
      <vt:lpstr> There Is No Substitute For Transformation Towards Industrialization </vt:lpstr>
      <vt:lpstr>Government Intervention Is Critical For Industrialisation</vt:lpstr>
      <vt:lpstr>Government Intervention Is Critical For Industrialisation</vt:lpstr>
      <vt:lpstr>PowerPoint Presentation</vt:lpstr>
      <vt:lpstr>PowerPoint Presentation</vt:lpstr>
      <vt:lpstr>Government has failed to get the basics sustainably right</vt:lpstr>
      <vt:lpstr>Tough Decisions Must Be Made</vt:lpstr>
      <vt:lpstr>Tough Decisions Must Be Made</vt:lpstr>
      <vt:lpstr>Tough Decisions Must Be Made</vt:lpstr>
      <vt:lpstr>Tough Decisions Must Be Made</vt:lpstr>
      <vt:lpstr>Tough Decisions Must Be Made</vt:lpstr>
      <vt:lpstr>Tough Decisions Must Be Made</vt:lpstr>
      <vt:lpstr>Tough Decisions Must Be Made</vt:lpstr>
      <vt:lpstr>PowerPoint Presentation</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Ronald Mangani</dc:title>
  <dc:creator>USER</dc:creator>
  <cp:lastModifiedBy>Windows User</cp:lastModifiedBy>
  <cp:revision>221</cp:revision>
  <dcterms:created xsi:type="dcterms:W3CDTF">2020-11-18T19:49:29Z</dcterms:created>
  <dcterms:modified xsi:type="dcterms:W3CDTF">2021-09-20T13:09:52Z</dcterms:modified>
</cp:coreProperties>
</file>