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9" r:id="rId3"/>
    <p:sldId id="310" r:id="rId4"/>
    <p:sldId id="257" r:id="rId5"/>
    <p:sldId id="302" r:id="rId6"/>
    <p:sldId id="259" r:id="rId7"/>
    <p:sldId id="311" r:id="rId8"/>
    <p:sldId id="295" r:id="rId9"/>
    <p:sldId id="261" r:id="rId10"/>
    <p:sldId id="262" r:id="rId11"/>
    <p:sldId id="265" r:id="rId12"/>
    <p:sldId id="296" r:id="rId13"/>
    <p:sldId id="297" r:id="rId14"/>
    <p:sldId id="258" r:id="rId15"/>
    <p:sldId id="260" r:id="rId16"/>
    <p:sldId id="303" r:id="rId17"/>
    <p:sldId id="304" r:id="rId18"/>
    <p:sldId id="268" r:id="rId19"/>
    <p:sldId id="298" r:id="rId20"/>
    <p:sldId id="269" r:id="rId21"/>
    <p:sldId id="270" r:id="rId22"/>
    <p:sldId id="299" r:id="rId23"/>
    <p:sldId id="300" r:id="rId24"/>
    <p:sldId id="272" r:id="rId25"/>
    <p:sldId id="273" r:id="rId26"/>
    <p:sldId id="274" r:id="rId27"/>
    <p:sldId id="301" r:id="rId28"/>
    <p:sldId id="276" r:id="rId29"/>
    <p:sldId id="279" r:id="rId30"/>
    <p:sldId id="281" r:id="rId31"/>
    <p:sldId id="283" r:id="rId32"/>
    <p:sldId id="284" r:id="rId33"/>
    <p:sldId id="305" r:id="rId34"/>
    <p:sldId id="275" r:id="rId35"/>
    <p:sldId id="288" r:id="rId36"/>
    <p:sldId id="289" r:id="rId37"/>
    <p:sldId id="306" r:id="rId38"/>
    <p:sldId id="290" r:id="rId39"/>
    <p:sldId id="291" r:id="rId40"/>
    <p:sldId id="292" r:id="rId41"/>
    <p:sldId id="307" r:id="rId42"/>
    <p:sldId id="293" r:id="rId43"/>
    <p:sldId id="312" r:id="rId44"/>
    <p:sldId id="30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0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3511677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21810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6E6F67-12BA-45E8-B2DC-6E754EEBE44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0137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05442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6E6F67-12BA-45E8-B2DC-6E754EEBE44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76973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2722497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35036011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2136046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787972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9BAC6A-DC1D-4888-B12F-22D68CBB5C19}" type="datetimeFigureOut">
              <a:rPr lang="en-US" smtClean="0"/>
              <a:t>9/17/2022</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529545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455273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9BAC6A-DC1D-4888-B12F-22D68CBB5C19}" type="datetimeFigureOut">
              <a:rPr lang="en-US" smtClean="0"/>
              <a:t>9/17/2022</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263859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9BAC6A-DC1D-4888-B12F-22D68CBB5C19}" type="datetimeFigureOut">
              <a:rPr lang="en-US" smtClean="0"/>
              <a:t>9/17/2022</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78782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9BAC6A-DC1D-4888-B12F-22D68CBB5C19}" type="datetimeFigureOut">
              <a:rPr lang="en-US" smtClean="0"/>
              <a:t>9/17/2022</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4064571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328680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F19BAC6A-DC1D-4888-B12F-22D68CBB5C19}" type="datetimeFigureOut">
              <a:rPr lang="en-US" smtClean="0"/>
              <a:t>9/17/2022</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A6E6F67-12BA-45E8-B2DC-6E754EEBE447}" type="slidenum">
              <a:rPr lang="en-US" smtClean="0"/>
              <a:t>‹#›</a:t>
            </a:fld>
            <a:endParaRPr lang="en-US"/>
          </a:p>
        </p:txBody>
      </p:sp>
    </p:spTree>
    <p:extLst>
      <p:ext uri="{BB962C8B-B14F-4D97-AF65-F5344CB8AC3E}">
        <p14:creationId xmlns:p14="http://schemas.microsoft.com/office/powerpoint/2010/main" val="105638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19BAC6A-DC1D-4888-B12F-22D68CBB5C19}" type="datetimeFigureOut">
              <a:rPr lang="en-US" smtClean="0"/>
              <a:t>9/17/2022</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A6E6F67-12BA-45E8-B2DC-6E754EEBE447}" type="slidenum">
              <a:rPr lang="en-US" smtClean="0"/>
              <a:t>‹#›</a:t>
            </a:fld>
            <a:endParaRPr lang="en-US"/>
          </a:p>
        </p:txBody>
      </p:sp>
    </p:spTree>
    <p:extLst>
      <p:ext uri="{BB962C8B-B14F-4D97-AF65-F5344CB8AC3E}">
        <p14:creationId xmlns:p14="http://schemas.microsoft.com/office/powerpoint/2010/main" val="792009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041400"/>
            <a:ext cx="8915399" cy="2262781"/>
          </a:xfrm>
        </p:spPr>
        <p:txBody>
          <a:bodyPr/>
          <a:lstStyle/>
          <a:p>
            <a:pPr algn="ctr"/>
            <a:r>
              <a:rPr lang="en-US" b="1" dirty="0" smtClean="0"/>
              <a:t>DIGITAL ECONOMY-LEGAL IMPLICATIONS</a:t>
            </a:r>
            <a:endParaRPr lang="en-US" b="1" dirty="0"/>
          </a:p>
        </p:txBody>
      </p:sp>
      <p:sp>
        <p:nvSpPr>
          <p:cNvPr id="3" name="Subtitle 2"/>
          <p:cNvSpPr>
            <a:spLocks noGrp="1"/>
          </p:cNvSpPr>
          <p:nvPr>
            <p:ph type="subTitle" idx="1"/>
          </p:nvPr>
        </p:nvSpPr>
        <p:spPr>
          <a:xfrm>
            <a:off x="2589213" y="4301067"/>
            <a:ext cx="8915399" cy="1778000"/>
          </a:xfrm>
        </p:spPr>
        <p:txBody>
          <a:bodyPr>
            <a:normAutofit fontScale="92500" lnSpcReduction="20000"/>
          </a:bodyPr>
          <a:lstStyle/>
          <a:p>
            <a:pPr algn="r"/>
            <a:r>
              <a:rPr lang="en-US" sz="2200" b="1" dirty="0" smtClean="0"/>
              <a:t>Chrispin Chimwemwe Ngunde</a:t>
            </a:r>
          </a:p>
          <a:p>
            <a:pPr algn="r"/>
            <a:r>
              <a:rPr lang="en-US" b="1" dirty="0" smtClean="0"/>
              <a:t>Legal Practitioner </a:t>
            </a:r>
          </a:p>
          <a:p>
            <a:pPr algn="r"/>
            <a:r>
              <a:rPr lang="en-US" b="1" dirty="0" smtClean="0"/>
              <a:t>Tamandani &amp; Chimwemwe</a:t>
            </a:r>
          </a:p>
          <a:p>
            <a:pPr algn="r"/>
            <a:r>
              <a:rPr lang="en-US" b="1" dirty="0" smtClean="0"/>
              <a:t>2022 ICAM Annual Lakeshore Conference</a:t>
            </a:r>
          </a:p>
          <a:p>
            <a:pPr algn="r"/>
            <a:r>
              <a:rPr lang="en-US" b="1" dirty="0" smtClean="0"/>
              <a:t>17</a:t>
            </a:r>
            <a:r>
              <a:rPr lang="en-US" b="1" baseline="30000" dirty="0" smtClean="0"/>
              <a:t>th</a:t>
            </a:r>
            <a:r>
              <a:rPr lang="en-US" b="1" dirty="0" smtClean="0"/>
              <a:t> September, 2022 Sun ‘n’ Sand Holiday Resort, </a:t>
            </a:r>
            <a:r>
              <a:rPr lang="en-US" b="1" dirty="0" err="1" smtClean="0"/>
              <a:t>Mangochi</a:t>
            </a:r>
            <a:endParaRPr lang="en-US" b="1" dirty="0"/>
          </a:p>
        </p:txBody>
      </p:sp>
    </p:spTree>
    <p:extLst>
      <p:ext uri="{BB962C8B-B14F-4D97-AF65-F5344CB8AC3E}">
        <p14:creationId xmlns:p14="http://schemas.microsoft.com/office/powerpoint/2010/main" val="2477690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 (cont’d) </a:t>
            </a:r>
            <a:endParaRPr lang="en-US" dirty="0"/>
          </a:p>
        </p:txBody>
      </p:sp>
      <p:sp>
        <p:nvSpPr>
          <p:cNvPr id="3" name="Content Placeholder 2"/>
          <p:cNvSpPr>
            <a:spLocks noGrp="1"/>
          </p:cNvSpPr>
          <p:nvPr>
            <p:ph idx="1"/>
          </p:nvPr>
        </p:nvSpPr>
        <p:spPr/>
        <p:txBody>
          <a:bodyPr>
            <a:normAutofit/>
          </a:bodyPr>
          <a:lstStyle/>
          <a:p>
            <a:pPr algn="just"/>
            <a:r>
              <a:rPr lang="en-US" dirty="0" smtClean="0"/>
              <a:t>(b) to ensure that ICT users are protected from undesirable impacts of ICT, including the spread of pornographic material, cybercrime and digital fraud; and </a:t>
            </a:r>
          </a:p>
          <a:p>
            <a:pPr algn="just"/>
            <a:r>
              <a:rPr lang="en-US" dirty="0" smtClean="0"/>
              <a:t>(c) to put in place mechanisms that safeguard ICT users from fraud, breach of privacy, misuse of information and immoral </a:t>
            </a:r>
            <a:r>
              <a:rPr lang="en-US" dirty="0" err="1" smtClean="0"/>
              <a:t>behaviour</a:t>
            </a:r>
            <a:r>
              <a:rPr lang="en-US" dirty="0" smtClean="0"/>
              <a:t> brought by the use of ICT.</a:t>
            </a:r>
            <a:endParaRPr lang="en-US" dirty="0"/>
          </a:p>
        </p:txBody>
      </p:sp>
    </p:spTree>
    <p:extLst>
      <p:ext uri="{BB962C8B-B14F-4D97-AF65-F5344CB8AC3E}">
        <p14:creationId xmlns:p14="http://schemas.microsoft.com/office/powerpoint/2010/main" val="3594702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Principles in Implementation and Application of the Act – Section 4</a:t>
            </a:r>
            <a:endParaRPr lang="en-US" dirty="0"/>
          </a:p>
        </p:txBody>
      </p:sp>
      <p:sp>
        <p:nvSpPr>
          <p:cNvPr id="3" name="Content Placeholder 2"/>
          <p:cNvSpPr>
            <a:spLocks noGrp="1"/>
          </p:cNvSpPr>
          <p:nvPr>
            <p:ph idx="1"/>
          </p:nvPr>
        </p:nvSpPr>
        <p:spPr/>
        <p:txBody>
          <a:bodyPr/>
          <a:lstStyle/>
          <a:p>
            <a:pPr algn="just"/>
            <a:r>
              <a:rPr lang="en-US" dirty="0" smtClean="0"/>
              <a:t>(a) e-transactions to benefit from a secure legal framework that recognizes the legal value of electronic transactions and electronic documents;</a:t>
            </a:r>
          </a:p>
          <a:p>
            <a:pPr algn="just"/>
            <a:r>
              <a:rPr lang="en-US" dirty="0" smtClean="0"/>
              <a:t>(b) promotion of freedom of communication over electronic networks</a:t>
            </a:r>
          </a:p>
          <a:p>
            <a:pPr lvl="1" algn="just"/>
            <a:r>
              <a:rPr lang="en-US" dirty="0" smtClean="0"/>
              <a:t>exception if there are specific reasons as provided for in the Act; </a:t>
            </a:r>
          </a:p>
          <a:p>
            <a:pPr algn="just"/>
            <a:r>
              <a:rPr lang="en-US" dirty="0" smtClean="0"/>
              <a:t>(c) there shall be clear and fair specification of responsibilities of intermediaries and editors; and </a:t>
            </a:r>
          </a:p>
          <a:p>
            <a:pPr algn="just"/>
            <a:r>
              <a:rPr lang="en-US" dirty="0" smtClean="0"/>
              <a:t>(d) Protection, respect and upholding of consumer rights</a:t>
            </a:r>
            <a:endParaRPr lang="en-US" dirty="0"/>
          </a:p>
        </p:txBody>
      </p:sp>
    </p:spTree>
    <p:extLst>
      <p:ext uri="{BB962C8B-B14F-4D97-AF65-F5344CB8AC3E}">
        <p14:creationId xmlns:p14="http://schemas.microsoft.com/office/powerpoint/2010/main" val="2633286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Malawi Computer Emergency Response Team (Malawi CERT)</a:t>
            </a:r>
            <a:endParaRPr lang="en-US" dirty="0"/>
          </a:p>
        </p:txBody>
      </p:sp>
      <p:sp>
        <p:nvSpPr>
          <p:cNvPr id="3" name="Content Placeholder 2"/>
          <p:cNvSpPr>
            <a:spLocks noGrp="1"/>
          </p:cNvSpPr>
          <p:nvPr>
            <p:ph idx="1"/>
          </p:nvPr>
        </p:nvSpPr>
        <p:spPr/>
        <p:txBody>
          <a:bodyPr/>
          <a:lstStyle/>
          <a:p>
            <a:r>
              <a:rPr lang="en-US" dirty="0" smtClean="0"/>
              <a:t>Established under s 6(1) of the Act </a:t>
            </a:r>
          </a:p>
          <a:p>
            <a:r>
              <a:rPr lang="en-US" dirty="0" smtClean="0"/>
              <a:t>A unit under MACRA</a:t>
            </a:r>
          </a:p>
          <a:p>
            <a:r>
              <a:rPr lang="en-US" dirty="0" smtClean="0"/>
              <a:t>To take charge of information infrastructure  protection action </a:t>
            </a:r>
          </a:p>
          <a:p>
            <a:r>
              <a:rPr lang="en-US" dirty="0" smtClean="0"/>
              <a:t>Serve as a base for national coordination to respond to ICT security threats – section 6(2)</a:t>
            </a:r>
          </a:p>
          <a:p>
            <a:r>
              <a:rPr lang="en-US" dirty="0" smtClean="0"/>
              <a:t>MACRA to ensure that Malawi CERT is capable of</a:t>
            </a:r>
          </a:p>
          <a:p>
            <a:pPr lvl="1"/>
            <a:r>
              <a:rPr lang="en-US" dirty="0" smtClean="0"/>
              <a:t>providing reactive and proactive services, </a:t>
            </a:r>
          </a:p>
          <a:p>
            <a:pPr lvl="1"/>
            <a:r>
              <a:rPr lang="en-US" dirty="0" smtClean="0"/>
              <a:t>Communicating timely information on recent relevant security threats</a:t>
            </a:r>
          </a:p>
          <a:p>
            <a:pPr lvl="1"/>
            <a:r>
              <a:rPr lang="en-US" dirty="0" smtClean="0"/>
              <a:t>To bring its assistance to bear response to incidents – Section 6(3)</a:t>
            </a:r>
            <a:endParaRPr lang="en-US" dirty="0"/>
          </a:p>
        </p:txBody>
      </p:sp>
    </p:spTree>
    <p:extLst>
      <p:ext uri="{BB962C8B-B14F-4D97-AF65-F5344CB8AC3E}">
        <p14:creationId xmlns:p14="http://schemas.microsoft.com/office/powerpoint/2010/main" val="1382948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Electronic Signature </a:t>
            </a:r>
            <a:endParaRPr lang="en-US" dirty="0"/>
          </a:p>
        </p:txBody>
      </p:sp>
      <p:sp>
        <p:nvSpPr>
          <p:cNvPr id="3" name="Content Placeholder 2"/>
          <p:cNvSpPr>
            <a:spLocks noGrp="1"/>
          </p:cNvSpPr>
          <p:nvPr>
            <p:ph idx="1"/>
          </p:nvPr>
        </p:nvSpPr>
        <p:spPr/>
        <p:txBody>
          <a:bodyPr>
            <a:normAutofit/>
          </a:bodyPr>
          <a:lstStyle/>
          <a:p>
            <a:r>
              <a:rPr lang="en-US" dirty="0" smtClean="0"/>
              <a:t> </a:t>
            </a:r>
            <a:r>
              <a:rPr lang="en-US" sz="2400" dirty="0" smtClean="0"/>
              <a:t>Where a law requires a document to be signed, </a:t>
            </a:r>
            <a:r>
              <a:rPr lang="en-US" sz="2400" b="1" dirty="0" smtClean="0"/>
              <a:t>an electronic form of the document shall satisfy the requirement if an electronic signature is used.</a:t>
            </a:r>
            <a:r>
              <a:rPr lang="en-US" sz="2400" dirty="0" smtClean="0"/>
              <a:t> – section 8 (1)</a:t>
            </a:r>
          </a:p>
          <a:p>
            <a:pPr lvl="1"/>
            <a:endParaRPr lang="en-US" dirty="0" smtClean="0"/>
          </a:p>
          <a:p>
            <a:endParaRPr lang="en-US" dirty="0"/>
          </a:p>
        </p:txBody>
      </p:sp>
    </p:spTree>
    <p:extLst>
      <p:ext uri="{BB962C8B-B14F-4D97-AF65-F5344CB8AC3E}">
        <p14:creationId xmlns:p14="http://schemas.microsoft.com/office/powerpoint/2010/main" val="22393767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81357"/>
          </a:xfrm>
        </p:spPr>
        <p:txBody>
          <a:bodyPr/>
          <a:lstStyle/>
          <a:p>
            <a:pPr algn="ctr"/>
            <a:r>
              <a:rPr lang="en-US" dirty="0" smtClean="0"/>
              <a:t>Definitions</a:t>
            </a:r>
            <a:endParaRPr lang="en-US" dirty="0"/>
          </a:p>
        </p:txBody>
      </p:sp>
      <p:sp>
        <p:nvSpPr>
          <p:cNvPr id="3" name="Content Placeholder 2"/>
          <p:cNvSpPr>
            <a:spLocks noGrp="1"/>
          </p:cNvSpPr>
          <p:nvPr>
            <p:ph idx="1"/>
          </p:nvPr>
        </p:nvSpPr>
        <p:spPr>
          <a:xfrm>
            <a:off x="2589212" y="1405467"/>
            <a:ext cx="8915400" cy="4826000"/>
          </a:xfrm>
        </p:spPr>
        <p:txBody>
          <a:bodyPr>
            <a:normAutofit/>
          </a:bodyPr>
          <a:lstStyle/>
          <a:p>
            <a:pPr algn="just"/>
            <a:r>
              <a:rPr lang="en-US" b="1" dirty="0" smtClean="0"/>
              <a:t>Digital signature: </a:t>
            </a:r>
            <a:r>
              <a:rPr lang="en-US" dirty="0"/>
              <a:t>m</a:t>
            </a:r>
            <a:r>
              <a:rPr lang="en-US" dirty="0" smtClean="0"/>
              <a:t>eans an electronic signature consisting of a transformation of an electronic message using an asymmetric crypto system and a hash function such that a person having the initial and transformed electronic message and the signatory’s public key can accurately determine— </a:t>
            </a:r>
          </a:p>
          <a:p>
            <a:pPr lvl="1" algn="just"/>
            <a:r>
              <a:rPr lang="en-US" dirty="0" smtClean="0"/>
              <a:t>(a) whether the transformation was created using the private key that corresponds with the signatory’s public key; and </a:t>
            </a:r>
          </a:p>
          <a:p>
            <a:pPr lvl="1" algn="just"/>
            <a:r>
              <a:rPr lang="en-US" dirty="0" smtClean="0"/>
              <a:t>(b) whether the initial electronic message is as it was after the transformation was made;</a:t>
            </a:r>
          </a:p>
          <a:p>
            <a:pPr algn="just"/>
            <a:r>
              <a:rPr lang="en-US" b="1" dirty="0"/>
              <a:t>Public key; </a:t>
            </a:r>
            <a:r>
              <a:rPr lang="en-US" dirty="0"/>
              <a:t>means a key of a pair of an isometric crystal system used to verify a digital signature that the holder of a digital signature makes available to the public or intended </a:t>
            </a:r>
            <a:r>
              <a:rPr lang="en-US" dirty="0" smtClean="0"/>
              <a:t>recipients</a:t>
            </a:r>
            <a:r>
              <a:rPr lang="en-US" dirty="0"/>
              <a:t>.</a:t>
            </a:r>
            <a:endParaRPr lang="en-US" b="1" dirty="0" smtClean="0"/>
          </a:p>
          <a:p>
            <a:pPr algn="just"/>
            <a:r>
              <a:rPr lang="en-US" b="1" dirty="0" smtClean="0"/>
              <a:t>Electronic signature</a:t>
            </a:r>
            <a:r>
              <a:rPr lang="en-US" dirty="0" smtClean="0"/>
              <a:t>:  means data attached to, incorporated in, or logically associated with, other data and which is intended by the user to serve as a signature;</a:t>
            </a:r>
          </a:p>
          <a:p>
            <a:pPr marL="0" indent="0" algn="just">
              <a:buNone/>
            </a:pPr>
            <a:endParaRPr lang="en-US" dirty="0" smtClean="0"/>
          </a:p>
        </p:txBody>
      </p:sp>
    </p:spTree>
    <p:extLst>
      <p:ext uri="{BB962C8B-B14F-4D97-AF65-F5344CB8AC3E}">
        <p14:creationId xmlns:p14="http://schemas.microsoft.com/office/powerpoint/2010/main" val="29598230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1320800" y="1825625"/>
            <a:ext cx="10033000" cy="4351338"/>
          </a:xfrm>
        </p:spPr>
        <p:txBody>
          <a:bodyPr>
            <a:normAutofit/>
          </a:bodyPr>
          <a:lstStyle/>
          <a:p>
            <a:pPr algn="just"/>
            <a:r>
              <a:rPr lang="en-US" sz="2000" b="1" dirty="0"/>
              <a:t>Signature</a:t>
            </a:r>
            <a:r>
              <a:rPr lang="en-US" sz="2000" dirty="0"/>
              <a:t> (Black’s law dictionary)</a:t>
            </a:r>
          </a:p>
          <a:p>
            <a:pPr lvl="1" algn="just"/>
            <a:r>
              <a:rPr lang="en-US" sz="2000" dirty="0"/>
              <a:t> (1) </a:t>
            </a:r>
            <a:r>
              <a:rPr lang="en-US" sz="2000" b="1" dirty="0"/>
              <a:t>a person's name or mark written by that person or at the person's direction</a:t>
            </a:r>
            <a:r>
              <a:rPr lang="en-US" sz="2000" dirty="0"/>
              <a:t>, or </a:t>
            </a:r>
          </a:p>
          <a:p>
            <a:pPr lvl="1" algn="just"/>
            <a:r>
              <a:rPr lang="en-US" sz="2000" dirty="0"/>
              <a:t>(2) any name, mark, or writing used with the intention of authenticating a </a:t>
            </a:r>
            <a:r>
              <a:rPr lang="en-US" sz="2000" dirty="0" smtClean="0"/>
              <a:t>document</a:t>
            </a:r>
            <a:endParaRPr lang="en-US" sz="2000" b="1" dirty="0" smtClean="0"/>
          </a:p>
          <a:p>
            <a:pPr algn="just"/>
            <a:r>
              <a:rPr lang="en-US" sz="2000" b="1" dirty="0" smtClean="0"/>
              <a:t>Signatory: </a:t>
            </a:r>
            <a:r>
              <a:rPr lang="en-US" sz="2000" dirty="0" smtClean="0"/>
              <a:t>means a person who holds a digital signature creation device and acts either on his own behalf or on behalf of a person he represents;</a:t>
            </a:r>
          </a:p>
          <a:p>
            <a:pPr marL="0" indent="0" algn="just">
              <a:buNone/>
            </a:pPr>
            <a:endParaRPr lang="en-US" dirty="0" smtClean="0"/>
          </a:p>
          <a:p>
            <a:pPr algn="just"/>
            <a:endParaRPr lang="en-US" dirty="0"/>
          </a:p>
        </p:txBody>
      </p:sp>
    </p:spTree>
    <p:extLst>
      <p:ext uri="{BB962C8B-B14F-4D97-AF65-F5344CB8AC3E}">
        <p14:creationId xmlns:p14="http://schemas.microsoft.com/office/powerpoint/2010/main" val="41240504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Authenticity of Electronic Signature </a:t>
            </a:r>
            <a:endParaRPr lang="en-US" dirty="0"/>
          </a:p>
        </p:txBody>
      </p:sp>
      <p:sp>
        <p:nvSpPr>
          <p:cNvPr id="3" name="Content Placeholder 2"/>
          <p:cNvSpPr>
            <a:spLocks noGrp="1"/>
          </p:cNvSpPr>
          <p:nvPr>
            <p:ph idx="1"/>
          </p:nvPr>
        </p:nvSpPr>
        <p:spPr/>
        <p:txBody>
          <a:bodyPr/>
          <a:lstStyle/>
          <a:p>
            <a:r>
              <a:rPr lang="en-US" dirty="0" smtClean="0"/>
              <a:t>An </a:t>
            </a:r>
            <a:r>
              <a:rPr lang="en-US" dirty="0"/>
              <a:t>electronic signature shall be authentic if— </a:t>
            </a:r>
          </a:p>
          <a:p>
            <a:pPr lvl="1"/>
            <a:r>
              <a:rPr lang="en-US" dirty="0"/>
              <a:t>(a) the means of creating the electronic signature is, within the context in which it is used, linked to the signatory and not any other person </a:t>
            </a:r>
            <a:r>
              <a:rPr lang="en-US" b="1" dirty="0"/>
              <a:t>(connection with the signatory)</a:t>
            </a:r>
            <a:r>
              <a:rPr lang="en-US" dirty="0"/>
              <a:t>; </a:t>
            </a:r>
          </a:p>
          <a:p>
            <a:pPr lvl="1"/>
            <a:r>
              <a:rPr lang="en-US" dirty="0"/>
              <a:t>(b) the means of creating the electronic signature, was at the time of signing, under </a:t>
            </a:r>
            <a:r>
              <a:rPr lang="en-US" b="1" dirty="0"/>
              <a:t>the control of the signatory </a:t>
            </a:r>
            <a:r>
              <a:rPr lang="en-US" dirty="0"/>
              <a:t>and not another person and was done </a:t>
            </a:r>
            <a:r>
              <a:rPr lang="en-US" b="1" dirty="0"/>
              <a:t>without duress and undue influence</a:t>
            </a:r>
            <a:r>
              <a:rPr lang="en-US" dirty="0"/>
              <a:t>; and (</a:t>
            </a:r>
            <a:r>
              <a:rPr lang="en-US" b="1" dirty="0"/>
              <a:t>control and free will</a:t>
            </a:r>
            <a:r>
              <a:rPr lang="en-US" dirty="0"/>
              <a:t>)</a:t>
            </a:r>
          </a:p>
          <a:p>
            <a:pPr lvl="1"/>
            <a:r>
              <a:rPr lang="en-US" dirty="0"/>
              <a:t>(c) any </a:t>
            </a:r>
            <a:r>
              <a:rPr lang="en-US" b="1" dirty="0"/>
              <a:t>alteration made to the electronic signature after signing is detectable</a:t>
            </a:r>
            <a:r>
              <a:rPr lang="en-US" dirty="0"/>
              <a:t>.</a:t>
            </a:r>
          </a:p>
          <a:p>
            <a:endParaRPr lang="en-US" dirty="0"/>
          </a:p>
        </p:txBody>
      </p:sp>
    </p:spTree>
    <p:extLst>
      <p:ext uri="{BB962C8B-B14F-4D97-AF65-F5344CB8AC3E}">
        <p14:creationId xmlns:p14="http://schemas.microsoft.com/office/powerpoint/2010/main" val="844343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Proof of Authenticity of Electronic Signature</a:t>
            </a:r>
            <a:endParaRPr lang="en-US" dirty="0"/>
          </a:p>
        </p:txBody>
      </p:sp>
      <p:sp>
        <p:nvSpPr>
          <p:cNvPr id="3" name="Content Placeholder 2"/>
          <p:cNvSpPr>
            <a:spLocks noGrp="1"/>
          </p:cNvSpPr>
          <p:nvPr>
            <p:ph idx="1"/>
          </p:nvPr>
        </p:nvSpPr>
        <p:spPr/>
        <p:txBody>
          <a:bodyPr>
            <a:normAutofit/>
          </a:bodyPr>
          <a:lstStyle/>
          <a:p>
            <a:pPr lvl="1"/>
            <a:r>
              <a:rPr lang="en-US" sz="2000" dirty="0"/>
              <a:t>M</a:t>
            </a:r>
            <a:r>
              <a:rPr lang="en-US" sz="2000" dirty="0" smtClean="0"/>
              <a:t>ay </a:t>
            </a:r>
            <a:r>
              <a:rPr lang="en-US" sz="2000" dirty="0"/>
              <a:t>be by any lawful </a:t>
            </a:r>
            <a:r>
              <a:rPr lang="en-US" sz="2000" dirty="0" smtClean="0"/>
              <a:t>way/means; </a:t>
            </a:r>
          </a:p>
          <a:p>
            <a:pPr lvl="2"/>
            <a:r>
              <a:rPr lang="en-US" sz="1800" dirty="0" smtClean="0"/>
              <a:t>Hacking an ICT gadget may be unlawful</a:t>
            </a:r>
          </a:p>
          <a:p>
            <a:pPr lvl="2"/>
            <a:r>
              <a:rPr lang="en-US" sz="1800" dirty="0" smtClean="0"/>
              <a:t>Obtaining a court order to have access to an ICT gadget and extracting information thereafter.</a:t>
            </a:r>
          </a:p>
          <a:p>
            <a:pPr lvl="2"/>
            <a:r>
              <a:rPr lang="en-US" sz="1800" dirty="0" smtClean="0"/>
              <a:t>Demonstrating using experts that an electronic signature is authentic </a:t>
            </a:r>
          </a:p>
          <a:p>
            <a:pPr lvl="1"/>
            <a:r>
              <a:rPr lang="en-US" sz="2000" dirty="0" smtClean="0"/>
              <a:t>Evidence </a:t>
            </a:r>
            <a:r>
              <a:rPr lang="en-US" sz="2000" dirty="0"/>
              <a:t>may </a:t>
            </a:r>
            <a:r>
              <a:rPr lang="en-US" sz="2000" dirty="0" smtClean="0"/>
              <a:t>be adduced </a:t>
            </a:r>
            <a:r>
              <a:rPr lang="en-US" sz="2000" dirty="0"/>
              <a:t>to prove non-authenticity of an electronic signature</a:t>
            </a:r>
            <a:r>
              <a:rPr lang="en-US" sz="2000" dirty="0" smtClean="0"/>
              <a:t>.</a:t>
            </a:r>
          </a:p>
          <a:p>
            <a:pPr lvl="2"/>
            <a:r>
              <a:rPr lang="en-US" sz="1800" dirty="0"/>
              <a:t>Primary evidence</a:t>
            </a:r>
          </a:p>
          <a:p>
            <a:pPr lvl="2"/>
            <a:r>
              <a:rPr lang="en-US" sz="1800" dirty="0"/>
              <a:t>Use of experts </a:t>
            </a:r>
          </a:p>
          <a:p>
            <a:pPr marL="457200" lvl="1" indent="0">
              <a:buNone/>
            </a:pPr>
            <a:endParaRPr lang="en-US" sz="2000" dirty="0"/>
          </a:p>
          <a:p>
            <a:endParaRPr lang="en-US" sz="2000" dirty="0"/>
          </a:p>
        </p:txBody>
      </p:sp>
    </p:spTree>
    <p:extLst>
      <p:ext uri="{BB962C8B-B14F-4D97-AF65-F5344CB8AC3E}">
        <p14:creationId xmlns:p14="http://schemas.microsoft.com/office/powerpoint/2010/main" val="3986785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Means of Creating Electronic Signature –section 9</a:t>
            </a:r>
            <a:endParaRPr lang="en-US" dirty="0"/>
          </a:p>
        </p:txBody>
      </p:sp>
      <p:sp>
        <p:nvSpPr>
          <p:cNvPr id="3" name="Content Placeholder 2"/>
          <p:cNvSpPr>
            <a:spLocks noGrp="1"/>
          </p:cNvSpPr>
          <p:nvPr>
            <p:ph idx="1"/>
          </p:nvPr>
        </p:nvSpPr>
        <p:spPr/>
        <p:txBody>
          <a:bodyPr>
            <a:normAutofit/>
          </a:bodyPr>
          <a:lstStyle/>
          <a:p>
            <a:r>
              <a:rPr lang="en-US" dirty="0" smtClean="0"/>
              <a:t>There is </a:t>
            </a:r>
            <a:r>
              <a:rPr lang="en-US" sz="2000" dirty="0" smtClean="0"/>
              <a:t>equal treatment of electronic signature</a:t>
            </a:r>
          </a:p>
          <a:p>
            <a:r>
              <a:rPr lang="en-US" sz="2000" dirty="0" smtClean="0"/>
              <a:t>Provisions of this Act shall not exclude, restrict or affect the legality of any method of creating an electronic signature which— </a:t>
            </a:r>
          </a:p>
          <a:p>
            <a:pPr lvl="1"/>
            <a:r>
              <a:rPr lang="en-US" sz="2000" dirty="0" smtClean="0"/>
              <a:t>(a) satisfies the requirements of this Act; </a:t>
            </a:r>
          </a:p>
          <a:p>
            <a:pPr lvl="1"/>
            <a:r>
              <a:rPr lang="en-US" sz="2000" dirty="0" smtClean="0"/>
              <a:t>(b) meets the requirements of other statutory provision; or </a:t>
            </a:r>
          </a:p>
          <a:p>
            <a:pPr lvl="1"/>
            <a:r>
              <a:rPr lang="en-US" sz="2000" dirty="0" smtClean="0"/>
              <a:t>(c) is provided for under a contract. </a:t>
            </a:r>
          </a:p>
        </p:txBody>
      </p:sp>
    </p:spTree>
    <p:extLst>
      <p:ext uri="{BB962C8B-B14F-4D97-AF65-F5344CB8AC3E}">
        <p14:creationId xmlns:p14="http://schemas.microsoft.com/office/powerpoint/2010/main" val="340846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Conduct of a person relying on a digital signature- Section 10</a:t>
            </a:r>
            <a:endParaRPr lang="en-US" dirty="0"/>
          </a:p>
        </p:txBody>
      </p:sp>
      <p:sp>
        <p:nvSpPr>
          <p:cNvPr id="3" name="Content Placeholder 2"/>
          <p:cNvSpPr>
            <a:spLocks noGrp="1"/>
          </p:cNvSpPr>
          <p:nvPr>
            <p:ph idx="1"/>
          </p:nvPr>
        </p:nvSpPr>
        <p:spPr/>
        <p:txBody>
          <a:bodyPr/>
          <a:lstStyle/>
          <a:p>
            <a:endParaRPr lang="en-US" dirty="0" smtClean="0"/>
          </a:p>
          <a:p>
            <a:r>
              <a:rPr lang="en-US" dirty="0" smtClean="0"/>
              <a:t>. A person </a:t>
            </a:r>
            <a:r>
              <a:rPr lang="en-US" sz="2000" dirty="0" smtClean="0"/>
              <a:t>may sign an electronic record by </a:t>
            </a:r>
          </a:p>
          <a:p>
            <a:pPr marL="514350" indent="-514350">
              <a:buAutoNum type="alphaLcParenBoth"/>
            </a:pPr>
            <a:r>
              <a:rPr lang="en-US" sz="2000" dirty="0" smtClean="0"/>
              <a:t>affixing a personal digital signature; or </a:t>
            </a:r>
          </a:p>
          <a:p>
            <a:pPr marL="514350" indent="-514350">
              <a:buAutoNum type="alphaLcParenBoth"/>
            </a:pPr>
            <a:r>
              <a:rPr lang="en-US" sz="2000" dirty="0" smtClean="0"/>
              <a:t>using any other recognized, secure and verifiable mode of signing</a:t>
            </a:r>
          </a:p>
          <a:p>
            <a:pPr marL="971550" lvl="1" indent="-514350">
              <a:buAutoNum type="romanLcParenBoth"/>
            </a:pPr>
            <a:r>
              <a:rPr lang="en-US" sz="2000" dirty="0" smtClean="0"/>
              <a:t>agreed by parties or </a:t>
            </a:r>
          </a:p>
          <a:p>
            <a:pPr marL="971550" lvl="1" indent="-514350">
              <a:buAutoNum type="romanLcParenBoth"/>
            </a:pPr>
            <a:r>
              <a:rPr lang="en-US" sz="2000" dirty="0" smtClean="0"/>
              <a:t>recognized by a particular industry to be safe, reliable and acceptable</a:t>
            </a:r>
            <a:endParaRPr lang="en-US" sz="2000" dirty="0"/>
          </a:p>
        </p:txBody>
      </p:sp>
    </p:spTree>
    <p:extLst>
      <p:ext uri="{BB962C8B-B14F-4D97-AF65-F5344CB8AC3E}">
        <p14:creationId xmlns:p14="http://schemas.microsoft.com/office/powerpoint/2010/main" val="32046607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Brief Outline</a:t>
            </a:r>
            <a:endParaRPr lang="en-US" dirty="0"/>
          </a:p>
        </p:txBody>
      </p:sp>
      <p:sp>
        <p:nvSpPr>
          <p:cNvPr id="3" name="Content Placeholder 2"/>
          <p:cNvSpPr>
            <a:spLocks noGrp="1"/>
          </p:cNvSpPr>
          <p:nvPr>
            <p:ph idx="1"/>
          </p:nvPr>
        </p:nvSpPr>
        <p:spPr/>
        <p:txBody>
          <a:bodyPr>
            <a:normAutofit/>
          </a:bodyPr>
          <a:lstStyle/>
          <a:p>
            <a:r>
              <a:rPr lang="en-US" dirty="0" smtClean="0"/>
              <a:t>Introduction</a:t>
            </a:r>
          </a:p>
          <a:p>
            <a:r>
              <a:rPr lang="en-US" dirty="0" smtClean="0"/>
              <a:t>The Electronic Transactions and Cyber Security Act </a:t>
            </a:r>
          </a:p>
          <a:p>
            <a:pPr lvl="1"/>
            <a:r>
              <a:rPr lang="en-US" dirty="0" smtClean="0"/>
              <a:t>Objectives</a:t>
            </a:r>
          </a:p>
          <a:p>
            <a:pPr lvl="1"/>
            <a:r>
              <a:rPr lang="en-US" dirty="0" smtClean="0"/>
              <a:t>Principles in Implementation and Application of the Act</a:t>
            </a:r>
          </a:p>
          <a:p>
            <a:pPr lvl="1"/>
            <a:r>
              <a:rPr lang="en-US" dirty="0" smtClean="0"/>
              <a:t>Malawi CERT</a:t>
            </a:r>
          </a:p>
          <a:p>
            <a:pPr lvl="1"/>
            <a:r>
              <a:rPr lang="en-US" dirty="0" smtClean="0"/>
              <a:t>Electronic Transactions</a:t>
            </a:r>
          </a:p>
          <a:p>
            <a:pPr lvl="1"/>
            <a:r>
              <a:rPr lang="en-US" dirty="0" smtClean="0"/>
              <a:t>Data Privacy</a:t>
            </a:r>
          </a:p>
          <a:p>
            <a:r>
              <a:rPr lang="en-US" dirty="0" smtClean="0"/>
              <a:t>Conclusion</a:t>
            </a:r>
          </a:p>
          <a:p>
            <a:r>
              <a:rPr lang="en-US" dirty="0" smtClean="0"/>
              <a:t>Questions and/or Comments </a:t>
            </a:r>
            <a:endParaRPr lang="en-US" dirty="0"/>
          </a:p>
        </p:txBody>
      </p:sp>
    </p:spTree>
    <p:extLst>
      <p:ext uri="{BB962C8B-B14F-4D97-AF65-F5344CB8AC3E}">
        <p14:creationId xmlns:p14="http://schemas.microsoft.com/office/powerpoint/2010/main" val="3696895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t>
            </a:r>
            <a:r>
              <a:rPr lang="en-US" dirty="0" smtClean="0"/>
              <a:t>egal </a:t>
            </a:r>
            <a:r>
              <a:rPr lang="en-US" dirty="0"/>
              <a:t>C</a:t>
            </a:r>
            <a:r>
              <a:rPr lang="en-US" dirty="0" smtClean="0"/>
              <a:t>onsequences of Relying on Electronic signature- Section 11</a:t>
            </a:r>
            <a:endParaRPr lang="en-US" dirty="0"/>
          </a:p>
        </p:txBody>
      </p:sp>
      <p:sp>
        <p:nvSpPr>
          <p:cNvPr id="3" name="Content Placeholder 2"/>
          <p:cNvSpPr>
            <a:spLocks noGrp="1"/>
          </p:cNvSpPr>
          <p:nvPr>
            <p:ph idx="1"/>
          </p:nvPr>
        </p:nvSpPr>
        <p:spPr/>
        <p:txBody>
          <a:bodyPr>
            <a:normAutofit/>
          </a:bodyPr>
          <a:lstStyle/>
          <a:p>
            <a:r>
              <a:rPr lang="en-US" dirty="0" smtClean="0"/>
              <a:t>. A person who relies on a digital signature shall bear the legal consequences of failure to— </a:t>
            </a:r>
          </a:p>
          <a:p>
            <a:r>
              <a:rPr lang="en-US" dirty="0" smtClean="0"/>
              <a:t>(a) take reasonable steps to verify the authenticity of the digital signature; or </a:t>
            </a:r>
          </a:p>
          <a:p>
            <a:r>
              <a:rPr lang="en-US" dirty="0" smtClean="0"/>
              <a:t>(b) take reasonable steps where a digital signature is supported by a certificate, to— </a:t>
            </a:r>
          </a:p>
          <a:p>
            <a:pPr lvl="1"/>
            <a:r>
              <a:rPr lang="en-US" sz="1800" dirty="0" smtClean="0"/>
              <a:t>(</a:t>
            </a:r>
            <a:r>
              <a:rPr lang="en-US" sz="1800" dirty="0" err="1" smtClean="0"/>
              <a:t>i</a:t>
            </a:r>
            <a:r>
              <a:rPr lang="en-US" sz="1800" dirty="0" smtClean="0"/>
              <a:t>) verify the validity of the certificate; or </a:t>
            </a:r>
          </a:p>
          <a:p>
            <a:pPr lvl="1"/>
            <a:r>
              <a:rPr lang="en-US" sz="1800" dirty="0" smtClean="0"/>
              <a:t>(ii) observe any limitation with respect to the certificate</a:t>
            </a:r>
          </a:p>
          <a:p>
            <a:pPr lvl="1"/>
            <a:r>
              <a:rPr lang="en-US" sz="1800" dirty="0" smtClean="0"/>
              <a:t>May verify through MACRA or Accredited Certification Authority</a:t>
            </a:r>
            <a:endParaRPr lang="en-US" sz="1800" dirty="0"/>
          </a:p>
        </p:txBody>
      </p:sp>
    </p:spTree>
    <p:extLst>
      <p:ext uri="{BB962C8B-B14F-4D97-AF65-F5344CB8AC3E}">
        <p14:creationId xmlns:p14="http://schemas.microsoft.com/office/powerpoint/2010/main" val="35912034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Authentication/Recognition of Digital Signature- section 12</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Unless otherwise prescribed by law, a person may decide the use of a digital signature, digital signature certificate or any other mode of authentication, of his choice. </a:t>
            </a:r>
          </a:p>
          <a:p>
            <a:pPr algn="just"/>
            <a:endParaRPr lang="en-US" dirty="0" smtClean="0"/>
          </a:p>
          <a:p>
            <a:pPr algn="just"/>
            <a:r>
              <a:rPr lang="en-US" dirty="0" smtClean="0"/>
              <a:t>MACRA may, by notice published in the Gazette, approve digital signatures, certification authorities offering digital certificates, or authentication of a foreign information security service provider, for use by the public. </a:t>
            </a:r>
          </a:p>
          <a:p>
            <a:pPr algn="just"/>
            <a:r>
              <a:rPr lang="en-US" dirty="0" smtClean="0"/>
              <a:t>MACRA has the legal obligation to ensure that digital certificates comply with international best practices and standards.</a:t>
            </a:r>
          </a:p>
          <a:p>
            <a:pPr lvl="1" algn="just"/>
            <a:r>
              <a:rPr lang="en-US" sz="1800" dirty="0" smtClean="0"/>
              <a:t>MACRA has the mandate to accredit certification authorities –s51</a:t>
            </a:r>
          </a:p>
          <a:p>
            <a:pPr lvl="1" algn="just"/>
            <a:r>
              <a:rPr lang="en-GB" sz="1800" dirty="0" smtClean="0"/>
              <a:t>Draft Electronic </a:t>
            </a:r>
            <a:r>
              <a:rPr lang="en-GB" sz="1800" dirty="0"/>
              <a:t>Transactions and Cyber Security (Certification Authorities, Digital Signatures and Encryption) Regulations, 2022</a:t>
            </a:r>
            <a:r>
              <a:rPr lang="en-GB" sz="1800" dirty="0" smtClean="0"/>
              <a:t>.</a:t>
            </a:r>
          </a:p>
          <a:p>
            <a:pPr lvl="1" algn="just"/>
            <a:r>
              <a:rPr lang="en-GB" sz="1800" dirty="0" smtClean="0"/>
              <a:t>See also s46</a:t>
            </a:r>
            <a:endParaRPr lang="en-US" sz="1800" dirty="0"/>
          </a:p>
        </p:txBody>
      </p:sp>
    </p:spTree>
    <p:extLst>
      <p:ext uri="{BB962C8B-B14F-4D97-AF65-F5344CB8AC3E}">
        <p14:creationId xmlns:p14="http://schemas.microsoft.com/office/powerpoint/2010/main" val="11833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Certification Authority &amp; Its Duties</a:t>
            </a:r>
            <a:endParaRPr lang="en-US" dirty="0"/>
          </a:p>
        </p:txBody>
      </p:sp>
      <p:sp>
        <p:nvSpPr>
          <p:cNvPr id="3" name="Content Placeholder 2"/>
          <p:cNvSpPr>
            <a:spLocks noGrp="1"/>
          </p:cNvSpPr>
          <p:nvPr>
            <p:ph idx="1"/>
          </p:nvPr>
        </p:nvSpPr>
        <p:spPr/>
        <p:txBody>
          <a:bodyPr>
            <a:normAutofit/>
          </a:bodyPr>
          <a:lstStyle/>
          <a:p>
            <a:r>
              <a:rPr lang="en-US" dirty="0" smtClean="0"/>
              <a:t>(a) To issue a digital </a:t>
            </a:r>
            <a:r>
              <a:rPr lang="en-US" dirty="0"/>
              <a:t>certificate </a:t>
            </a:r>
            <a:r>
              <a:rPr lang="en-US" dirty="0" smtClean="0"/>
              <a:t>with correct information; </a:t>
            </a:r>
          </a:p>
          <a:p>
            <a:r>
              <a:rPr lang="en-US" dirty="0" smtClean="0"/>
              <a:t>(</a:t>
            </a:r>
            <a:r>
              <a:rPr lang="en-US" dirty="0"/>
              <a:t>b) </a:t>
            </a:r>
            <a:r>
              <a:rPr lang="en-US" dirty="0" smtClean="0"/>
              <a:t>To ensure that all </a:t>
            </a:r>
            <a:r>
              <a:rPr lang="en-US" dirty="0"/>
              <a:t>or part of the data required for the digital certificate to be regarded as qualified </a:t>
            </a:r>
            <a:r>
              <a:rPr lang="en-US" dirty="0" smtClean="0"/>
              <a:t>is complete</a:t>
            </a:r>
            <a:r>
              <a:rPr lang="en-US" dirty="0"/>
              <a:t>; </a:t>
            </a:r>
            <a:endParaRPr lang="en-US" dirty="0" smtClean="0"/>
          </a:p>
          <a:p>
            <a:r>
              <a:rPr lang="en-US" dirty="0" smtClean="0"/>
              <a:t>(</a:t>
            </a:r>
            <a:r>
              <a:rPr lang="en-US" dirty="0"/>
              <a:t>c) </a:t>
            </a:r>
            <a:r>
              <a:rPr lang="en-US" dirty="0" smtClean="0"/>
              <a:t>To check that </a:t>
            </a:r>
            <a:r>
              <a:rPr lang="en-US" dirty="0"/>
              <a:t>the </a:t>
            </a:r>
            <a:r>
              <a:rPr lang="en-US" dirty="0" smtClean="0"/>
              <a:t>signatory being issued with a digital certificate is </a:t>
            </a:r>
            <a:r>
              <a:rPr lang="en-US" dirty="0"/>
              <a:t>duly entitled to receive such digital certificate; or </a:t>
            </a:r>
            <a:endParaRPr lang="en-US" dirty="0" smtClean="0"/>
          </a:p>
          <a:p>
            <a:r>
              <a:rPr lang="en-US" dirty="0" smtClean="0"/>
              <a:t>(</a:t>
            </a:r>
            <a:r>
              <a:rPr lang="en-US" dirty="0"/>
              <a:t>d) </a:t>
            </a:r>
            <a:r>
              <a:rPr lang="en-US" dirty="0" smtClean="0"/>
              <a:t>To register </a:t>
            </a:r>
            <a:r>
              <a:rPr lang="en-US" dirty="0"/>
              <a:t>revocation of </a:t>
            </a:r>
            <a:r>
              <a:rPr lang="en-US" dirty="0" smtClean="0"/>
              <a:t>a digital certificate;</a:t>
            </a:r>
          </a:p>
          <a:p>
            <a:r>
              <a:rPr lang="en-US" dirty="0" smtClean="0"/>
              <a:t>(e) To make information about revocation of a digital certificate to </a:t>
            </a:r>
            <a:r>
              <a:rPr lang="en-US" dirty="0"/>
              <a:t>third parties or both. </a:t>
            </a:r>
            <a:endParaRPr lang="en-US" dirty="0" smtClean="0"/>
          </a:p>
          <a:p>
            <a:r>
              <a:rPr lang="en-US" dirty="0" smtClean="0"/>
              <a:t>Certificate Authority </a:t>
            </a:r>
            <a:r>
              <a:rPr lang="en-US" b="1" dirty="0" smtClean="0"/>
              <a:t>is liable for damages </a:t>
            </a:r>
            <a:r>
              <a:rPr lang="en-US" dirty="0" smtClean="0"/>
              <a:t>incurred by any person who reasonably relied on a digital certificate issued by a certification authority if duties (a) to (e) are not met –section 12(4), section 54</a:t>
            </a:r>
          </a:p>
          <a:p>
            <a:endParaRPr lang="en-US" dirty="0"/>
          </a:p>
        </p:txBody>
      </p:sp>
    </p:spTree>
    <p:extLst>
      <p:ext uri="{BB962C8B-B14F-4D97-AF65-F5344CB8AC3E}">
        <p14:creationId xmlns:p14="http://schemas.microsoft.com/office/powerpoint/2010/main" val="2135772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Liability: Exception  </a:t>
            </a:r>
            <a:endParaRPr lang="en-US" dirty="0"/>
          </a:p>
        </p:txBody>
      </p:sp>
      <p:sp>
        <p:nvSpPr>
          <p:cNvPr id="3" name="Content Placeholder 2"/>
          <p:cNvSpPr>
            <a:spLocks noGrp="1"/>
          </p:cNvSpPr>
          <p:nvPr>
            <p:ph idx="1"/>
          </p:nvPr>
        </p:nvSpPr>
        <p:spPr/>
        <p:txBody>
          <a:bodyPr>
            <a:normAutofit lnSpcReduction="10000"/>
          </a:bodyPr>
          <a:lstStyle/>
          <a:p>
            <a:pPr algn="just"/>
            <a:r>
              <a:rPr lang="en-US" dirty="0"/>
              <a:t> </a:t>
            </a:r>
            <a:r>
              <a:rPr lang="en-US" sz="2000" dirty="0" smtClean="0"/>
              <a:t>Certification authority not liable for damage caused by the use of a digital certificate where conditions of certificate are breached</a:t>
            </a:r>
          </a:p>
          <a:p>
            <a:pPr marL="0" indent="0" algn="just">
              <a:buNone/>
            </a:pPr>
            <a:endParaRPr lang="en-US" sz="2000" dirty="0" smtClean="0"/>
          </a:p>
          <a:p>
            <a:pPr algn="just"/>
            <a:r>
              <a:rPr lang="en-US" sz="2000" dirty="0" err="1" smtClean="0"/>
              <a:t>E.g</a:t>
            </a:r>
            <a:r>
              <a:rPr lang="en-US" sz="2000" dirty="0" smtClean="0"/>
              <a:t> (a) exceeding </a:t>
            </a:r>
            <a:r>
              <a:rPr lang="en-US" sz="2000" dirty="0"/>
              <a:t>fixed limits on the use or the value of transactions for which the digital certificate has been used, </a:t>
            </a:r>
            <a:r>
              <a:rPr lang="en-US" sz="2000" u="sng" dirty="0"/>
              <a:t>if this condition has been made available to the users prior to the use of the certificate</a:t>
            </a:r>
            <a:r>
              <a:rPr lang="en-US" sz="2000" dirty="0" smtClean="0"/>
              <a:t>. Section 12(5)</a:t>
            </a:r>
            <a:endParaRPr lang="en-US" sz="2000" dirty="0"/>
          </a:p>
          <a:p>
            <a:r>
              <a:rPr lang="en-US" dirty="0" smtClean="0"/>
              <a:t>NB: Digital signature certificate may be suspended or revoked</a:t>
            </a:r>
          </a:p>
          <a:p>
            <a:pPr lvl="1"/>
            <a:r>
              <a:rPr lang="en-US" dirty="0" smtClean="0"/>
              <a:t>Upon request by subscriber or his representative</a:t>
            </a:r>
          </a:p>
          <a:p>
            <a:pPr lvl="1"/>
            <a:r>
              <a:rPr lang="en-US" dirty="0" smtClean="0"/>
              <a:t>Death of subscriber  </a:t>
            </a:r>
          </a:p>
          <a:p>
            <a:pPr lvl="1"/>
            <a:r>
              <a:rPr lang="en-US" dirty="0" smtClean="0"/>
              <a:t>On dissolution of subscriber (if legal person)</a:t>
            </a:r>
            <a:endParaRPr lang="en-US" dirty="0"/>
          </a:p>
        </p:txBody>
      </p:sp>
    </p:spTree>
    <p:extLst>
      <p:ext uri="{BB962C8B-B14F-4D97-AF65-F5344CB8AC3E}">
        <p14:creationId xmlns:p14="http://schemas.microsoft.com/office/powerpoint/2010/main" val="6289165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Notarisation</a:t>
            </a:r>
            <a:r>
              <a:rPr lang="en-US" dirty="0" smtClean="0"/>
              <a:t>, Acknowledgement and Certification</a:t>
            </a:r>
            <a:endParaRPr lang="en-US" dirty="0"/>
          </a:p>
        </p:txBody>
      </p:sp>
      <p:sp>
        <p:nvSpPr>
          <p:cNvPr id="3" name="Content Placeholder 2"/>
          <p:cNvSpPr>
            <a:spLocks noGrp="1"/>
          </p:cNvSpPr>
          <p:nvPr>
            <p:ph idx="1"/>
          </p:nvPr>
        </p:nvSpPr>
        <p:spPr/>
        <p:txBody>
          <a:bodyPr>
            <a:normAutofit/>
          </a:bodyPr>
          <a:lstStyle/>
          <a:p>
            <a:r>
              <a:rPr lang="en-US" sz="2000" dirty="0" smtClean="0"/>
              <a:t>Electronic signature may be used to </a:t>
            </a:r>
            <a:r>
              <a:rPr lang="en-US" sz="2000" dirty="0" err="1" smtClean="0"/>
              <a:t>notarise</a:t>
            </a:r>
            <a:r>
              <a:rPr lang="en-US" sz="2000" dirty="0" smtClean="0"/>
              <a:t>, acknowledge, verify document/statement/signature  by affixing the electronic signature of the </a:t>
            </a:r>
            <a:r>
              <a:rPr lang="en-US" sz="2000" dirty="0" err="1" smtClean="0"/>
              <a:t>authorised</a:t>
            </a:r>
            <a:r>
              <a:rPr lang="en-US" sz="2000" dirty="0" smtClean="0"/>
              <a:t> person to perform those acts to the electronic record or  the documents – section 13</a:t>
            </a:r>
          </a:p>
          <a:p>
            <a:r>
              <a:rPr lang="en-US" sz="2000" dirty="0" smtClean="0"/>
              <a:t>This includes certifying a document as true copy of the original</a:t>
            </a:r>
          </a:p>
          <a:p>
            <a:pPr lvl="1"/>
            <a:r>
              <a:rPr lang="en-US" sz="2000" dirty="0" smtClean="0"/>
              <a:t>Land </a:t>
            </a:r>
            <a:r>
              <a:rPr lang="en-US" sz="2000" dirty="0"/>
              <a:t>transactions require </a:t>
            </a:r>
            <a:r>
              <a:rPr lang="en-US" sz="2000" dirty="0" err="1"/>
              <a:t>notarisation</a:t>
            </a:r>
            <a:endParaRPr lang="en-US" sz="2000" dirty="0"/>
          </a:p>
          <a:p>
            <a:pPr lvl="1"/>
            <a:r>
              <a:rPr lang="en-US" sz="2000" dirty="0" err="1" smtClean="0"/>
              <a:t>Authorised</a:t>
            </a:r>
            <a:r>
              <a:rPr lang="en-US" sz="2000" dirty="0" smtClean="0"/>
              <a:t> persons include lawyers (Notary Public) </a:t>
            </a:r>
          </a:p>
        </p:txBody>
      </p:sp>
    </p:spTree>
    <p:extLst>
      <p:ext uri="{BB962C8B-B14F-4D97-AF65-F5344CB8AC3E}">
        <p14:creationId xmlns:p14="http://schemas.microsoft.com/office/powerpoint/2010/main" val="20101156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Requirement for Multiple Copies or Use of Corporate Seal</a:t>
            </a:r>
            <a:endParaRPr lang="en-US" dirty="0"/>
          </a:p>
        </p:txBody>
      </p:sp>
      <p:sp>
        <p:nvSpPr>
          <p:cNvPr id="3" name="Content Placeholder 2"/>
          <p:cNvSpPr>
            <a:spLocks noGrp="1"/>
          </p:cNvSpPr>
          <p:nvPr>
            <p:ph idx="1"/>
          </p:nvPr>
        </p:nvSpPr>
        <p:spPr/>
        <p:txBody>
          <a:bodyPr>
            <a:normAutofit/>
          </a:bodyPr>
          <a:lstStyle/>
          <a:p>
            <a:pPr algn="just"/>
            <a:r>
              <a:rPr lang="en-US" sz="2000" dirty="0" smtClean="0"/>
              <a:t>Submission of a single electronic record of a document that is capable of being reproduced by the recipient satisfies the requirement of any written law to submit multiple copies of the document. Section 14 (1)</a:t>
            </a:r>
          </a:p>
          <a:p>
            <a:pPr algn="just"/>
            <a:r>
              <a:rPr lang="en-US" sz="2000" dirty="0" smtClean="0"/>
              <a:t>Where a corporate seal is required to be affixed to a document, the requirement shall be satisfied if the electronic signature of the corporate body is affixed to the electronic record </a:t>
            </a:r>
            <a:r>
              <a:rPr lang="en-US" sz="2000" u="sng" dirty="0" smtClean="0"/>
              <a:t>in accordance with the provisions relating to the use of the corporate seal.</a:t>
            </a:r>
          </a:p>
          <a:p>
            <a:pPr lvl="1" algn="just"/>
            <a:r>
              <a:rPr lang="en-US" sz="2000" dirty="0" smtClean="0"/>
              <a:t>Corporate seal used as company’s official signature </a:t>
            </a:r>
            <a:endParaRPr lang="en-US" sz="2000" dirty="0"/>
          </a:p>
        </p:txBody>
      </p:sp>
    </p:spTree>
    <p:extLst>
      <p:ext uri="{BB962C8B-B14F-4D97-AF65-F5344CB8AC3E}">
        <p14:creationId xmlns:p14="http://schemas.microsoft.com/office/powerpoint/2010/main" val="844164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Determination of Originality of an Electronic Message</a:t>
            </a:r>
            <a:endParaRPr lang="en-US" dirty="0"/>
          </a:p>
        </p:txBody>
      </p:sp>
      <p:sp>
        <p:nvSpPr>
          <p:cNvPr id="3" name="Content Placeholder 2"/>
          <p:cNvSpPr>
            <a:spLocks noGrp="1"/>
          </p:cNvSpPr>
          <p:nvPr>
            <p:ph idx="1"/>
          </p:nvPr>
        </p:nvSpPr>
        <p:spPr/>
        <p:txBody>
          <a:bodyPr>
            <a:normAutofit/>
          </a:bodyPr>
          <a:lstStyle/>
          <a:p>
            <a:r>
              <a:rPr lang="en-US" sz="2000" dirty="0" smtClean="0"/>
              <a:t>Written law may require information to be presented in original form</a:t>
            </a:r>
          </a:p>
          <a:p>
            <a:r>
              <a:rPr lang="en-US" sz="2000" dirty="0"/>
              <a:t>R</a:t>
            </a:r>
            <a:r>
              <a:rPr lang="en-US" sz="2000" dirty="0" smtClean="0"/>
              <a:t>equirement shall be satisfied by an electronic record if— </a:t>
            </a:r>
          </a:p>
          <a:p>
            <a:pPr lvl="1"/>
            <a:r>
              <a:rPr lang="en-US" sz="2000" dirty="0" smtClean="0"/>
              <a:t>(a) there is reliable assurance of the integrity of the electronic record; and</a:t>
            </a:r>
          </a:p>
          <a:p>
            <a:pPr lvl="1"/>
            <a:r>
              <a:rPr lang="en-US" sz="2000" dirty="0" smtClean="0"/>
              <a:t>(b) the electronic record is capable of being displayed to the person to whom it is to be presented. </a:t>
            </a:r>
          </a:p>
        </p:txBody>
      </p:sp>
    </p:spTree>
    <p:extLst>
      <p:ext uri="{BB962C8B-B14F-4D97-AF65-F5344CB8AC3E}">
        <p14:creationId xmlns:p14="http://schemas.microsoft.com/office/powerpoint/2010/main" val="41453194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Criteria &amp; Standard for Assessing Integrity of Information –section 15</a:t>
            </a:r>
            <a:endParaRPr lang="en-US" dirty="0"/>
          </a:p>
        </p:txBody>
      </p:sp>
      <p:sp>
        <p:nvSpPr>
          <p:cNvPr id="3" name="Content Placeholder 2"/>
          <p:cNvSpPr>
            <a:spLocks noGrp="1"/>
          </p:cNvSpPr>
          <p:nvPr>
            <p:ph idx="1"/>
          </p:nvPr>
        </p:nvSpPr>
        <p:spPr/>
        <p:txBody>
          <a:bodyPr/>
          <a:lstStyle/>
          <a:p>
            <a:r>
              <a:rPr lang="en-US" sz="2000" b="1" dirty="0" smtClean="0"/>
              <a:t>Criteria </a:t>
            </a:r>
            <a:r>
              <a:rPr lang="en-US" sz="2000" b="1" dirty="0"/>
              <a:t>for assessing integrity of </a:t>
            </a:r>
            <a:r>
              <a:rPr lang="en-US" sz="2000" b="1" dirty="0" smtClean="0"/>
              <a:t>information</a:t>
            </a:r>
          </a:p>
          <a:p>
            <a:pPr lvl="1"/>
            <a:r>
              <a:rPr lang="en-US" sz="2000" dirty="0" smtClean="0"/>
              <a:t>shall </a:t>
            </a:r>
            <a:r>
              <a:rPr lang="en-US" sz="2000" dirty="0"/>
              <a:t>be whether it has remained complete and unaltered, </a:t>
            </a:r>
            <a:endParaRPr lang="en-US" sz="2000" dirty="0" smtClean="0"/>
          </a:p>
          <a:p>
            <a:pPr lvl="1"/>
            <a:r>
              <a:rPr lang="en-US" sz="2000" dirty="0" smtClean="0"/>
              <a:t>Excludes the </a:t>
            </a:r>
            <a:r>
              <a:rPr lang="en-US" sz="2000" dirty="0"/>
              <a:t>addition of any endorsement and of any change which may arise in the normal course of communication, storage and display; and (b) </a:t>
            </a:r>
            <a:endParaRPr lang="en-US" sz="2000" dirty="0" smtClean="0"/>
          </a:p>
          <a:p>
            <a:r>
              <a:rPr lang="en-US" sz="2000" b="1" dirty="0" smtClean="0"/>
              <a:t>Standard </a:t>
            </a:r>
            <a:r>
              <a:rPr lang="en-US" sz="2000" b="1" dirty="0"/>
              <a:t>of reliability required </a:t>
            </a:r>
            <a:endParaRPr lang="en-US" sz="2000" b="1" dirty="0" smtClean="0"/>
          </a:p>
          <a:p>
            <a:pPr lvl="1"/>
            <a:r>
              <a:rPr lang="en-US" sz="2000" dirty="0" smtClean="0"/>
              <a:t>shall </a:t>
            </a:r>
            <a:r>
              <a:rPr lang="en-US" sz="2000" dirty="0"/>
              <a:t>be assessed in the light of the purpose for which the information was created and in the light of all the circumstances thereof.</a:t>
            </a:r>
          </a:p>
          <a:p>
            <a:endParaRPr lang="en-US" dirty="0"/>
          </a:p>
        </p:txBody>
      </p:sp>
    </p:spTree>
    <p:extLst>
      <p:ext uri="{BB962C8B-B14F-4D97-AF65-F5344CB8AC3E}">
        <p14:creationId xmlns:p14="http://schemas.microsoft.com/office/powerpoint/2010/main" val="36154809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55600"/>
            <a:ext cx="8911687" cy="1388533"/>
          </a:xfrm>
        </p:spPr>
        <p:txBody>
          <a:bodyPr>
            <a:normAutofit/>
          </a:bodyPr>
          <a:lstStyle/>
          <a:p>
            <a:r>
              <a:rPr lang="en-US" dirty="0" smtClean="0"/>
              <a:t>Storage of Electronic </a:t>
            </a:r>
            <a:r>
              <a:rPr lang="en-US" dirty="0"/>
              <a:t>M</a:t>
            </a:r>
            <a:r>
              <a:rPr lang="en-US" dirty="0" smtClean="0"/>
              <a:t>essages – Section 17</a:t>
            </a:r>
            <a:endParaRPr lang="en-US" dirty="0"/>
          </a:p>
        </p:txBody>
      </p:sp>
      <p:sp>
        <p:nvSpPr>
          <p:cNvPr id="3" name="Content Placeholder 2"/>
          <p:cNvSpPr>
            <a:spLocks noGrp="1"/>
          </p:cNvSpPr>
          <p:nvPr>
            <p:ph idx="1"/>
          </p:nvPr>
        </p:nvSpPr>
        <p:spPr>
          <a:xfrm>
            <a:off x="2589212" y="1608667"/>
            <a:ext cx="8915400" cy="4656666"/>
          </a:xfrm>
        </p:spPr>
        <p:txBody>
          <a:bodyPr>
            <a:noAutofit/>
          </a:bodyPr>
          <a:lstStyle/>
          <a:p>
            <a:pPr algn="just"/>
            <a:r>
              <a:rPr lang="en-US" sz="1600" dirty="0" smtClean="0"/>
              <a:t>Written law may require that a document, record or information be retained</a:t>
            </a:r>
          </a:p>
          <a:p>
            <a:pPr algn="just"/>
            <a:r>
              <a:rPr lang="en-US" sz="1600" dirty="0" smtClean="0"/>
              <a:t>Requirement satisfied if the document, record or information is held in electronic form and— </a:t>
            </a:r>
          </a:p>
          <a:p>
            <a:pPr lvl="1" algn="just"/>
            <a:r>
              <a:rPr lang="en-US" dirty="0" smtClean="0"/>
              <a:t>(a) is accessible; </a:t>
            </a:r>
          </a:p>
          <a:p>
            <a:pPr lvl="1" algn="just"/>
            <a:r>
              <a:rPr lang="en-US" dirty="0" smtClean="0"/>
              <a:t>(b) is capable of retention for subsequent reference; </a:t>
            </a:r>
          </a:p>
          <a:p>
            <a:pPr lvl="1" algn="just"/>
            <a:r>
              <a:rPr lang="en-US" dirty="0" smtClean="0"/>
              <a:t>(c) is retained in the format in which it was generated, sent or received, or in a format which can be demonstrated to represent accurately the information generated, sent or received; and </a:t>
            </a:r>
          </a:p>
          <a:p>
            <a:pPr lvl="1" algn="just"/>
            <a:r>
              <a:rPr lang="en-US" dirty="0" smtClean="0"/>
              <a:t>(d) is retained to enable the identification of the origin and destination of the electronic record and the date and time when it was sent or received. </a:t>
            </a:r>
          </a:p>
          <a:p>
            <a:pPr algn="just"/>
            <a:r>
              <a:rPr lang="en-US" sz="1600" dirty="0" smtClean="0"/>
              <a:t>A document, record or information shall be kept in electronic form for at least 7 years. </a:t>
            </a:r>
          </a:p>
          <a:p>
            <a:pPr algn="just"/>
            <a:r>
              <a:rPr lang="en-US" sz="1600" dirty="0" smtClean="0"/>
              <a:t>The obligation to retain a document, record or information does not extend to information whose purpose is only to enable the message to be sent or received.</a:t>
            </a:r>
            <a:endParaRPr lang="en-US" sz="1600" dirty="0"/>
          </a:p>
        </p:txBody>
      </p:sp>
    </p:spTree>
    <p:extLst>
      <p:ext uri="{BB962C8B-B14F-4D97-AF65-F5344CB8AC3E}">
        <p14:creationId xmlns:p14="http://schemas.microsoft.com/office/powerpoint/2010/main" val="15644852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Secure Electronic Record – section 18</a:t>
            </a:r>
            <a:endParaRPr lang="en-US" dirty="0"/>
          </a:p>
        </p:txBody>
      </p:sp>
      <p:sp>
        <p:nvSpPr>
          <p:cNvPr id="3" name="Content Placeholder 2"/>
          <p:cNvSpPr>
            <a:spLocks noGrp="1"/>
          </p:cNvSpPr>
          <p:nvPr>
            <p:ph idx="1"/>
          </p:nvPr>
        </p:nvSpPr>
        <p:spPr/>
        <p:txBody>
          <a:bodyPr>
            <a:normAutofit/>
          </a:bodyPr>
          <a:lstStyle/>
          <a:p>
            <a:pPr algn="just"/>
            <a:r>
              <a:rPr lang="en-US" sz="2000" dirty="0" smtClean="0"/>
              <a:t>Integrity of any record depends on sticking to the protocols </a:t>
            </a:r>
          </a:p>
          <a:p>
            <a:pPr algn="just"/>
            <a:r>
              <a:rPr lang="en-US" sz="2000" dirty="0" smtClean="0"/>
              <a:t> Where a security procedure has been applied to an electronic record at a specific point in time, the record shall be a secure electronic record from the time the security procedure has been applied. </a:t>
            </a:r>
          </a:p>
          <a:p>
            <a:pPr algn="just"/>
            <a:r>
              <a:rPr lang="en-US" sz="2000" dirty="0" smtClean="0"/>
              <a:t>An unauthorized alteration of a security procedure shall render the record invalid. </a:t>
            </a:r>
          </a:p>
          <a:p>
            <a:pPr algn="just"/>
            <a:r>
              <a:rPr lang="en-US" sz="2000" dirty="0" smtClean="0"/>
              <a:t>An alteration shall be unauthorized if it is done by a person without the lawful authority of the person who originally applied a security procedure</a:t>
            </a:r>
            <a:endParaRPr lang="en-US" sz="2000" dirty="0"/>
          </a:p>
        </p:txBody>
      </p:sp>
    </p:spTree>
    <p:extLst>
      <p:ext uri="{BB962C8B-B14F-4D97-AF65-F5344CB8AC3E}">
        <p14:creationId xmlns:p14="http://schemas.microsoft.com/office/powerpoint/2010/main" val="34565755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370012" y="2252133"/>
            <a:ext cx="8915400" cy="3777622"/>
          </a:xfrm>
        </p:spPr>
        <p:txBody>
          <a:bodyPr>
            <a:normAutofit/>
          </a:bodyPr>
          <a:lstStyle/>
          <a:p>
            <a:pPr marL="0" indent="0" algn="ctr">
              <a:buNone/>
            </a:pPr>
            <a:endParaRPr lang="en-US" sz="4800" b="1" dirty="0" smtClean="0"/>
          </a:p>
          <a:p>
            <a:pPr marL="0" indent="0" algn="ctr">
              <a:buNone/>
            </a:pPr>
            <a:r>
              <a:rPr lang="en-US" sz="4800" b="1" dirty="0" smtClean="0"/>
              <a:t>INTRODUCTION</a:t>
            </a:r>
            <a:endParaRPr lang="en-US" sz="4800" b="1" dirty="0"/>
          </a:p>
        </p:txBody>
      </p:sp>
    </p:spTree>
    <p:extLst>
      <p:ext uri="{BB962C8B-B14F-4D97-AF65-F5344CB8AC3E}">
        <p14:creationId xmlns:p14="http://schemas.microsoft.com/office/powerpoint/2010/main" val="13840170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Validity of a Contract Executed in Electronic Form</a:t>
            </a:r>
            <a:endParaRPr lang="en-US" dirty="0"/>
          </a:p>
        </p:txBody>
      </p:sp>
      <p:sp>
        <p:nvSpPr>
          <p:cNvPr id="3" name="Content Placeholder 2"/>
          <p:cNvSpPr>
            <a:spLocks noGrp="1"/>
          </p:cNvSpPr>
          <p:nvPr>
            <p:ph idx="1"/>
          </p:nvPr>
        </p:nvSpPr>
        <p:spPr>
          <a:xfrm>
            <a:off x="2589212" y="2133599"/>
            <a:ext cx="8915400" cy="3996267"/>
          </a:xfrm>
        </p:spPr>
        <p:txBody>
          <a:bodyPr>
            <a:normAutofit fontScale="92500"/>
          </a:bodyPr>
          <a:lstStyle/>
          <a:p>
            <a:r>
              <a:rPr lang="en-US" dirty="0" smtClean="0"/>
              <a:t>Validity of a contract shall not be affected by the sole reason that it is executed in electronic form, if the contract has fulfilled all other requirements for formation of such type of contract. – s19</a:t>
            </a:r>
          </a:p>
          <a:p>
            <a:r>
              <a:rPr lang="en-US" dirty="0" smtClean="0"/>
              <a:t>At the bare minimum contract is formed when the following conditions are met:</a:t>
            </a:r>
          </a:p>
          <a:p>
            <a:pPr lvl="1"/>
            <a:r>
              <a:rPr lang="en-US" dirty="0" smtClean="0"/>
              <a:t>Offer </a:t>
            </a:r>
          </a:p>
          <a:p>
            <a:pPr lvl="1"/>
            <a:r>
              <a:rPr lang="en-US" dirty="0" smtClean="0"/>
              <a:t>Acceptance of offer</a:t>
            </a:r>
          </a:p>
          <a:p>
            <a:pPr lvl="1"/>
            <a:r>
              <a:rPr lang="en-US" dirty="0" smtClean="0"/>
              <a:t>Consideration </a:t>
            </a:r>
          </a:p>
          <a:p>
            <a:r>
              <a:rPr lang="en-US" dirty="0"/>
              <a:t>Being an electronic </a:t>
            </a:r>
            <a:r>
              <a:rPr lang="en-US" dirty="0" smtClean="0"/>
              <a:t>transaction, there could be other formalities that may need to be satisfied like</a:t>
            </a:r>
          </a:p>
          <a:p>
            <a:pPr lvl="1"/>
            <a:r>
              <a:rPr lang="en-US" dirty="0" smtClean="0"/>
              <a:t>When is the offer considered sent or received by the other contract party?</a:t>
            </a:r>
          </a:p>
          <a:p>
            <a:pPr lvl="1"/>
            <a:r>
              <a:rPr lang="en-US" dirty="0" smtClean="0"/>
              <a:t>When is  it accepted and when does the communication of the acceptance reach the </a:t>
            </a:r>
            <a:r>
              <a:rPr lang="en-US" dirty="0" err="1" smtClean="0"/>
              <a:t>offeror</a:t>
            </a:r>
            <a:r>
              <a:rPr lang="en-US" dirty="0" smtClean="0"/>
              <a:t>? –governed by s20</a:t>
            </a:r>
          </a:p>
          <a:p>
            <a:pPr marL="457200" lvl="1" indent="0">
              <a:buNone/>
            </a:pPr>
            <a:endParaRPr lang="en-US" dirty="0"/>
          </a:p>
          <a:p>
            <a:pPr marL="457200" lvl="1" indent="0">
              <a:buNone/>
            </a:pPr>
            <a:endParaRPr lang="en-US" dirty="0"/>
          </a:p>
        </p:txBody>
      </p:sp>
    </p:spTree>
    <p:extLst>
      <p:ext uri="{BB962C8B-B14F-4D97-AF65-F5344CB8AC3E}">
        <p14:creationId xmlns:p14="http://schemas.microsoft.com/office/powerpoint/2010/main" val="38829652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Offer and Acceptance</a:t>
            </a:r>
            <a:endParaRPr lang="en-US" dirty="0"/>
          </a:p>
        </p:txBody>
      </p:sp>
      <p:sp>
        <p:nvSpPr>
          <p:cNvPr id="3" name="Content Placeholder 2"/>
          <p:cNvSpPr>
            <a:spLocks noGrp="1"/>
          </p:cNvSpPr>
          <p:nvPr>
            <p:ph idx="1"/>
          </p:nvPr>
        </p:nvSpPr>
        <p:spPr/>
        <p:txBody>
          <a:bodyPr/>
          <a:lstStyle/>
          <a:p>
            <a:r>
              <a:rPr lang="en-US" dirty="0" smtClean="0"/>
              <a:t> Unless otherwise agreed by the parties, an offer and acceptance of the offer may be wholly or partly expressed by electronic means. </a:t>
            </a:r>
          </a:p>
          <a:p>
            <a:r>
              <a:rPr lang="en-US" dirty="0" smtClean="0"/>
              <a:t>A contract concluded between parties by means of electronic messages shall be concluded at the time when, and place where, the acceptance of the offer was received by the recipient: </a:t>
            </a:r>
          </a:p>
          <a:p>
            <a:r>
              <a:rPr lang="en-US" dirty="0" smtClean="0"/>
              <a:t>However parties may agree that the contract was concluded at </a:t>
            </a:r>
          </a:p>
          <a:p>
            <a:pPr lvl="1"/>
            <a:r>
              <a:rPr lang="en-US" b="1" dirty="0" smtClean="0"/>
              <a:t>(a)the place of residence of one party</a:t>
            </a:r>
            <a:r>
              <a:rPr lang="en-US" dirty="0" smtClean="0"/>
              <a:t> or </a:t>
            </a:r>
          </a:p>
          <a:p>
            <a:pPr lvl="1"/>
            <a:r>
              <a:rPr lang="en-US" b="1" dirty="0" smtClean="0"/>
              <a:t>(b) the place of location of the legal entity</a:t>
            </a:r>
            <a:r>
              <a:rPr lang="en-US" dirty="0" smtClean="0"/>
              <a:t>, who accepted the offer. – s21</a:t>
            </a:r>
            <a:endParaRPr lang="en-US" dirty="0"/>
          </a:p>
        </p:txBody>
      </p:sp>
    </p:spTree>
    <p:extLst>
      <p:ext uri="{BB962C8B-B14F-4D97-AF65-F5344CB8AC3E}">
        <p14:creationId xmlns:p14="http://schemas.microsoft.com/office/powerpoint/2010/main" val="11273890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957"/>
          </a:xfrm>
        </p:spPr>
        <p:txBody>
          <a:bodyPr/>
          <a:lstStyle/>
          <a:p>
            <a:r>
              <a:rPr lang="en-US" dirty="0" smtClean="0"/>
              <a:t>Authenticity of Electronic Message</a:t>
            </a:r>
            <a:endParaRPr lang="en-US" dirty="0"/>
          </a:p>
        </p:txBody>
      </p:sp>
      <p:sp>
        <p:nvSpPr>
          <p:cNvPr id="3" name="Content Placeholder 2"/>
          <p:cNvSpPr>
            <a:spLocks noGrp="1"/>
          </p:cNvSpPr>
          <p:nvPr>
            <p:ph idx="1"/>
          </p:nvPr>
        </p:nvSpPr>
        <p:spPr>
          <a:xfrm>
            <a:off x="2589212" y="1303867"/>
            <a:ext cx="8915400" cy="4607355"/>
          </a:xfrm>
        </p:spPr>
        <p:txBody>
          <a:bodyPr>
            <a:noAutofit/>
          </a:bodyPr>
          <a:lstStyle/>
          <a:p>
            <a:pPr>
              <a:lnSpc>
                <a:spcPct val="150000"/>
              </a:lnSpc>
            </a:pPr>
            <a:r>
              <a:rPr lang="en-US" sz="2000" dirty="0" smtClean="0"/>
              <a:t>An electronic message shall be considered to be that of the sender, if it was sent— </a:t>
            </a:r>
          </a:p>
          <a:p>
            <a:pPr lvl="1">
              <a:lnSpc>
                <a:spcPct val="150000"/>
              </a:lnSpc>
            </a:pPr>
            <a:r>
              <a:rPr lang="en-US" sz="2000" dirty="0" smtClean="0"/>
              <a:t>(a) by the sender personally; </a:t>
            </a:r>
          </a:p>
          <a:p>
            <a:pPr lvl="1">
              <a:lnSpc>
                <a:spcPct val="150000"/>
              </a:lnSpc>
            </a:pPr>
            <a:r>
              <a:rPr lang="en-US" sz="2000" dirty="0" smtClean="0"/>
              <a:t>(b) by an agent of the sender; or </a:t>
            </a:r>
          </a:p>
          <a:p>
            <a:pPr lvl="1">
              <a:lnSpc>
                <a:spcPct val="150000"/>
              </a:lnSpc>
            </a:pPr>
            <a:r>
              <a:rPr lang="en-US" sz="2000" dirty="0" smtClean="0"/>
              <a:t>(c) by an information system programmed by the sender or on behalf of the sender to send electronic messages automatically. </a:t>
            </a:r>
          </a:p>
          <a:p>
            <a:pPr>
              <a:lnSpc>
                <a:spcPct val="150000"/>
              </a:lnSpc>
            </a:pPr>
            <a:r>
              <a:rPr lang="en-US" sz="2000" dirty="0" smtClean="0"/>
              <a:t>Parties may agree on procedure signify that an electronic message came from the sender and if the protocols are met, the message will be considered to have been sent by the sender. </a:t>
            </a:r>
          </a:p>
        </p:txBody>
      </p:sp>
    </p:spTree>
    <p:extLst>
      <p:ext uri="{BB962C8B-B14F-4D97-AF65-F5344CB8AC3E}">
        <p14:creationId xmlns:p14="http://schemas.microsoft.com/office/powerpoint/2010/main" val="36705305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Authenticity of Electronic </a:t>
            </a:r>
            <a:r>
              <a:rPr lang="en-US" dirty="0" smtClean="0"/>
              <a:t>Message (cont’d)</a:t>
            </a:r>
            <a:endParaRPr lang="en-US" dirty="0"/>
          </a:p>
        </p:txBody>
      </p:sp>
      <p:sp>
        <p:nvSpPr>
          <p:cNvPr id="3" name="Content Placeholder 2"/>
          <p:cNvSpPr>
            <a:spLocks noGrp="1"/>
          </p:cNvSpPr>
          <p:nvPr>
            <p:ph idx="1"/>
          </p:nvPr>
        </p:nvSpPr>
        <p:spPr/>
        <p:txBody>
          <a:bodyPr/>
          <a:lstStyle/>
          <a:p>
            <a:r>
              <a:rPr lang="en-US" sz="2000" dirty="0"/>
              <a:t>If no procedure of ascertaining the sender of an electronic message is agreed, the sender shall be presumed to be the person who objectively appears to be the sender. </a:t>
            </a:r>
          </a:p>
          <a:p>
            <a:r>
              <a:rPr lang="en-US" sz="2000" dirty="0"/>
              <a:t>Presumption doesn’t apply if </a:t>
            </a:r>
          </a:p>
          <a:p>
            <a:pPr lvl="1"/>
            <a:r>
              <a:rPr lang="en-US" sz="2000" dirty="0"/>
              <a:t>Recipient is notified in good time that the message was not sent by sender</a:t>
            </a:r>
          </a:p>
          <a:p>
            <a:pPr lvl="1"/>
            <a:r>
              <a:rPr lang="en-US" sz="2000" dirty="0"/>
              <a:t>Recipient receives notice that the message was sent without sender’s knowledge or consent </a:t>
            </a:r>
          </a:p>
          <a:p>
            <a:pPr lvl="1"/>
            <a:r>
              <a:rPr lang="en-US" sz="2000" dirty="0"/>
              <a:t>Recipient knew or should have known that message did not originate from sender (e.g. mobile money fraud)</a:t>
            </a:r>
          </a:p>
          <a:p>
            <a:endParaRPr lang="en-US" dirty="0"/>
          </a:p>
        </p:txBody>
      </p:sp>
    </p:spTree>
    <p:extLst>
      <p:ext uri="{BB962C8B-B14F-4D97-AF65-F5344CB8AC3E}">
        <p14:creationId xmlns:p14="http://schemas.microsoft.com/office/powerpoint/2010/main" val="10507203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Admissibility and evidential weight of electronic messages – section 16</a:t>
            </a:r>
            <a:endParaRPr lang="en-US" dirty="0"/>
          </a:p>
        </p:txBody>
      </p:sp>
      <p:sp>
        <p:nvSpPr>
          <p:cNvPr id="3" name="Content Placeholder 2"/>
          <p:cNvSpPr>
            <a:spLocks noGrp="1"/>
          </p:cNvSpPr>
          <p:nvPr>
            <p:ph idx="1"/>
          </p:nvPr>
        </p:nvSpPr>
        <p:spPr/>
        <p:txBody>
          <a:bodyPr>
            <a:noAutofit/>
          </a:bodyPr>
          <a:lstStyle/>
          <a:p>
            <a:r>
              <a:rPr lang="en-US" sz="2000" dirty="0" smtClean="0"/>
              <a:t>An electronic message shall be admissible as evidence in court proceedings </a:t>
            </a:r>
          </a:p>
          <a:p>
            <a:r>
              <a:rPr lang="en-US" sz="2000" dirty="0" smtClean="0"/>
              <a:t>Considerations by court when assessing evidential weight of an electronic message</a:t>
            </a:r>
          </a:p>
          <a:p>
            <a:pPr lvl="1"/>
            <a:r>
              <a:rPr lang="en-US" sz="2000" dirty="0" smtClean="0"/>
              <a:t>(а) the reliability of the manner in which the electronic record was generated, displayed, stored or communicated; </a:t>
            </a:r>
          </a:p>
          <a:p>
            <a:pPr lvl="1"/>
            <a:r>
              <a:rPr lang="en-US" sz="2000" dirty="0" smtClean="0"/>
              <a:t>(b) the reliability of the manner in which the integrity of the information was maintained; </a:t>
            </a:r>
          </a:p>
          <a:p>
            <a:pPr lvl="1"/>
            <a:r>
              <a:rPr lang="en-US" sz="2000" dirty="0" smtClean="0"/>
              <a:t>(c) the manner in which the originator of the electronic message was identified; and </a:t>
            </a:r>
          </a:p>
          <a:p>
            <a:pPr lvl="1"/>
            <a:r>
              <a:rPr lang="en-US" sz="2000" dirty="0" smtClean="0"/>
              <a:t>(d) any other facts that the court may consider relevant.</a:t>
            </a:r>
            <a:endParaRPr lang="en-US" sz="2000" dirty="0"/>
          </a:p>
        </p:txBody>
      </p:sp>
    </p:spTree>
    <p:extLst>
      <p:ext uri="{BB962C8B-B14F-4D97-AF65-F5344CB8AC3E}">
        <p14:creationId xmlns:p14="http://schemas.microsoft.com/office/powerpoint/2010/main" val="35569687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Privacy </a:t>
            </a:r>
            <a:endParaRPr lang="en-US" dirty="0"/>
          </a:p>
        </p:txBody>
      </p:sp>
      <p:sp>
        <p:nvSpPr>
          <p:cNvPr id="3" name="Content Placeholder 2"/>
          <p:cNvSpPr>
            <a:spLocks noGrp="1"/>
          </p:cNvSpPr>
          <p:nvPr>
            <p:ph idx="1"/>
          </p:nvPr>
        </p:nvSpPr>
        <p:spPr>
          <a:xfrm>
            <a:off x="2589212" y="1388533"/>
            <a:ext cx="8915400" cy="4656667"/>
          </a:xfrm>
        </p:spPr>
        <p:txBody>
          <a:bodyPr>
            <a:normAutofit/>
          </a:bodyPr>
          <a:lstStyle/>
          <a:p>
            <a:r>
              <a:rPr lang="en-US" dirty="0" smtClean="0"/>
              <a:t>Section 21 of the Malawi Constitution guarantees right to privacy</a:t>
            </a:r>
          </a:p>
          <a:p>
            <a:r>
              <a:rPr lang="en-US" dirty="0" smtClean="0"/>
              <a:t>Every person shall have the right to personal privacy, which shall include the right not to be subject to—</a:t>
            </a:r>
          </a:p>
          <a:p>
            <a:pPr marL="0" indent="0">
              <a:buNone/>
            </a:pPr>
            <a:r>
              <a:rPr lang="en-US" dirty="0" smtClean="0"/>
              <a:t>	(a)	searches of his or her person, home or property;</a:t>
            </a:r>
          </a:p>
          <a:p>
            <a:pPr marL="0" indent="0">
              <a:buNone/>
            </a:pPr>
            <a:r>
              <a:rPr lang="en-US" dirty="0"/>
              <a:t>	</a:t>
            </a:r>
            <a:r>
              <a:rPr lang="en-US" dirty="0" smtClean="0"/>
              <a:t>(b)	the seizure of private possessions; or</a:t>
            </a:r>
          </a:p>
          <a:p>
            <a:r>
              <a:rPr lang="en-US" dirty="0" smtClean="0"/>
              <a:t>(c)	interference with private communications, including mail and all forms of telecommunications.</a:t>
            </a:r>
          </a:p>
          <a:p>
            <a:r>
              <a:rPr lang="en-US" dirty="0" smtClean="0"/>
              <a:t>Right to privacy is hallmark of a society founded on respect for human rights- </a:t>
            </a:r>
            <a:r>
              <a:rPr lang="en-US" dirty="0" err="1" smtClean="0"/>
              <a:t>Danwood</a:t>
            </a:r>
            <a:r>
              <a:rPr lang="en-US" dirty="0" smtClean="0"/>
              <a:t> </a:t>
            </a:r>
            <a:r>
              <a:rPr lang="en-US" dirty="0" err="1" smtClean="0"/>
              <a:t>Chirwa</a:t>
            </a:r>
            <a:endParaRPr lang="en-US" dirty="0" smtClean="0"/>
          </a:p>
          <a:p>
            <a:r>
              <a:rPr lang="en-US" dirty="0" smtClean="0"/>
              <a:t>Others call to “the right to be left alone”</a:t>
            </a:r>
          </a:p>
          <a:p>
            <a:r>
              <a:rPr lang="en-US" dirty="0" smtClean="0"/>
              <a:t>The most comprehensive of rights and the most valued by civilized men- Brandeis J, </a:t>
            </a:r>
            <a:r>
              <a:rPr lang="en-US" dirty="0" err="1" smtClean="0"/>
              <a:t>Olmestead</a:t>
            </a:r>
            <a:r>
              <a:rPr lang="en-US" dirty="0" smtClean="0"/>
              <a:t> v US 277 US 438, 478 (1928)</a:t>
            </a:r>
          </a:p>
          <a:p>
            <a:endParaRPr lang="en-US" dirty="0" smtClean="0"/>
          </a:p>
          <a:p>
            <a:endParaRPr lang="en-US" dirty="0"/>
          </a:p>
        </p:txBody>
      </p:sp>
    </p:spTree>
    <p:extLst>
      <p:ext uri="{BB962C8B-B14F-4D97-AF65-F5344CB8AC3E}">
        <p14:creationId xmlns:p14="http://schemas.microsoft.com/office/powerpoint/2010/main" val="2473342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Privacy (cont’d)</a:t>
            </a:r>
            <a:endParaRPr lang="en-US" dirty="0"/>
          </a:p>
        </p:txBody>
      </p:sp>
      <p:sp>
        <p:nvSpPr>
          <p:cNvPr id="3" name="Content Placeholder 2"/>
          <p:cNvSpPr>
            <a:spLocks noGrp="1"/>
          </p:cNvSpPr>
          <p:nvPr>
            <p:ph idx="1"/>
          </p:nvPr>
        </p:nvSpPr>
        <p:spPr/>
        <p:txBody>
          <a:bodyPr/>
          <a:lstStyle/>
          <a:p>
            <a:r>
              <a:rPr lang="en-US" dirty="0" smtClean="0"/>
              <a:t>Is not absolute. May be limited</a:t>
            </a:r>
          </a:p>
          <a:p>
            <a:pPr lvl="1"/>
            <a:r>
              <a:rPr lang="en-US" dirty="0" smtClean="0"/>
              <a:t>No restrictions or limitations may be placed on the exercise of any rights and freedoms provided for in this Constitution </a:t>
            </a:r>
            <a:r>
              <a:rPr lang="en-US" b="1" u="sng" dirty="0" smtClean="0"/>
              <a:t>other than those prescribed by law</a:t>
            </a:r>
            <a:r>
              <a:rPr lang="en-US" dirty="0" smtClean="0"/>
              <a:t>, </a:t>
            </a:r>
            <a:r>
              <a:rPr lang="en-US" b="1" u="sng" dirty="0" smtClean="0"/>
              <a:t>which are reasonable</a:t>
            </a:r>
            <a:r>
              <a:rPr lang="en-US" dirty="0" smtClean="0"/>
              <a:t>, </a:t>
            </a:r>
            <a:r>
              <a:rPr lang="en-US" b="1" u="sng" dirty="0" smtClean="0"/>
              <a:t>recognized by international human rights standards</a:t>
            </a:r>
            <a:r>
              <a:rPr lang="en-US" dirty="0" smtClean="0"/>
              <a:t> and </a:t>
            </a:r>
            <a:r>
              <a:rPr lang="en-US" b="1" u="sng" dirty="0" smtClean="0"/>
              <a:t>necessary in an open and democratic society</a:t>
            </a:r>
            <a:r>
              <a:rPr lang="en-US" dirty="0" smtClean="0"/>
              <a:t>. S44(1) of Constitution </a:t>
            </a:r>
          </a:p>
          <a:p>
            <a:r>
              <a:rPr lang="en-US" dirty="0" smtClean="0"/>
              <a:t>Right to privacy also protects one’s reputation and </a:t>
            </a:r>
            <a:r>
              <a:rPr lang="en-US" dirty="0" err="1" smtClean="0"/>
              <a:t>honour</a:t>
            </a:r>
            <a:r>
              <a:rPr lang="en-US" dirty="0" smtClean="0"/>
              <a:t> and identity. (defamation) </a:t>
            </a:r>
          </a:p>
          <a:p>
            <a:r>
              <a:rPr lang="en-US" dirty="0" smtClean="0"/>
              <a:t>Reference to personal privacy does not mean the right is limited to one’s personal life. may extend to one’s family life, sexual life </a:t>
            </a:r>
            <a:r>
              <a:rPr lang="en-US" dirty="0" err="1" smtClean="0"/>
              <a:t>etc</a:t>
            </a:r>
            <a:r>
              <a:rPr lang="en-US" dirty="0" smtClean="0"/>
              <a:t> </a:t>
            </a:r>
          </a:p>
          <a:p>
            <a:endParaRPr lang="en-US" dirty="0"/>
          </a:p>
        </p:txBody>
      </p:sp>
    </p:spTree>
    <p:extLst>
      <p:ext uri="{BB962C8B-B14F-4D97-AF65-F5344CB8AC3E}">
        <p14:creationId xmlns:p14="http://schemas.microsoft.com/office/powerpoint/2010/main" val="36367572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Data Protection and Privacy</a:t>
            </a:r>
            <a:endParaRPr lang="en-US" dirty="0"/>
          </a:p>
        </p:txBody>
      </p:sp>
      <p:sp>
        <p:nvSpPr>
          <p:cNvPr id="3" name="Content Placeholder 2"/>
          <p:cNvSpPr>
            <a:spLocks noGrp="1"/>
          </p:cNvSpPr>
          <p:nvPr>
            <p:ph idx="1"/>
          </p:nvPr>
        </p:nvSpPr>
        <p:spPr/>
        <p:txBody>
          <a:bodyPr>
            <a:normAutofit fontScale="92500" lnSpcReduction="20000"/>
          </a:bodyPr>
          <a:lstStyle/>
          <a:p>
            <a:r>
              <a:rPr lang="en-US" dirty="0"/>
              <a:t>A data controller shall ensure that personal </a:t>
            </a:r>
            <a:r>
              <a:rPr lang="en-US" dirty="0" smtClean="0"/>
              <a:t>data is, among others</a:t>
            </a:r>
          </a:p>
          <a:p>
            <a:pPr lvl="1"/>
            <a:r>
              <a:rPr lang="en-US" dirty="0" smtClean="0"/>
              <a:t>(a</a:t>
            </a:r>
            <a:r>
              <a:rPr lang="en-US" dirty="0"/>
              <a:t>) processed fairly and legally; </a:t>
            </a:r>
            <a:endParaRPr lang="en-US" dirty="0" smtClean="0"/>
          </a:p>
          <a:p>
            <a:pPr lvl="1"/>
            <a:r>
              <a:rPr lang="en-US" dirty="0" smtClean="0"/>
              <a:t>(</a:t>
            </a:r>
            <a:r>
              <a:rPr lang="en-US" dirty="0"/>
              <a:t>b) collected for specified, explicit and legitimate purposes and not further processed in a way incompatible with those purposes; </a:t>
            </a:r>
            <a:endParaRPr lang="en-US" dirty="0" smtClean="0"/>
          </a:p>
          <a:p>
            <a:pPr lvl="1"/>
            <a:r>
              <a:rPr lang="en-US" dirty="0" smtClean="0"/>
              <a:t>(</a:t>
            </a:r>
            <a:r>
              <a:rPr lang="en-US" dirty="0"/>
              <a:t>c) adequate, relevant and not excessive in relation to the purposes for which they are collected and processed</a:t>
            </a:r>
            <a:r>
              <a:rPr lang="en-US" dirty="0" smtClean="0"/>
              <a:t>;</a:t>
            </a:r>
          </a:p>
          <a:p>
            <a:r>
              <a:rPr lang="en-US" dirty="0" smtClean="0"/>
              <a:t>Any person whose data is the hands of a data controller has the right to obtain from the data controller, </a:t>
            </a:r>
            <a:r>
              <a:rPr lang="en-US" u="sng" dirty="0" smtClean="0"/>
              <a:t>without contrasting </a:t>
            </a:r>
            <a:r>
              <a:rPr lang="en-US" dirty="0" smtClean="0"/>
              <a:t>or </a:t>
            </a:r>
            <a:r>
              <a:rPr lang="en-US" u="sng" dirty="0" smtClean="0"/>
              <a:t>unreasonable delay </a:t>
            </a:r>
            <a:r>
              <a:rPr lang="en-US" dirty="0" smtClean="0"/>
              <a:t>and </a:t>
            </a:r>
            <a:r>
              <a:rPr lang="en-US" u="sng" dirty="0" smtClean="0"/>
              <a:t>no expense, information on;</a:t>
            </a:r>
          </a:p>
          <a:p>
            <a:pPr lvl="1"/>
            <a:r>
              <a:rPr lang="en-US" u="sng" dirty="0" smtClean="0"/>
              <a:t> </a:t>
            </a:r>
            <a:r>
              <a:rPr lang="en-US" dirty="0" smtClean="0"/>
              <a:t>how the data is being processed</a:t>
            </a:r>
          </a:p>
          <a:p>
            <a:pPr lvl="1"/>
            <a:r>
              <a:rPr lang="en-US" dirty="0" smtClean="0"/>
              <a:t>Source of the personal data</a:t>
            </a:r>
          </a:p>
          <a:p>
            <a:pPr lvl="1"/>
            <a:r>
              <a:rPr lang="en-US" dirty="0" smtClean="0"/>
              <a:t>Purpose for processing </a:t>
            </a:r>
          </a:p>
          <a:p>
            <a:pPr lvl="1"/>
            <a:r>
              <a:rPr lang="en-US" dirty="0" smtClean="0"/>
              <a:t>To whom it is being disclosed </a:t>
            </a:r>
            <a:endParaRPr lang="en-US" dirty="0"/>
          </a:p>
        </p:txBody>
      </p:sp>
    </p:spTree>
    <p:extLst>
      <p:ext uri="{BB962C8B-B14F-4D97-AF65-F5344CB8AC3E}">
        <p14:creationId xmlns:p14="http://schemas.microsoft.com/office/powerpoint/2010/main" val="39971210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Right to Privacy- Searches of the Person, Home or Property </a:t>
            </a:r>
            <a:endParaRPr lang="en-US" dirty="0"/>
          </a:p>
        </p:txBody>
      </p:sp>
      <p:sp>
        <p:nvSpPr>
          <p:cNvPr id="3" name="Content Placeholder 2"/>
          <p:cNvSpPr>
            <a:spLocks noGrp="1"/>
          </p:cNvSpPr>
          <p:nvPr>
            <p:ph idx="1"/>
          </p:nvPr>
        </p:nvSpPr>
        <p:spPr/>
        <p:txBody>
          <a:bodyPr/>
          <a:lstStyle/>
          <a:p>
            <a:r>
              <a:rPr lang="en-US" dirty="0" smtClean="0"/>
              <a:t>S 21(1)(a) does not prohibit all searches. They may be permitted if the meet the standard in section 44 of the Constitution </a:t>
            </a:r>
          </a:p>
          <a:p>
            <a:r>
              <a:rPr lang="en-US" dirty="0" smtClean="0"/>
              <a:t>Internationally, searches of the person to take into account respect for human dignity</a:t>
            </a:r>
          </a:p>
          <a:p>
            <a:r>
              <a:rPr lang="en-US" dirty="0" smtClean="0"/>
              <a:t>To also be done by person of same sex. CCPR General Comment no 16 </a:t>
            </a:r>
          </a:p>
          <a:p>
            <a:r>
              <a:rPr lang="en-US" dirty="0" smtClean="0"/>
              <a:t>Searches of property to be conducted in the presence of the owner of property- JK </a:t>
            </a:r>
            <a:r>
              <a:rPr lang="en-US" dirty="0" err="1" smtClean="0"/>
              <a:t>Khamisa</a:t>
            </a:r>
            <a:r>
              <a:rPr lang="en-US" dirty="0" smtClean="0"/>
              <a:t> v AG</a:t>
            </a:r>
          </a:p>
          <a:p>
            <a:r>
              <a:rPr lang="en-US" dirty="0" smtClean="0"/>
              <a:t>A court may grant a search warrant where it is suspected that a cyber crime has been committed. –s83</a:t>
            </a:r>
            <a:endParaRPr lang="en-US" dirty="0"/>
          </a:p>
        </p:txBody>
      </p:sp>
    </p:spTree>
    <p:extLst>
      <p:ext uri="{BB962C8B-B14F-4D97-AF65-F5344CB8AC3E}">
        <p14:creationId xmlns:p14="http://schemas.microsoft.com/office/powerpoint/2010/main" val="6145872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Right to Privacy- Seizure of Private Possessions</a:t>
            </a:r>
            <a:endParaRPr lang="en-US" dirty="0"/>
          </a:p>
        </p:txBody>
      </p:sp>
      <p:sp>
        <p:nvSpPr>
          <p:cNvPr id="3" name="Content Placeholder 2"/>
          <p:cNvSpPr>
            <a:spLocks noGrp="1"/>
          </p:cNvSpPr>
          <p:nvPr>
            <p:ph idx="1"/>
          </p:nvPr>
        </p:nvSpPr>
        <p:spPr/>
        <p:txBody>
          <a:bodyPr/>
          <a:lstStyle/>
          <a:p>
            <a:pPr algn="just"/>
            <a:r>
              <a:rPr lang="en-US" dirty="0" smtClean="0"/>
              <a:t>Section 21(1)(b) of Constitution prohibits seizure of private possessions as an aspect of the right to privacy. </a:t>
            </a:r>
          </a:p>
          <a:p>
            <a:pPr algn="just"/>
            <a:r>
              <a:rPr lang="en-US" dirty="0" smtClean="0"/>
              <a:t>Section guarantees the right to own property and not to be arbitrarily deprived of the property </a:t>
            </a:r>
          </a:p>
          <a:p>
            <a:pPr algn="just"/>
            <a:r>
              <a:rPr lang="en-US" dirty="0" smtClean="0"/>
              <a:t>Private possession may be seized in connection with criminal investigations. –</a:t>
            </a:r>
            <a:r>
              <a:rPr lang="en-US" dirty="0" err="1" smtClean="0"/>
              <a:t>Greselder</a:t>
            </a:r>
            <a:r>
              <a:rPr lang="en-US" dirty="0" smtClean="0"/>
              <a:t> Jeffrey &amp; Another v ACB MSCA Civil Appeal No. 12 of 2002</a:t>
            </a:r>
            <a:endParaRPr lang="en-US" dirty="0"/>
          </a:p>
        </p:txBody>
      </p:sp>
    </p:spTree>
    <p:extLst>
      <p:ext uri="{BB962C8B-B14F-4D97-AF65-F5344CB8AC3E}">
        <p14:creationId xmlns:p14="http://schemas.microsoft.com/office/powerpoint/2010/main" val="3875535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 Scope of a Digital Economy </a:t>
            </a:r>
            <a:endParaRPr lang="en-US" dirty="0"/>
          </a:p>
        </p:txBody>
      </p:sp>
      <p:sp>
        <p:nvSpPr>
          <p:cNvPr id="3" name="Content Placeholder 2"/>
          <p:cNvSpPr>
            <a:spLocks noGrp="1"/>
          </p:cNvSpPr>
          <p:nvPr>
            <p:ph idx="1"/>
          </p:nvPr>
        </p:nvSpPr>
        <p:spPr/>
        <p:txBody>
          <a:bodyPr>
            <a:normAutofit lnSpcReduction="10000"/>
          </a:bodyPr>
          <a:lstStyle/>
          <a:p>
            <a:pPr algn="just"/>
            <a:r>
              <a:rPr lang="en-US" dirty="0"/>
              <a:t>The digital economy is the worldwide network of economic activities, commercial transactions and professional interactions that are enabled by information and communications technologies </a:t>
            </a:r>
            <a:r>
              <a:rPr lang="en-US" dirty="0" smtClean="0"/>
              <a:t>(ICT).</a:t>
            </a:r>
            <a:endParaRPr lang="en-US" dirty="0"/>
          </a:p>
          <a:p>
            <a:pPr algn="just"/>
            <a:r>
              <a:rPr lang="en-US" dirty="0"/>
              <a:t>It can be succinctly summed up as the economy based </a:t>
            </a:r>
            <a:r>
              <a:rPr lang="en-US" dirty="0" smtClean="0"/>
              <a:t>on digital</a:t>
            </a:r>
            <a:r>
              <a:rPr lang="en-US" dirty="0"/>
              <a:t> technologies.</a:t>
            </a:r>
          </a:p>
          <a:p>
            <a:pPr algn="just"/>
            <a:r>
              <a:rPr lang="en-US" dirty="0"/>
              <a:t>2063 National Agenda –Enabler 5: Human Capital Development (Science, Technology and Innovation) </a:t>
            </a:r>
          </a:p>
          <a:p>
            <a:pPr lvl="1" algn="just"/>
            <a:r>
              <a:rPr lang="en-US" dirty="0"/>
              <a:t>We shall accelerate our transition to an upper middle-income economy status by creating a vibrant knowledge-based digital economy- page 36</a:t>
            </a:r>
          </a:p>
          <a:p>
            <a:r>
              <a:rPr lang="en-US" dirty="0"/>
              <a:t>Use of digital technologies has its down side like authenticity of documents/transactions, potential of information being accessed by </a:t>
            </a:r>
            <a:r>
              <a:rPr lang="en-US" dirty="0" err="1"/>
              <a:t>unathorised</a:t>
            </a:r>
            <a:r>
              <a:rPr lang="en-US" dirty="0"/>
              <a:t> persons </a:t>
            </a:r>
          </a:p>
        </p:txBody>
      </p:sp>
    </p:spTree>
    <p:extLst>
      <p:ext uri="{BB962C8B-B14F-4D97-AF65-F5344CB8AC3E}">
        <p14:creationId xmlns:p14="http://schemas.microsoft.com/office/powerpoint/2010/main" val="34283731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Right to Privacy- Interference with Private Communications </a:t>
            </a:r>
            <a:endParaRPr lang="en-US" dirty="0"/>
          </a:p>
        </p:txBody>
      </p:sp>
      <p:sp>
        <p:nvSpPr>
          <p:cNvPr id="3" name="Content Placeholder 2"/>
          <p:cNvSpPr>
            <a:spLocks noGrp="1"/>
          </p:cNvSpPr>
          <p:nvPr>
            <p:ph idx="1"/>
          </p:nvPr>
        </p:nvSpPr>
        <p:spPr/>
        <p:txBody>
          <a:bodyPr>
            <a:normAutofit/>
          </a:bodyPr>
          <a:lstStyle/>
          <a:p>
            <a:pPr algn="just"/>
            <a:r>
              <a:rPr lang="en-US" dirty="0" smtClean="0"/>
              <a:t>Section 21(1)(c) guarantees communication privacy</a:t>
            </a:r>
          </a:p>
          <a:p>
            <a:pPr algn="just"/>
            <a:r>
              <a:rPr lang="en-US" dirty="0" smtClean="0"/>
              <a:t>It proscribes interference with private communications including mail and all forms of telecommunications </a:t>
            </a:r>
          </a:p>
          <a:p>
            <a:pPr algn="just"/>
            <a:r>
              <a:rPr lang="en-US" dirty="0" smtClean="0"/>
              <a:t>Aimed at upholding integrity and confidentiality of correspondence. CCPR General Comment No 16</a:t>
            </a:r>
          </a:p>
          <a:p>
            <a:pPr algn="just"/>
            <a:r>
              <a:rPr lang="en-US" dirty="0" smtClean="0"/>
              <a:t>Prohibited conduct includes surveillance, whether electronic or not, interceptions of telephonic, telegraphic and other forms of communication, wiretapping and recording of conversations </a:t>
            </a:r>
          </a:p>
          <a:p>
            <a:pPr algn="just"/>
            <a:r>
              <a:rPr lang="en-US" dirty="0" smtClean="0"/>
              <a:t>Extends to prisoners or detained persons- s 42(1)(c ) and (d) of the Constitution allows a person to confidentially consult with his or her lawyer.</a:t>
            </a:r>
          </a:p>
        </p:txBody>
      </p:sp>
    </p:spTree>
    <p:extLst>
      <p:ext uri="{BB962C8B-B14F-4D97-AF65-F5344CB8AC3E}">
        <p14:creationId xmlns:p14="http://schemas.microsoft.com/office/powerpoint/2010/main" val="32693390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smtClean="0"/>
              <a:t>Unauthorised</a:t>
            </a:r>
            <a:r>
              <a:rPr lang="en-US" dirty="0" smtClean="0"/>
              <a:t> Access</a:t>
            </a:r>
            <a:r>
              <a:rPr lang="en-US" dirty="0"/>
              <a:t>, </a:t>
            </a:r>
            <a:r>
              <a:rPr lang="en-US" dirty="0" smtClean="0"/>
              <a:t>Interception </a:t>
            </a:r>
            <a:r>
              <a:rPr lang="en-US" dirty="0"/>
              <a:t>or </a:t>
            </a:r>
            <a:r>
              <a:rPr lang="en-US" dirty="0" smtClean="0"/>
              <a:t>Interference </a:t>
            </a:r>
            <a:r>
              <a:rPr lang="en-US" dirty="0"/>
              <a:t>with </a:t>
            </a:r>
            <a:r>
              <a:rPr lang="en-US" dirty="0" smtClean="0"/>
              <a:t>Data &amp; Other Offences</a:t>
            </a:r>
            <a:endParaRPr lang="en-US" dirty="0"/>
          </a:p>
        </p:txBody>
      </p:sp>
      <p:sp>
        <p:nvSpPr>
          <p:cNvPr id="3" name="Content Placeholder 2"/>
          <p:cNvSpPr>
            <a:spLocks noGrp="1"/>
          </p:cNvSpPr>
          <p:nvPr>
            <p:ph idx="1"/>
          </p:nvPr>
        </p:nvSpPr>
        <p:spPr>
          <a:xfrm>
            <a:off x="2589212" y="2133600"/>
            <a:ext cx="8915400" cy="4013200"/>
          </a:xfrm>
        </p:spPr>
        <p:txBody>
          <a:bodyPr>
            <a:normAutofit fontScale="92500" lnSpcReduction="10000"/>
          </a:bodyPr>
          <a:lstStyle/>
          <a:p>
            <a:pPr algn="just"/>
            <a:r>
              <a:rPr lang="en-US" sz="2000" b="1" dirty="0" smtClean="0"/>
              <a:t>Unauthorized access, interception or inference with data </a:t>
            </a:r>
            <a:r>
              <a:rPr lang="en-US" sz="2000" dirty="0" smtClean="0"/>
              <a:t>is an offence</a:t>
            </a:r>
          </a:p>
          <a:p>
            <a:pPr lvl="1" algn="just"/>
            <a:r>
              <a:rPr lang="en-US" sz="1800" dirty="0" smtClean="0"/>
              <a:t>Offence punishable by a fine of MK2m and to imprisonment for 5 years. Section 84 </a:t>
            </a:r>
          </a:p>
          <a:p>
            <a:pPr algn="just"/>
            <a:r>
              <a:rPr lang="en-US" sz="2000" b="1" dirty="0" smtClean="0"/>
              <a:t>Hacking</a:t>
            </a:r>
            <a:r>
              <a:rPr lang="en-US" sz="2000" b="1" dirty="0"/>
              <a:t>, cracking and introduction of </a:t>
            </a:r>
            <a:r>
              <a:rPr lang="en-US" sz="2000" b="1" dirty="0" smtClean="0"/>
              <a:t>viruses- </a:t>
            </a:r>
            <a:r>
              <a:rPr lang="en-US" sz="2000" dirty="0" smtClean="0"/>
              <a:t>offence punishable by fine of MK5m and imprisonment of 7 years-s 89</a:t>
            </a:r>
          </a:p>
          <a:p>
            <a:pPr algn="just"/>
            <a:r>
              <a:rPr lang="en-US" sz="2000" b="1" dirty="0" smtClean="0"/>
              <a:t>Disabling </a:t>
            </a:r>
            <a:r>
              <a:rPr lang="en-US" sz="2000" b="1" dirty="0"/>
              <a:t>a computer system- </a:t>
            </a:r>
          </a:p>
          <a:p>
            <a:pPr lvl="1" algn="just"/>
            <a:r>
              <a:rPr lang="en-US" sz="2000" dirty="0" err="1" smtClean="0"/>
              <a:t>wilfully</a:t>
            </a:r>
            <a:r>
              <a:rPr lang="en-US" sz="2000" dirty="0" smtClean="0"/>
              <a:t> </a:t>
            </a:r>
            <a:r>
              <a:rPr lang="en-US" sz="2000" dirty="0"/>
              <a:t>or maliciously </a:t>
            </a:r>
            <a:r>
              <a:rPr lang="en-US" sz="2000" dirty="0" smtClean="0"/>
              <a:t>rendering </a:t>
            </a:r>
            <a:r>
              <a:rPr lang="en-US" sz="2000" dirty="0"/>
              <a:t>a computer system incapable of providing normal services to its legitimate </a:t>
            </a:r>
            <a:r>
              <a:rPr lang="en-US" sz="2000" dirty="0" smtClean="0"/>
              <a:t>users- s90</a:t>
            </a:r>
          </a:p>
          <a:p>
            <a:pPr lvl="1" algn="just"/>
            <a:r>
              <a:rPr lang="en-US" sz="2000" dirty="0" smtClean="0"/>
              <a:t>offence </a:t>
            </a:r>
            <a:r>
              <a:rPr lang="en-US" sz="2000" dirty="0"/>
              <a:t>punishable by fine of MK5m and imprisonment of 7 years</a:t>
            </a:r>
          </a:p>
          <a:p>
            <a:pPr algn="just"/>
            <a:r>
              <a:rPr lang="en-US" b="1" dirty="0"/>
              <a:t>Illegal trade and commerce </a:t>
            </a:r>
          </a:p>
          <a:p>
            <a:pPr lvl="1" algn="just"/>
            <a:r>
              <a:rPr lang="en-US" dirty="0"/>
              <a:t>(use of internet for fraudulent business activities punishable by imprisonment to 10 years  </a:t>
            </a:r>
            <a:r>
              <a:rPr lang="en-US" dirty="0" smtClean="0"/>
              <a:t>- s92</a:t>
            </a:r>
            <a:endParaRPr lang="en-US" dirty="0"/>
          </a:p>
          <a:p>
            <a:pPr marL="0" indent="0" algn="just">
              <a:buNone/>
            </a:pPr>
            <a:endParaRPr lang="en-US" sz="2000" dirty="0"/>
          </a:p>
          <a:p>
            <a:pPr lvl="1" algn="just"/>
            <a:endParaRPr lang="en-US" sz="1800" dirty="0"/>
          </a:p>
        </p:txBody>
      </p:sp>
    </p:spTree>
    <p:extLst>
      <p:ext uri="{BB962C8B-B14F-4D97-AF65-F5344CB8AC3E}">
        <p14:creationId xmlns:p14="http://schemas.microsoft.com/office/powerpoint/2010/main" val="37795441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Remedies for Violation of Right to Privacy</a:t>
            </a:r>
            <a:endParaRPr lang="en-US" dirty="0"/>
          </a:p>
        </p:txBody>
      </p:sp>
      <p:sp>
        <p:nvSpPr>
          <p:cNvPr id="3" name="Content Placeholder 2"/>
          <p:cNvSpPr>
            <a:spLocks noGrp="1"/>
          </p:cNvSpPr>
          <p:nvPr>
            <p:ph idx="1"/>
          </p:nvPr>
        </p:nvSpPr>
        <p:spPr/>
        <p:txBody>
          <a:bodyPr/>
          <a:lstStyle/>
          <a:p>
            <a:pPr algn="just"/>
            <a:r>
              <a:rPr lang="en-US" dirty="0" smtClean="0"/>
              <a:t>Action for defamation, assault or battery</a:t>
            </a:r>
          </a:p>
          <a:p>
            <a:pPr algn="just"/>
            <a:r>
              <a:rPr lang="en-US" dirty="0" smtClean="0"/>
              <a:t>Damages</a:t>
            </a:r>
          </a:p>
          <a:p>
            <a:pPr algn="just"/>
            <a:r>
              <a:rPr lang="en-US" dirty="0" smtClean="0"/>
              <a:t>For illegally obtained evidence </a:t>
            </a:r>
          </a:p>
          <a:p>
            <a:pPr lvl="1" algn="just"/>
            <a:r>
              <a:rPr lang="en-US" dirty="0" smtClean="0"/>
              <a:t>Application that the evidence should not be admitted in evidence </a:t>
            </a:r>
          </a:p>
          <a:p>
            <a:pPr lvl="1" algn="just"/>
            <a:r>
              <a:rPr lang="en-US" dirty="0" smtClean="0"/>
              <a:t>Not all illegally obtained evidence emanating from breach of right to privacy will render evidence  inadmissible In some circumstances it may be admissible </a:t>
            </a:r>
            <a:endParaRPr lang="en-US" dirty="0"/>
          </a:p>
        </p:txBody>
      </p:sp>
    </p:spTree>
    <p:extLst>
      <p:ext uri="{BB962C8B-B14F-4D97-AF65-F5344CB8AC3E}">
        <p14:creationId xmlns:p14="http://schemas.microsoft.com/office/powerpoint/2010/main" val="39714697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sp>
        <p:nvSpPr>
          <p:cNvPr id="3" name="Content Placeholder 2"/>
          <p:cNvSpPr>
            <a:spLocks noGrp="1"/>
          </p:cNvSpPr>
          <p:nvPr>
            <p:ph idx="1"/>
          </p:nvPr>
        </p:nvSpPr>
        <p:spPr/>
        <p:txBody>
          <a:bodyPr/>
          <a:lstStyle/>
          <a:p>
            <a:r>
              <a:rPr lang="en-US" dirty="0" smtClean="0"/>
              <a:t>Digital economy has legal implications</a:t>
            </a:r>
          </a:p>
          <a:p>
            <a:r>
              <a:rPr lang="en-US" dirty="0" smtClean="0"/>
              <a:t>Has benefits </a:t>
            </a:r>
          </a:p>
          <a:p>
            <a:r>
              <a:rPr lang="en-US" dirty="0" smtClean="0"/>
              <a:t>Has risks</a:t>
            </a:r>
          </a:p>
          <a:p>
            <a:r>
              <a:rPr lang="en-US" dirty="0" smtClean="0"/>
              <a:t>May potentially be abused by authorities</a:t>
            </a:r>
          </a:p>
          <a:p>
            <a:r>
              <a:rPr lang="en-US" dirty="0" smtClean="0"/>
              <a:t>Requires users to be responsible </a:t>
            </a:r>
          </a:p>
          <a:p>
            <a:endParaRPr lang="en-US" dirty="0"/>
          </a:p>
        </p:txBody>
      </p:sp>
    </p:spTree>
    <p:extLst>
      <p:ext uri="{BB962C8B-B14F-4D97-AF65-F5344CB8AC3E}">
        <p14:creationId xmlns:p14="http://schemas.microsoft.com/office/powerpoint/2010/main" val="3149179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2400" b="1" dirty="0" smtClean="0"/>
              <a:t>QUESTIONS AND/OR COMMENTS</a:t>
            </a:r>
            <a:endParaRPr lang="en-US" sz="2400" b="1" dirty="0"/>
          </a:p>
        </p:txBody>
      </p:sp>
    </p:spTree>
    <p:extLst>
      <p:ext uri="{BB962C8B-B14F-4D97-AF65-F5344CB8AC3E}">
        <p14:creationId xmlns:p14="http://schemas.microsoft.com/office/powerpoint/2010/main" val="1991898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2157"/>
          </a:xfrm>
        </p:spPr>
        <p:txBody>
          <a:bodyPr>
            <a:normAutofit fontScale="90000"/>
          </a:bodyPr>
          <a:lstStyle/>
          <a:p>
            <a:pPr algn="ctr"/>
            <a:r>
              <a:rPr lang="en-US" dirty="0" smtClean="0"/>
              <a:t>Introduction: Significance of the Digital Economy  </a:t>
            </a:r>
            <a:endParaRPr lang="en-US" dirty="0"/>
          </a:p>
        </p:txBody>
      </p:sp>
      <p:sp>
        <p:nvSpPr>
          <p:cNvPr id="3" name="Content Placeholder 2"/>
          <p:cNvSpPr>
            <a:spLocks noGrp="1"/>
          </p:cNvSpPr>
          <p:nvPr>
            <p:ph idx="1"/>
          </p:nvPr>
        </p:nvSpPr>
        <p:spPr>
          <a:xfrm>
            <a:off x="2589212" y="1642533"/>
            <a:ext cx="8915400" cy="4268689"/>
          </a:xfrm>
        </p:spPr>
        <p:txBody>
          <a:bodyPr>
            <a:normAutofit/>
          </a:bodyPr>
          <a:lstStyle/>
          <a:p>
            <a:r>
              <a:rPr lang="en-US" dirty="0" smtClean="0"/>
              <a:t>Efficiency- time and use of resources </a:t>
            </a:r>
          </a:p>
          <a:p>
            <a:r>
              <a:rPr lang="en-US" dirty="0" smtClean="0"/>
              <a:t>The advancement </a:t>
            </a:r>
            <a:r>
              <a:rPr lang="en-US" dirty="0"/>
              <a:t>o</a:t>
            </a:r>
            <a:r>
              <a:rPr lang="en-US" dirty="0" smtClean="0"/>
              <a:t>f technology has seen the decline of paper transactions. </a:t>
            </a:r>
          </a:p>
          <a:p>
            <a:r>
              <a:rPr lang="en-US" dirty="0" smtClean="0"/>
              <a:t>“before you print this document, email please consider the environment”</a:t>
            </a:r>
          </a:p>
          <a:p>
            <a:r>
              <a:rPr lang="en-US" dirty="0" smtClean="0"/>
              <a:t>Electronic transactions are now the order of the day</a:t>
            </a:r>
          </a:p>
          <a:p>
            <a:r>
              <a:rPr lang="en-US" dirty="0" smtClean="0"/>
              <a:t>A valid contract may be executed without the requirement of the parties to the contract to physically meet and execute the relevant documents.</a:t>
            </a:r>
          </a:p>
          <a:p>
            <a:r>
              <a:rPr lang="en-US" dirty="0" smtClean="0"/>
              <a:t>The significance of ICT has increased with each passing day.</a:t>
            </a:r>
          </a:p>
          <a:p>
            <a:r>
              <a:rPr lang="en-US" dirty="0" smtClean="0"/>
              <a:t>COVID-19 has taught a lesson that we can do so much with technology. </a:t>
            </a:r>
          </a:p>
          <a:p>
            <a:pPr lvl="1"/>
            <a:r>
              <a:rPr lang="en-US" dirty="0" smtClean="0"/>
              <a:t>At the peak of COVID-19, there were restrictions on movements, yet business continued to take place. A lot of transactions took place and continue to take place electronically. </a:t>
            </a:r>
          </a:p>
          <a:p>
            <a:endParaRPr lang="en-US" dirty="0"/>
          </a:p>
        </p:txBody>
      </p:sp>
    </p:spTree>
    <p:extLst>
      <p:ext uri="{BB962C8B-B14F-4D97-AF65-F5344CB8AC3E}">
        <p14:creationId xmlns:p14="http://schemas.microsoft.com/office/powerpoint/2010/main" val="9322845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Significance </a:t>
            </a:r>
            <a:r>
              <a:rPr lang="en-US" dirty="0"/>
              <a:t>of the Digital Economy </a:t>
            </a:r>
            <a:r>
              <a:rPr lang="en-US" dirty="0" smtClean="0"/>
              <a:t> (Cont’d) </a:t>
            </a:r>
            <a:endParaRPr lang="en-US" dirty="0"/>
          </a:p>
        </p:txBody>
      </p:sp>
      <p:sp>
        <p:nvSpPr>
          <p:cNvPr id="3" name="Content Placeholder 2"/>
          <p:cNvSpPr>
            <a:spLocks noGrp="1"/>
          </p:cNvSpPr>
          <p:nvPr>
            <p:ph idx="1"/>
          </p:nvPr>
        </p:nvSpPr>
        <p:spPr/>
        <p:txBody>
          <a:bodyPr>
            <a:normAutofit/>
          </a:bodyPr>
          <a:lstStyle/>
          <a:p>
            <a:r>
              <a:rPr lang="en-US" sz="2000" dirty="0" smtClean="0"/>
              <a:t>Facilitates electronic commerce</a:t>
            </a:r>
          </a:p>
          <a:p>
            <a:pPr lvl="1"/>
            <a:r>
              <a:rPr lang="en-US" sz="2000" dirty="0" smtClean="0"/>
              <a:t>electronic commerce” means any economic activity provided by electronic means, including remote services and products, particularly services that consist of providing online information, commercial communications, research tools, or access to, or downloading of, online data, access to a communication network or the hosting of information;</a:t>
            </a:r>
            <a:endParaRPr lang="en-US" sz="2000" dirty="0"/>
          </a:p>
        </p:txBody>
      </p:sp>
    </p:spTree>
    <p:extLst>
      <p:ext uri="{BB962C8B-B14F-4D97-AF65-F5344CB8AC3E}">
        <p14:creationId xmlns:p14="http://schemas.microsoft.com/office/powerpoint/2010/main" val="447566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99078" y="2353733"/>
            <a:ext cx="8915400" cy="3777622"/>
          </a:xfrm>
        </p:spPr>
        <p:txBody>
          <a:bodyPr>
            <a:normAutofit/>
          </a:bodyPr>
          <a:lstStyle/>
          <a:p>
            <a:pPr marL="1371600" lvl="3" indent="0" algn="ctr">
              <a:buNone/>
            </a:pPr>
            <a:r>
              <a:rPr lang="en-US" sz="4000" b="1" dirty="0" smtClean="0"/>
              <a:t>ELECTRONIC TRANSACTIONS AND CYBER SECURITY ACT CHAPTER 74:02 OF LAWS OF MALAWI</a:t>
            </a:r>
            <a:endParaRPr lang="en-US" sz="4000" b="1" dirty="0"/>
          </a:p>
        </p:txBody>
      </p:sp>
    </p:spTree>
    <p:extLst>
      <p:ext uri="{BB962C8B-B14F-4D97-AF65-F5344CB8AC3E}">
        <p14:creationId xmlns:p14="http://schemas.microsoft.com/office/powerpoint/2010/main" val="2100467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Electronic Transactions and Cyber Security Act Chapter 74:02 of Laws of Malawi</a:t>
            </a:r>
            <a:endParaRPr lang="en-US" dirty="0"/>
          </a:p>
        </p:txBody>
      </p:sp>
      <p:sp>
        <p:nvSpPr>
          <p:cNvPr id="3" name="Content Placeholder 2"/>
          <p:cNvSpPr>
            <a:spLocks noGrp="1"/>
          </p:cNvSpPr>
          <p:nvPr>
            <p:ph idx="1"/>
          </p:nvPr>
        </p:nvSpPr>
        <p:spPr/>
        <p:txBody>
          <a:bodyPr/>
          <a:lstStyle/>
          <a:p>
            <a:r>
              <a:rPr lang="en-US" dirty="0" smtClean="0"/>
              <a:t>Came into force in 2017</a:t>
            </a:r>
          </a:p>
          <a:p>
            <a:r>
              <a:rPr lang="en-US" dirty="0" smtClean="0"/>
              <a:t>Makes provision for, among others, </a:t>
            </a:r>
          </a:p>
          <a:p>
            <a:pPr lvl="1"/>
            <a:r>
              <a:rPr lang="en-US" dirty="0" smtClean="0"/>
              <a:t>electronic transactions </a:t>
            </a:r>
          </a:p>
          <a:p>
            <a:pPr lvl="1"/>
            <a:r>
              <a:rPr lang="en-US" dirty="0" err="1" smtClean="0"/>
              <a:t>Criminalising</a:t>
            </a:r>
            <a:r>
              <a:rPr lang="en-US" dirty="0" smtClean="0"/>
              <a:t> offences related to computer systems and ICT</a:t>
            </a:r>
          </a:p>
          <a:p>
            <a:pPr lvl="1"/>
            <a:r>
              <a:rPr lang="en-US" dirty="0" smtClean="0"/>
              <a:t>Investigation, collection and use of electronic evidence </a:t>
            </a:r>
          </a:p>
          <a:p>
            <a:pPr lvl="1"/>
            <a:endParaRPr lang="en-US" dirty="0"/>
          </a:p>
        </p:txBody>
      </p:sp>
    </p:spTree>
    <p:extLst>
      <p:ext uri="{BB962C8B-B14F-4D97-AF65-F5344CB8AC3E}">
        <p14:creationId xmlns:p14="http://schemas.microsoft.com/office/powerpoint/2010/main" val="1112573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 – Section 3</a:t>
            </a:r>
            <a:endParaRPr lang="en-US" dirty="0"/>
          </a:p>
        </p:txBody>
      </p:sp>
      <p:sp>
        <p:nvSpPr>
          <p:cNvPr id="3" name="Content Placeholder 2"/>
          <p:cNvSpPr>
            <a:spLocks noGrp="1"/>
          </p:cNvSpPr>
          <p:nvPr>
            <p:ph idx="1"/>
          </p:nvPr>
        </p:nvSpPr>
        <p:spPr/>
        <p:txBody>
          <a:bodyPr>
            <a:normAutofit/>
          </a:bodyPr>
          <a:lstStyle/>
          <a:p>
            <a:pPr algn="just"/>
            <a:r>
              <a:rPr lang="en-US" dirty="0" smtClean="0"/>
              <a:t>(a) to set up a responsive information and communication technology legal framework that shall facilitate competition, development of information and communication technology and the participation of </a:t>
            </a:r>
            <a:r>
              <a:rPr lang="en-US" dirty="0" err="1" smtClean="0"/>
              <a:t>Malaŵi</a:t>
            </a:r>
            <a:r>
              <a:rPr lang="en-US" dirty="0" smtClean="0"/>
              <a:t> in the information age and economy.</a:t>
            </a:r>
          </a:p>
          <a:p>
            <a:pPr algn="just"/>
            <a:r>
              <a:rPr lang="en-US" dirty="0" smtClean="0"/>
              <a:t>Includes  </a:t>
            </a:r>
          </a:p>
          <a:p>
            <a:pPr lvl="1" algn="just"/>
            <a:r>
              <a:rPr lang="en-US" dirty="0" smtClean="0"/>
              <a:t>Balancing community and individual interests including privacy and data protection issues; </a:t>
            </a:r>
          </a:p>
          <a:p>
            <a:pPr lvl="1" algn="just"/>
            <a:r>
              <a:rPr lang="en-US" dirty="0" smtClean="0"/>
              <a:t>Addressing ethical is issues in the use of ICT (protecting children and the under-privileged)</a:t>
            </a:r>
          </a:p>
          <a:p>
            <a:pPr lvl="1" algn="just"/>
            <a:r>
              <a:rPr lang="en-US" dirty="0" smtClean="0"/>
              <a:t>In liaison with the MRA, to create a legal framework for </a:t>
            </a:r>
            <a:r>
              <a:rPr lang="en-US" dirty="0" err="1" smtClean="0"/>
              <a:t>favourable</a:t>
            </a:r>
            <a:r>
              <a:rPr lang="en-US" dirty="0" smtClean="0"/>
              <a:t> tax policies that promote ICT products and services that originate from within </a:t>
            </a:r>
            <a:r>
              <a:rPr lang="en-US" dirty="0" err="1" smtClean="0"/>
              <a:t>Malaŵi</a:t>
            </a:r>
            <a:endParaRPr lang="en-US" dirty="0"/>
          </a:p>
        </p:txBody>
      </p:sp>
    </p:spTree>
    <p:extLst>
      <p:ext uri="{BB962C8B-B14F-4D97-AF65-F5344CB8AC3E}">
        <p14:creationId xmlns:p14="http://schemas.microsoft.com/office/powerpoint/2010/main" val="2019464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3187</TotalTime>
  <Words>3416</Words>
  <Application>Microsoft Office PowerPoint</Application>
  <PresentationFormat>Widescreen</PresentationFormat>
  <Paragraphs>269</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Century Gothic</vt:lpstr>
      <vt:lpstr>Wingdings 3</vt:lpstr>
      <vt:lpstr>Wisp</vt:lpstr>
      <vt:lpstr>DIGITAL ECONOMY-LEGAL IMPLICATIONS</vt:lpstr>
      <vt:lpstr>Brief Outline</vt:lpstr>
      <vt:lpstr>PowerPoint Presentation</vt:lpstr>
      <vt:lpstr>Introduction: Scope of a Digital Economy </vt:lpstr>
      <vt:lpstr>Introduction: Significance of the Digital Economy  </vt:lpstr>
      <vt:lpstr>Introduction: Significance of the Digital Economy  (Cont’d) </vt:lpstr>
      <vt:lpstr>PowerPoint Presentation</vt:lpstr>
      <vt:lpstr>Electronic Transactions and Cyber Security Act Chapter 74:02 of Laws of Malawi</vt:lpstr>
      <vt:lpstr>Objectives – Section 3</vt:lpstr>
      <vt:lpstr>Objectives (cont’d) </vt:lpstr>
      <vt:lpstr>Principles in Implementation and Application of the Act – Section 4</vt:lpstr>
      <vt:lpstr>Malawi Computer Emergency Response Team (Malawi CERT)</vt:lpstr>
      <vt:lpstr>Electronic Signature </vt:lpstr>
      <vt:lpstr>Definitions</vt:lpstr>
      <vt:lpstr>Definitions</vt:lpstr>
      <vt:lpstr>Authenticity of Electronic Signature </vt:lpstr>
      <vt:lpstr>Proof of Authenticity of Electronic Signature</vt:lpstr>
      <vt:lpstr>Means of Creating Electronic Signature –section 9</vt:lpstr>
      <vt:lpstr>Conduct of a person relying on a digital signature- Section 10</vt:lpstr>
      <vt:lpstr>Legal Consequences of Relying on Electronic signature- Section 11</vt:lpstr>
      <vt:lpstr>Authentication/Recognition of Digital Signature- section 12</vt:lpstr>
      <vt:lpstr>Certification Authority &amp; Its Duties</vt:lpstr>
      <vt:lpstr>Liability: Exception  </vt:lpstr>
      <vt:lpstr>Notarisation, Acknowledgement and Certification</vt:lpstr>
      <vt:lpstr>Requirement for Multiple Copies or Use of Corporate Seal</vt:lpstr>
      <vt:lpstr>Determination of Originality of an Electronic Message</vt:lpstr>
      <vt:lpstr>Criteria &amp; Standard for Assessing Integrity of Information –section 15</vt:lpstr>
      <vt:lpstr>Storage of Electronic Messages – Section 17</vt:lpstr>
      <vt:lpstr>Secure Electronic Record – section 18</vt:lpstr>
      <vt:lpstr>Validity of a Contract Executed in Electronic Form</vt:lpstr>
      <vt:lpstr>Offer and Acceptance</vt:lpstr>
      <vt:lpstr>Authenticity of Electronic Message</vt:lpstr>
      <vt:lpstr>Authenticity of Electronic Message (cont’d)</vt:lpstr>
      <vt:lpstr>Admissibility and evidential weight of electronic messages – section 16</vt:lpstr>
      <vt:lpstr>Data Privacy </vt:lpstr>
      <vt:lpstr>Data Privacy (cont’d)</vt:lpstr>
      <vt:lpstr>Data Protection and Privacy</vt:lpstr>
      <vt:lpstr>Right to Privacy- Searches of the Person, Home or Property </vt:lpstr>
      <vt:lpstr>Right to Privacy- Seizure of Private Possessions</vt:lpstr>
      <vt:lpstr>Right to Privacy- Interference with Private Communications </vt:lpstr>
      <vt:lpstr>Unauthorised Access, Interception or Interference with Data &amp; Other Offences</vt:lpstr>
      <vt:lpstr>Remedies for Violation of Right to Privacy</vt:lpstr>
      <vt:lpstr>CONCLUSION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Chrispin Ngunde</dc:creator>
  <cp:lastModifiedBy>Patrick Achitabwino</cp:lastModifiedBy>
  <cp:revision>84</cp:revision>
  <dcterms:created xsi:type="dcterms:W3CDTF">2022-09-14T22:45:20Z</dcterms:created>
  <dcterms:modified xsi:type="dcterms:W3CDTF">2022-09-17T05:39:32Z</dcterms:modified>
</cp:coreProperties>
</file>