
<file path=[Content_Types].xml><?xml version="1.0" encoding="utf-8"?>
<Types xmlns="http://schemas.openxmlformats.org/package/2006/content-types">
  <Default Extension="png" ContentType="image/png"/>
  <Default Extension="aac" ContentType="audio/aac"/>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5" r:id="rId1"/>
  </p:sldMasterIdLst>
  <p:sldIdLst>
    <p:sldId id="256" r:id="rId2"/>
    <p:sldId id="257" r:id="rId3"/>
    <p:sldId id="266" r:id="rId4"/>
    <p:sldId id="258" r:id="rId5"/>
    <p:sldId id="261" r:id="rId6"/>
    <p:sldId id="259" r:id="rId7"/>
    <p:sldId id="262" r:id="rId8"/>
    <p:sldId id="263" r:id="rId9"/>
    <p:sldId id="264" r:id="rId10"/>
    <p:sldId id="267"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7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806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472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0307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569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977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6524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7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19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72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893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694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2765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256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01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080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57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87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12448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aac"/><Relationship Id="rId1" Type="http://schemas.microsoft.com/office/2007/relationships/media" Target="../media/media1.aac"/><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67990" y="4361468"/>
            <a:ext cx="2408286" cy="2308274"/>
          </a:xfrm>
          <a:prstGeom prst="rect">
            <a:avLst/>
          </a:prstGeom>
        </p:spPr>
      </p:pic>
      <p:sp>
        <p:nvSpPr>
          <p:cNvPr id="2" name="Title 1"/>
          <p:cNvSpPr>
            <a:spLocks noGrp="1"/>
          </p:cNvSpPr>
          <p:nvPr>
            <p:ph type="ctrTitle"/>
          </p:nvPr>
        </p:nvSpPr>
        <p:spPr>
          <a:xfrm>
            <a:off x="0" y="155023"/>
            <a:ext cx="12192000" cy="2677648"/>
          </a:xfrm>
        </p:spPr>
        <p:txBody>
          <a:bodyPr/>
          <a:lstStyle/>
          <a:p>
            <a:pPr algn="ctr"/>
            <a:r>
              <a:rPr lang="en-US" sz="4400" b="1" dirty="0">
                <a:solidFill>
                  <a:schemeClr val="tx1"/>
                </a:solidFill>
              </a:rPr>
              <a:t>DIGITAL FINANCIAL SERVICES  </a:t>
            </a:r>
            <a:r>
              <a:rPr lang="en-US" sz="4400" dirty="0"/>
              <a:t/>
            </a:r>
            <a:br>
              <a:rPr lang="en-US" sz="4400" dirty="0"/>
            </a:br>
            <a:endParaRPr lang="en-US" sz="4400" dirty="0"/>
          </a:p>
        </p:txBody>
      </p:sp>
      <p:sp>
        <p:nvSpPr>
          <p:cNvPr id="3" name="Subtitle 2"/>
          <p:cNvSpPr>
            <a:spLocks noGrp="1"/>
          </p:cNvSpPr>
          <p:nvPr>
            <p:ph type="subTitle" idx="1"/>
          </p:nvPr>
        </p:nvSpPr>
        <p:spPr>
          <a:xfrm>
            <a:off x="0" y="3095347"/>
            <a:ext cx="12192000" cy="1532589"/>
          </a:xfrm>
        </p:spPr>
        <p:txBody>
          <a:bodyPr>
            <a:noAutofit/>
          </a:bodyPr>
          <a:lstStyle/>
          <a:p>
            <a:pPr algn="ctr"/>
            <a:r>
              <a:rPr lang="en-US" sz="2000" b="1" dirty="0" smtClean="0">
                <a:solidFill>
                  <a:schemeClr val="tx1"/>
                </a:solidFill>
              </a:rPr>
              <a:t>By</a:t>
            </a:r>
          </a:p>
          <a:p>
            <a:pPr algn="ctr">
              <a:lnSpc>
                <a:spcPct val="120000"/>
              </a:lnSpc>
              <a:spcBef>
                <a:spcPts val="0"/>
              </a:spcBef>
            </a:pPr>
            <a:r>
              <a:rPr lang="en-US" sz="2000" b="1" dirty="0" smtClean="0">
                <a:solidFill>
                  <a:schemeClr val="tx1"/>
                </a:solidFill>
              </a:rPr>
              <a:t>John </a:t>
            </a:r>
            <a:r>
              <a:rPr lang="en-US" sz="2000" b="1" dirty="0" err="1" smtClean="0">
                <a:solidFill>
                  <a:schemeClr val="tx1"/>
                </a:solidFill>
              </a:rPr>
              <a:t>Kapito</a:t>
            </a:r>
            <a:endParaRPr lang="en-US" sz="2000" b="1" dirty="0" smtClean="0">
              <a:solidFill>
                <a:schemeClr val="tx1"/>
              </a:solidFill>
            </a:endParaRPr>
          </a:p>
          <a:p>
            <a:pPr algn="ctr">
              <a:lnSpc>
                <a:spcPct val="120000"/>
              </a:lnSpc>
              <a:spcBef>
                <a:spcPts val="0"/>
              </a:spcBef>
            </a:pPr>
            <a:r>
              <a:rPr lang="en-US" sz="2000" b="1" dirty="0" smtClean="0">
                <a:solidFill>
                  <a:schemeClr val="tx1"/>
                </a:solidFill>
              </a:rPr>
              <a:t>Executive Director </a:t>
            </a:r>
          </a:p>
          <a:p>
            <a:pPr algn="ctr">
              <a:lnSpc>
                <a:spcPct val="120000"/>
              </a:lnSpc>
              <a:spcBef>
                <a:spcPts val="0"/>
              </a:spcBef>
            </a:pPr>
            <a:r>
              <a:rPr lang="en-US" sz="2000" b="1" dirty="0" smtClean="0">
                <a:solidFill>
                  <a:schemeClr val="tx1"/>
                </a:solidFill>
              </a:rPr>
              <a:t>Consumers Association of Malawi</a:t>
            </a:r>
            <a:endParaRPr lang="en-US" sz="2000" b="1" dirty="0">
              <a:solidFill>
                <a:schemeClr val="tx1"/>
              </a:solidFill>
            </a:endParaRPr>
          </a:p>
        </p:txBody>
      </p:sp>
    </p:spTree>
    <p:extLst>
      <p:ext uri="{BB962C8B-B14F-4D97-AF65-F5344CB8AC3E}">
        <p14:creationId xmlns:p14="http://schemas.microsoft.com/office/powerpoint/2010/main" val="3477426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31" y="2662326"/>
            <a:ext cx="11053482" cy="2998505"/>
          </a:xfrm>
        </p:spPr>
        <p:txBody>
          <a:bodyPr/>
          <a:lstStyle/>
          <a:p>
            <a:r>
              <a:rPr lang="en-US" sz="2000" i="1" dirty="0" smtClean="0">
                <a:solidFill>
                  <a:schemeClr val="tx1"/>
                </a:solidFill>
              </a:rPr>
              <a:t>92-A </a:t>
            </a:r>
            <a:r>
              <a:rPr lang="en-US" sz="2000" i="1" dirty="0">
                <a:solidFill>
                  <a:schemeClr val="tx1"/>
                </a:solidFill>
              </a:rPr>
              <a:t>person who uses a generic number or owns or </a:t>
            </a:r>
            <a:r>
              <a:rPr lang="en-US" sz="2000" i="1" dirty="0" smtClean="0">
                <a:solidFill>
                  <a:schemeClr val="tx1"/>
                </a:solidFill>
              </a:rPr>
              <a:t>intends to </a:t>
            </a:r>
            <a:r>
              <a:rPr lang="en-US" sz="2000" i="1" dirty="0">
                <a:solidFill>
                  <a:schemeClr val="tx1"/>
                </a:solidFill>
              </a:rPr>
              <a:t>use a SIM card for voice telephony services shall register </a:t>
            </a:r>
            <a:r>
              <a:rPr lang="en-US" sz="2000" i="1" dirty="0" smtClean="0">
                <a:solidFill>
                  <a:schemeClr val="tx1"/>
                </a:solidFill>
              </a:rPr>
              <a:t>that generic </a:t>
            </a:r>
            <a:r>
              <a:rPr lang="en-US" sz="2000" i="1" dirty="0">
                <a:solidFill>
                  <a:schemeClr val="tx1"/>
                </a:solidFill>
              </a:rPr>
              <a:t>number or SIM card with any electronic </a:t>
            </a:r>
            <a:r>
              <a:rPr lang="en-US" sz="2000" i="1" dirty="0" smtClean="0">
                <a:solidFill>
                  <a:schemeClr val="tx1"/>
                </a:solidFill>
              </a:rPr>
              <a:t>communications licensee </a:t>
            </a:r>
            <a:r>
              <a:rPr lang="en-US" sz="2000" i="1" dirty="0">
                <a:solidFill>
                  <a:schemeClr val="tx1"/>
                </a:solidFill>
              </a:rPr>
              <a:t>or with the distributor, agent or dealer of the </a:t>
            </a:r>
            <a:r>
              <a:rPr lang="en-US" sz="2000" i="1" dirty="0" smtClean="0">
                <a:solidFill>
                  <a:schemeClr val="tx1"/>
                </a:solidFill>
              </a:rPr>
              <a:t>electronic communications </a:t>
            </a:r>
            <a:r>
              <a:rPr lang="en-US" sz="2000" i="1" dirty="0">
                <a:solidFill>
                  <a:schemeClr val="tx1"/>
                </a:solidFill>
              </a:rPr>
              <a:t>licensee, authorized to provide or sell </a:t>
            </a:r>
            <a:r>
              <a:rPr lang="en-US" sz="2000" i="1" dirty="0" smtClean="0">
                <a:solidFill>
                  <a:schemeClr val="tx1"/>
                </a:solidFill>
              </a:rPr>
              <a:t>generic numbers </a:t>
            </a:r>
            <a:r>
              <a:rPr lang="en-US" sz="2000" i="1" dirty="0">
                <a:solidFill>
                  <a:schemeClr val="tx1"/>
                </a:solidFill>
              </a:rPr>
              <a:t>or SIM cards</a:t>
            </a:r>
            <a:r>
              <a:rPr lang="en-US" sz="2000" i="1" dirty="0" smtClean="0">
                <a:solidFill>
                  <a:schemeClr val="tx1"/>
                </a:solidFill>
              </a:rPr>
              <a:t>.</a:t>
            </a:r>
            <a:r>
              <a:rPr lang="en-US" sz="2000" i="1" dirty="0">
                <a:solidFill>
                  <a:schemeClr val="tx1"/>
                </a:solidFill>
              </a:rPr>
              <a:t/>
            </a:r>
            <a:br>
              <a:rPr lang="en-US" sz="2000" i="1" dirty="0">
                <a:solidFill>
                  <a:schemeClr val="tx1"/>
                </a:solidFill>
              </a:rPr>
            </a:br>
            <a:r>
              <a:rPr lang="en-US" sz="2000" dirty="0">
                <a:solidFill>
                  <a:schemeClr val="tx1"/>
                </a:solidFill>
              </a:rPr>
              <a:t>Any electronic communications licensee or the </a:t>
            </a:r>
            <a:r>
              <a:rPr lang="en-US" sz="2000" dirty="0" smtClean="0">
                <a:solidFill>
                  <a:schemeClr val="tx1"/>
                </a:solidFill>
              </a:rPr>
              <a:t>distributor, agent </a:t>
            </a:r>
            <a:r>
              <a:rPr lang="en-US" sz="2000" dirty="0">
                <a:solidFill>
                  <a:schemeClr val="tx1"/>
                </a:solidFill>
              </a:rPr>
              <a:t>or dealer of the electronic communications licensee, shall__</a:t>
            </a:r>
            <a:br>
              <a:rPr lang="en-US" sz="2000" dirty="0">
                <a:solidFill>
                  <a:schemeClr val="tx1"/>
                </a:solidFill>
              </a:rPr>
            </a:br>
            <a:r>
              <a:rPr lang="en-US" sz="2000" dirty="0">
                <a:solidFill>
                  <a:schemeClr val="tx1"/>
                </a:solidFill>
              </a:rPr>
              <a:t>(</a:t>
            </a:r>
            <a:r>
              <a:rPr lang="en-US" sz="2000" i="1" dirty="0">
                <a:solidFill>
                  <a:schemeClr val="tx1"/>
                </a:solidFill>
              </a:rPr>
              <a:t>a</a:t>
            </a:r>
            <a:r>
              <a:rPr lang="en-US" sz="2000" dirty="0">
                <a:solidFill>
                  <a:schemeClr val="tx1"/>
                </a:solidFill>
              </a:rPr>
              <a:t>) where a potential subscriber is a natural person, obtain </a:t>
            </a:r>
            <a:r>
              <a:rPr lang="en-US" sz="2000" dirty="0" smtClean="0">
                <a:solidFill>
                  <a:schemeClr val="tx1"/>
                </a:solidFill>
              </a:rPr>
              <a:t>and fill </a:t>
            </a:r>
            <a:r>
              <a:rPr lang="en-US" sz="2000" dirty="0">
                <a:solidFill>
                  <a:schemeClr val="tx1"/>
                </a:solidFill>
              </a:rPr>
              <a:t>in a form the following information__</a:t>
            </a:r>
            <a:br>
              <a:rPr lang="en-US" sz="2000" dirty="0">
                <a:solidFill>
                  <a:schemeClr val="tx1"/>
                </a:solidFill>
              </a:rPr>
            </a:br>
            <a:r>
              <a:rPr lang="en-US" sz="2000" dirty="0">
                <a:solidFill>
                  <a:schemeClr val="tx1"/>
                </a:solidFill>
              </a:rPr>
              <a:t>(</a:t>
            </a:r>
            <a:r>
              <a:rPr lang="en-US" sz="2000" dirty="0" err="1">
                <a:solidFill>
                  <a:schemeClr val="tx1"/>
                </a:solidFill>
              </a:rPr>
              <a:t>i</a:t>
            </a:r>
            <a:r>
              <a:rPr lang="en-US" sz="2000" dirty="0">
                <a:solidFill>
                  <a:schemeClr val="tx1"/>
                </a:solidFill>
              </a:rPr>
              <a:t>) the full name of the subscriber;</a:t>
            </a:r>
            <a:br>
              <a:rPr lang="en-US" sz="2000" dirty="0">
                <a:solidFill>
                  <a:schemeClr val="tx1"/>
                </a:solidFill>
              </a:rPr>
            </a:br>
            <a:r>
              <a:rPr lang="en-US" sz="2000" dirty="0">
                <a:solidFill>
                  <a:schemeClr val="tx1"/>
                </a:solidFill>
              </a:rPr>
              <a:t>(ii) the identity card number, or any other document </a:t>
            </a:r>
            <a:r>
              <a:rPr lang="en-US" sz="2000" dirty="0" smtClean="0">
                <a:solidFill>
                  <a:schemeClr val="tx1"/>
                </a:solidFill>
              </a:rPr>
              <a:t>that proves </a:t>
            </a:r>
            <a:r>
              <a:rPr lang="en-US" sz="2000" dirty="0">
                <a:solidFill>
                  <a:schemeClr val="tx1"/>
                </a:solidFill>
              </a:rPr>
              <a:t>the identity of the subscriber; and</a:t>
            </a:r>
            <a:br>
              <a:rPr lang="en-US" sz="2000" dirty="0">
                <a:solidFill>
                  <a:schemeClr val="tx1"/>
                </a:solidFill>
              </a:rPr>
            </a:br>
            <a:r>
              <a:rPr lang="en-US" sz="2000" dirty="0">
                <a:solidFill>
                  <a:schemeClr val="tx1"/>
                </a:solidFill>
              </a:rPr>
              <a:t>(iii) the residential and business or registered </a:t>
            </a:r>
            <a:r>
              <a:rPr lang="en-US" sz="2000" dirty="0" smtClean="0">
                <a:solidFill>
                  <a:schemeClr val="tx1"/>
                </a:solidFill>
              </a:rPr>
              <a:t>physical address </a:t>
            </a:r>
            <a:r>
              <a:rPr lang="en-US" sz="2000" dirty="0">
                <a:solidFill>
                  <a:schemeClr val="tx1"/>
                </a:solidFill>
              </a:rPr>
              <a:t>of the subscriber,</a:t>
            </a:r>
            <a:endParaRPr lang="en-US" sz="2000" i="1" dirty="0">
              <a:solidFill>
                <a:schemeClr val="tx1"/>
              </a:solidFill>
            </a:endParaRPr>
          </a:p>
        </p:txBody>
      </p:sp>
      <p:pic>
        <p:nvPicPr>
          <p:cNvPr id="4" name="SIM CARD 100">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152091" y="5660831"/>
            <a:ext cx="609600" cy="609600"/>
          </a:xfrm>
        </p:spPr>
      </p:pic>
      <p:sp>
        <p:nvSpPr>
          <p:cNvPr id="5" name="Title 1"/>
          <p:cNvSpPr txBox="1">
            <a:spLocks/>
          </p:cNvSpPr>
          <p:nvPr/>
        </p:nvSpPr>
        <p:spPr bwMode="gray">
          <a:xfrm>
            <a:off x="995082" y="633629"/>
            <a:ext cx="9493624" cy="102035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bg1"/>
                </a:solidFill>
              </a:rPr>
              <a:t>COMMUNICATIONS ACT-2016 SECTION 92</a:t>
            </a:r>
            <a:endParaRPr lang="en-US" b="1" dirty="0">
              <a:solidFill>
                <a:schemeClr val="bg1"/>
              </a:solidFill>
            </a:endParaRPr>
          </a:p>
        </p:txBody>
      </p:sp>
    </p:spTree>
    <p:extLst>
      <p:ext uri="{BB962C8B-B14F-4D97-AF65-F5344CB8AC3E}">
        <p14:creationId xmlns:p14="http://schemas.microsoft.com/office/powerpoint/2010/main" val="489931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4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54" y="2669265"/>
            <a:ext cx="9601196" cy="1303867"/>
          </a:xfrm>
        </p:spPr>
        <p:txBody>
          <a:bodyPr/>
          <a:lstStyle/>
          <a:p>
            <a:pPr algn="ctr"/>
            <a:r>
              <a:rPr lang="en-US" b="1" dirty="0">
                <a:solidFill>
                  <a:schemeClr val="tx1"/>
                </a:solidFill>
              </a:rPr>
              <a:t>Thank you for your attention</a:t>
            </a:r>
          </a:p>
        </p:txBody>
      </p:sp>
    </p:spTree>
    <p:extLst>
      <p:ext uri="{BB962C8B-B14F-4D97-AF65-F5344CB8AC3E}">
        <p14:creationId xmlns:p14="http://schemas.microsoft.com/office/powerpoint/2010/main" val="247674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- 1</a:t>
            </a:r>
            <a:endParaRPr lang="en-US" b="1" dirty="0"/>
          </a:p>
        </p:txBody>
      </p:sp>
      <p:sp>
        <p:nvSpPr>
          <p:cNvPr id="3" name="Content Placeholder 2"/>
          <p:cNvSpPr>
            <a:spLocks noGrp="1"/>
          </p:cNvSpPr>
          <p:nvPr>
            <p:ph idx="1"/>
          </p:nvPr>
        </p:nvSpPr>
        <p:spPr>
          <a:xfrm>
            <a:off x="475657" y="2546252"/>
            <a:ext cx="11102054" cy="4311748"/>
          </a:xfrm>
        </p:spPr>
        <p:txBody>
          <a:bodyPr>
            <a:normAutofit/>
          </a:bodyPr>
          <a:lstStyle/>
          <a:p>
            <a:r>
              <a:rPr lang="en-US" sz="2400" b="1" dirty="0" smtClean="0"/>
              <a:t>What is Digital </a:t>
            </a:r>
            <a:r>
              <a:rPr lang="en-US" sz="2400" b="1" dirty="0"/>
              <a:t>Financial Services (DFS</a:t>
            </a:r>
            <a:r>
              <a:rPr lang="en-US" sz="2400" b="1" dirty="0" smtClean="0"/>
              <a:t>)?</a:t>
            </a:r>
          </a:p>
          <a:p>
            <a:pPr lvl="1"/>
            <a:r>
              <a:rPr lang="en-US" sz="2000" dirty="0" smtClean="0"/>
              <a:t> Broad </a:t>
            </a:r>
            <a:r>
              <a:rPr lang="en-US" sz="2000" dirty="0"/>
              <a:t>range of financial services accessed and delivered through digital channels, </a:t>
            </a:r>
            <a:endParaRPr lang="en-US" sz="2000" dirty="0" smtClean="0"/>
          </a:p>
          <a:p>
            <a:pPr lvl="1"/>
            <a:r>
              <a:rPr lang="en-US" sz="2000" dirty="0" smtClean="0"/>
              <a:t>These include </a:t>
            </a:r>
            <a:r>
              <a:rPr lang="en-US" sz="2000" dirty="0"/>
              <a:t>payments, credit, savings, remittances and </a:t>
            </a:r>
            <a:r>
              <a:rPr lang="en-US" sz="2000" dirty="0" smtClean="0"/>
              <a:t>insurance – through digital channels.</a:t>
            </a:r>
          </a:p>
          <a:p>
            <a:pPr marL="457200" lvl="1" indent="0">
              <a:buNone/>
            </a:pPr>
            <a:r>
              <a:rPr lang="en-US" sz="2000" dirty="0" smtClean="0"/>
              <a:t> </a:t>
            </a:r>
            <a:endParaRPr lang="en-US" sz="2000" dirty="0"/>
          </a:p>
          <a:p>
            <a:pPr>
              <a:buFont typeface="Wingdings" panose="05000000000000000000" pitchFamily="2" charset="2"/>
              <a:buChar char="q"/>
            </a:pPr>
            <a:r>
              <a:rPr lang="en-US" sz="2400" b="1" dirty="0" smtClean="0"/>
              <a:t>What are Digital channels</a:t>
            </a:r>
          </a:p>
          <a:p>
            <a:pPr lvl="1">
              <a:buFont typeface="Wingdings" panose="05000000000000000000" pitchFamily="2" charset="2"/>
              <a:buChar char="q"/>
            </a:pPr>
            <a:r>
              <a:rPr lang="en-US" sz="2000" dirty="0" smtClean="0"/>
              <a:t> </a:t>
            </a:r>
            <a:r>
              <a:rPr lang="en-US" sz="2000" dirty="0"/>
              <a:t>refers to the internet, mobile phones, ATMs, POS terminals etc. </a:t>
            </a:r>
            <a:endParaRPr lang="en-US" sz="2000" dirty="0" smtClean="0"/>
          </a:p>
          <a:p>
            <a:pPr lvl="1">
              <a:buFont typeface="Wingdings" panose="05000000000000000000" pitchFamily="2" charset="2"/>
              <a:buChar char="q"/>
            </a:pPr>
            <a:r>
              <a:rPr lang="en-US" sz="2000" dirty="0" smtClean="0"/>
              <a:t>DFS </a:t>
            </a:r>
            <a:r>
              <a:rPr lang="en-US" sz="2000" dirty="0"/>
              <a:t>concept includes mobile financial services (MFS</a:t>
            </a:r>
            <a:r>
              <a:rPr lang="en-US" sz="2000" dirty="0" smtClean="0"/>
              <a:t>)</a:t>
            </a:r>
          </a:p>
        </p:txBody>
      </p:sp>
    </p:spTree>
    <p:extLst>
      <p:ext uri="{BB962C8B-B14F-4D97-AF65-F5344CB8AC3E}">
        <p14:creationId xmlns:p14="http://schemas.microsoft.com/office/powerpoint/2010/main" val="129019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- 2</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627" y="3528811"/>
            <a:ext cx="2486738" cy="2356833"/>
          </a:xfrm>
          <a:prstGeom prst="rect">
            <a:avLst/>
          </a:prstGeom>
          <a:ln>
            <a:noFill/>
          </a:ln>
          <a:effectLst>
            <a:softEdge rad="112500"/>
          </a:effectLst>
        </p:spPr>
      </p:pic>
      <p:sp>
        <p:nvSpPr>
          <p:cNvPr id="7" name="Content Placeholder 2"/>
          <p:cNvSpPr txBox="1">
            <a:spLocks/>
          </p:cNvSpPr>
          <p:nvPr/>
        </p:nvSpPr>
        <p:spPr>
          <a:xfrm>
            <a:off x="656822" y="2532186"/>
            <a:ext cx="8748805" cy="41777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en-US" sz="1900" dirty="0"/>
              <a:t>Unbanked Consumers are increasingly gaining access to financial services through digital channels and an emerging new sets of institutions such as agent network managers, payment aggregators and others who are helping to build out a more far reaching and efficient digital finance ecosystem. </a:t>
            </a:r>
          </a:p>
          <a:p>
            <a:pPr algn="just"/>
            <a:r>
              <a:rPr lang="en-US" sz="1900" dirty="0"/>
              <a:t>The high cost of building and operating brick-and-mortar bank branches has been a major obstacle for extending financial services to the poor. Physical bank branches are expensive to maintain in far-flung communities, while traveling to urban areas is costly for many rural Consumers. </a:t>
            </a:r>
          </a:p>
          <a:p>
            <a:pPr algn="just"/>
            <a:r>
              <a:rPr lang="en-US" sz="1900" dirty="0"/>
              <a:t>However, problems or barriers remain a long way to go in the digital finance. It should be mentioned that digital finance has also related risks.</a:t>
            </a:r>
          </a:p>
        </p:txBody>
      </p:sp>
    </p:spTree>
    <p:extLst>
      <p:ext uri="{BB962C8B-B14F-4D97-AF65-F5344CB8AC3E}">
        <p14:creationId xmlns:p14="http://schemas.microsoft.com/office/powerpoint/2010/main" val="12745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06" y="1123801"/>
            <a:ext cx="10637949" cy="1303867"/>
          </a:xfrm>
        </p:spPr>
        <p:txBody>
          <a:bodyPr>
            <a:normAutofit/>
          </a:bodyPr>
          <a:lstStyle/>
          <a:p>
            <a:r>
              <a:rPr lang="en-US" b="1" dirty="0" smtClean="0"/>
              <a:t>Benefits of Digital Financial Services (DFS) </a:t>
            </a:r>
            <a:r>
              <a:rPr lang="en-US" dirty="0"/>
              <a:t/>
            </a:r>
            <a:br>
              <a:rPr lang="en-US" dirty="0"/>
            </a:br>
            <a:endParaRPr lang="en-US" dirty="0"/>
          </a:p>
        </p:txBody>
      </p:sp>
      <p:sp>
        <p:nvSpPr>
          <p:cNvPr id="3" name="Content Placeholder 2"/>
          <p:cNvSpPr>
            <a:spLocks noGrp="1"/>
          </p:cNvSpPr>
          <p:nvPr>
            <p:ph idx="1"/>
          </p:nvPr>
        </p:nvSpPr>
        <p:spPr>
          <a:xfrm>
            <a:off x="850006" y="2400176"/>
            <a:ext cx="10637949" cy="3702200"/>
          </a:xfrm>
        </p:spPr>
        <p:txBody>
          <a:bodyPr>
            <a:normAutofit/>
          </a:bodyPr>
          <a:lstStyle/>
          <a:p>
            <a:r>
              <a:rPr lang="en-US" sz="2000" dirty="0"/>
              <a:t>Potential to provide affordable, convenient and secure banking service</a:t>
            </a:r>
          </a:p>
          <a:p>
            <a:r>
              <a:rPr lang="en-US" sz="2000" dirty="0"/>
              <a:t>Provides greater control of </a:t>
            </a:r>
            <a:r>
              <a:rPr lang="en-US" sz="2000" dirty="0" smtClean="0"/>
              <a:t>Consumer </a:t>
            </a:r>
            <a:r>
              <a:rPr lang="en-US" sz="2000" dirty="0"/>
              <a:t>personal finance, quick financial decision making, and the ability to make and receive payments </a:t>
            </a:r>
          </a:p>
          <a:p>
            <a:r>
              <a:rPr lang="en-US" sz="2000" dirty="0"/>
              <a:t>Increases access to financial services through digital channels and an emerging new set of institutions </a:t>
            </a:r>
          </a:p>
          <a:p>
            <a:r>
              <a:rPr lang="en-US" sz="2000" dirty="0"/>
              <a:t>Allows a wider range of financial services such as online banking, mobile banking </a:t>
            </a:r>
            <a:r>
              <a:rPr lang="en-US" sz="2000" dirty="0" smtClean="0"/>
              <a:t>etc.</a:t>
            </a:r>
            <a:endParaRPr lang="en-US" sz="2000" dirty="0"/>
          </a:p>
          <a:p>
            <a:r>
              <a:rPr lang="en-US" sz="2000" dirty="0"/>
              <a:t>More convenient and affordable than traditional banking </a:t>
            </a:r>
            <a:r>
              <a:rPr lang="en-US" sz="2000" dirty="0" smtClean="0"/>
              <a:t>services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620" y="5072304"/>
            <a:ext cx="2282043" cy="1588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501079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3690" y="3823036"/>
            <a:ext cx="2411543" cy="2497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1295401" y="1149559"/>
            <a:ext cx="9601196" cy="1303867"/>
          </a:xfrm>
        </p:spPr>
        <p:txBody>
          <a:bodyPr>
            <a:normAutofit/>
          </a:bodyPr>
          <a:lstStyle/>
          <a:p>
            <a:r>
              <a:rPr lang="en-US" b="1" dirty="0" smtClean="0"/>
              <a:t>Benefits of Digital Financial Services (DFS) </a:t>
            </a:r>
            <a:r>
              <a:rPr lang="en-US" dirty="0"/>
              <a:t/>
            </a:r>
            <a:br>
              <a:rPr lang="en-US" dirty="0"/>
            </a:br>
            <a:endParaRPr lang="en-US" dirty="0"/>
          </a:p>
        </p:txBody>
      </p:sp>
      <p:sp>
        <p:nvSpPr>
          <p:cNvPr id="3" name="Content Placeholder 2"/>
          <p:cNvSpPr>
            <a:spLocks noGrp="1"/>
          </p:cNvSpPr>
          <p:nvPr>
            <p:ph idx="1"/>
          </p:nvPr>
        </p:nvSpPr>
        <p:spPr>
          <a:xfrm>
            <a:off x="226454" y="2355795"/>
            <a:ext cx="9601196" cy="3702200"/>
          </a:xfrm>
        </p:spPr>
        <p:txBody>
          <a:bodyPr>
            <a:normAutofit/>
          </a:bodyPr>
          <a:lstStyle/>
          <a:p>
            <a:r>
              <a:rPr lang="en-US" sz="2000" dirty="0" smtClean="0"/>
              <a:t>Enabling low-income and poor Consumers in Malawi to save and borrow in the formal financial system</a:t>
            </a:r>
          </a:p>
          <a:p>
            <a:r>
              <a:rPr lang="en-US" sz="2000" dirty="0" smtClean="0"/>
              <a:t>It is vital to Consumers as it boosts security for their cash </a:t>
            </a:r>
          </a:p>
          <a:p>
            <a:r>
              <a:rPr lang="en-US" sz="2000" dirty="0" smtClean="0"/>
              <a:t>Speed up delivery, which is especially important in case of emergencies such as funerals and other disasters</a:t>
            </a:r>
          </a:p>
          <a:p>
            <a:r>
              <a:rPr lang="en-US" sz="2000" dirty="0" smtClean="0"/>
              <a:t>Increase women’s economic participation </a:t>
            </a:r>
          </a:p>
          <a:p>
            <a:r>
              <a:rPr lang="en-US" sz="2000" dirty="0" smtClean="0"/>
              <a:t>Creates a clear digital record and can be traced</a:t>
            </a:r>
          </a:p>
          <a:p>
            <a:r>
              <a:rPr lang="en-US" sz="2000" dirty="0" smtClean="0"/>
              <a:t>Digital Financial services are easily accessible </a:t>
            </a:r>
          </a:p>
          <a:p>
            <a:endParaRPr lang="en-US" sz="2000" dirty="0"/>
          </a:p>
        </p:txBody>
      </p:sp>
    </p:spTree>
    <p:extLst>
      <p:ext uri="{BB962C8B-B14F-4D97-AF65-F5344CB8AC3E}">
        <p14:creationId xmlns:p14="http://schemas.microsoft.com/office/powerpoint/2010/main" val="788609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058478"/>
            <a:ext cx="9601196" cy="1303867"/>
          </a:xfrm>
        </p:spPr>
        <p:txBody>
          <a:bodyPr>
            <a:normAutofit fontScale="90000"/>
          </a:bodyPr>
          <a:lstStyle/>
          <a:p>
            <a:r>
              <a:rPr lang="en-US" b="1" dirty="0" smtClean="0"/>
              <a:t>Challenges of Digital Financial Services(DFS) </a:t>
            </a:r>
            <a:r>
              <a:rPr lang="en-US" dirty="0"/>
              <a:t/>
            </a:r>
            <a:br>
              <a:rPr lang="en-US" dirty="0"/>
            </a:br>
            <a:endParaRPr lang="en-US" dirty="0"/>
          </a:p>
        </p:txBody>
      </p:sp>
      <p:sp>
        <p:nvSpPr>
          <p:cNvPr id="3" name="Content Placeholder 2"/>
          <p:cNvSpPr>
            <a:spLocks noGrp="1"/>
          </p:cNvSpPr>
          <p:nvPr>
            <p:ph idx="1"/>
          </p:nvPr>
        </p:nvSpPr>
        <p:spPr>
          <a:xfrm>
            <a:off x="1295401" y="2556932"/>
            <a:ext cx="9601196" cy="3663564"/>
          </a:xfrm>
        </p:spPr>
        <p:txBody>
          <a:bodyPr>
            <a:normAutofit/>
          </a:bodyPr>
          <a:lstStyle/>
          <a:p>
            <a:r>
              <a:rPr lang="en-US" dirty="0" smtClean="0"/>
              <a:t>Lack </a:t>
            </a:r>
            <a:r>
              <a:rPr lang="en-US" dirty="0"/>
              <a:t>of merchant willingness </a:t>
            </a:r>
          </a:p>
          <a:p>
            <a:r>
              <a:rPr lang="en-US" dirty="0"/>
              <a:t>High transactional costs </a:t>
            </a:r>
          </a:p>
          <a:p>
            <a:r>
              <a:rPr lang="en-US" dirty="0"/>
              <a:t>Inadequate Financial Literacy  </a:t>
            </a:r>
          </a:p>
          <a:p>
            <a:r>
              <a:rPr lang="en-US" dirty="0" smtClean="0"/>
              <a:t>Low </a:t>
            </a:r>
            <a:r>
              <a:rPr lang="en-US" dirty="0"/>
              <a:t>level of active users (predominant dormant accounts) due to high service </a:t>
            </a:r>
            <a:r>
              <a:rPr lang="en-US" dirty="0" smtClean="0"/>
              <a:t>costs</a:t>
            </a:r>
            <a:endParaRPr lang="en-US" dirty="0"/>
          </a:p>
          <a:p>
            <a:r>
              <a:rPr lang="en-US" dirty="0" smtClean="0"/>
              <a:t>Consumers unfamiliarity </a:t>
            </a:r>
            <a:r>
              <a:rPr lang="en-US" dirty="0"/>
              <a:t>with services due to inadequate financial </a:t>
            </a:r>
            <a:r>
              <a:rPr lang="en-US" dirty="0" smtClean="0"/>
              <a:t>education </a:t>
            </a:r>
          </a:p>
          <a:p>
            <a:r>
              <a:rPr lang="en-US" dirty="0"/>
              <a:t>Low involvement of banks and non-banking enterprises for the development of more inclusive </a:t>
            </a:r>
            <a:r>
              <a:rPr lang="en-US" dirty="0" smtClean="0"/>
              <a:t>services</a:t>
            </a:r>
          </a:p>
          <a:p>
            <a:pPr marL="0" indent="0">
              <a:buNone/>
            </a:pPr>
            <a:endParaRPr lang="en-US" dirty="0"/>
          </a:p>
          <a:p>
            <a:endParaRPr lang="en-US" dirty="0"/>
          </a:p>
        </p:txBody>
      </p:sp>
    </p:spTree>
    <p:extLst>
      <p:ext uri="{BB962C8B-B14F-4D97-AF65-F5344CB8AC3E}">
        <p14:creationId xmlns:p14="http://schemas.microsoft.com/office/powerpoint/2010/main" val="3465925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134" y="1143487"/>
            <a:ext cx="10261983" cy="706964"/>
          </a:xfrm>
        </p:spPr>
        <p:txBody>
          <a:bodyPr/>
          <a:lstStyle/>
          <a:p>
            <a:r>
              <a:rPr lang="en-US" b="1" dirty="0" smtClean="0"/>
              <a:t>Challenges of Digital Financial Services (DFS)</a:t>
            </a:r>
            <a:endParaRPr lang="en-US" b="1" dirty="0"/>
          </a:p>
        </p:txBody>
      </p:sp>
      <p:sp>
        <p:nvSpPr>
          <p:cNvPr id="3" name="Content Placeholder 2"/>
          <p:cNvSpPr>
            <a:spLocks noGrp="1"/>
          </p:cNvSpPr>
          <p:nvPr>
            <p:ph idx="1"/>
          </p:nvPr>
        </p:nvSpPr>
        <p:spPr>
          <a:xfrm>
            <a:off x="1154954" y="2384557"/>
            <a:ext cx="8825659" cy="3416300"/>
          </a:xfrm>
        </p:spPr>
        <p:txBody>
          <a:bodyPr/>
          <a:lstStyle/>
          <a:p>
            <a:r>
              <a:rPr lang="en-US" dirty="0"/>
              <a:t>Lack of political will – </a:t>
            </a:r>
            <a:r>
              <a:rPr lang="en-US" dirty="0" smtClean="0"/>
              <a:t>Government</a:t>
            </a:r>
            <a:r>
              <a:rPr lang="en-US" dirty="0" smtClean="0"/>
              <a:t> </a:t>
            </a:r>
            <a:r>
              <a:rPr lang="en-US" dirty="0"/>
              <a:t>largest payer but not doing much in adoption  </a:t>
            </a:r>
            <a:endParaRPr lang="en-US" dirty="0" smtClean="0"/>
          </a:p>
          <a:p>
            <a:r>
              <a:rPr lang="en-US" dirty="0" smtClean="0"/>
              <a:t>Low </a:t>
            </a:r>
            <a:r>
              <a:rPr lang="en-US" dirty="0"/>
              <a:t>coverage and poor network in the </a:t>
            </a:r>
            <a:r>
              <a:rPr lang="en-US" dirty="0" smtClean="0"/>
              <a:t>country</a:t>
            </a:r>
            <a:endParaRPr lang="en-US" dirty="0"/>
          </a:p>
          <a:p>
            <a:r>
              <a:rPr lang="en-US" dirty="0"/>
              <a:t>Lack of infrastructure sharing (interoperability)</a:t>
            </a:r>
          </a:p>
          <a:p>
            <a:r>
              <a:rPr lang="en-US" dirty="0"/>
              <a:t>Inconsistency  supply of electricity </a:t>
            </a:r>
          </a:p>
          <a:p>
            <a:r>
              <a:rPr lang="en-US" dirty="0"/>
              <a:t>Prevalence of corrupt practices for individuals to avoid trail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419" y="4362533"/>
            <a:ext cx="3155325" cy="2168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31010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 of Digital Financial Services (DFS)</a:t>
            </a:r>
            <a:endParaRPr lang="en-US" b="1" dirty="0"/>
          </a:p>
        </p:txBody>
      </p:sp>
      <p:sp>
        <p:nvSpPr>
          <p:cNvPr id="3" name="Content Placeholder 2"/>
          <p:cNvSpPr>
            <a:spLocks noGrp="1"/>
          </p:cNvSpPr>
          <p:nvPr>
            <p:ph idx="1"/>
          </p:nvPr>
        </p:nvSpPr>
        <p:spPr>
          <a:xfrm>
            <a:off x="1295401" y="2556931"/>
            <a:ext cx="9601196" cy="3676443"/>
          </a:xfrm>
        </p:spPr>
        <p:txBody>
          <a:bodyPr>
            <a:normAutofit/>
          </a:bodyPr>
          <a:lstStyle/>
          <a:p>
            <a:r>
              <a:rPr lang="en-US" dirty="0"/>
              <a:t>Lack and inadequate for strong Consumer education and consumer protection</a:t>
            </a:r>
          </a:p>
          <a:p>
            <a:pPr lvl="1">
              <a:buFont typeface="Wingdings" panose="05000000000000000000" pitchFamily="2" charset="2"/>
              <a:buChar char="q"/>
            </a:pPr>
            <a:r>
              <a:rPr lang="en-US" dirty="0" smtClean="0"/>
              <a:t>promoting </a:t>
            </a:r>
            <a:r>
              <a:rPr lang="en-US" dirty="0"/>
              <a:t>financial literacy </a:t>
            </a:r>
          </a:p>
          <a:p>
            <a:pPr lvl="1">
              <a:buFont typeface="Wingdings" panose="05000000000000000000" pitchFamily="2" charset="2"/>
              <a:buChar char="q"/>
            </a:pPr>
            <a:r>
              <a:rPr lang="en-US" dirty="0" smtClean="0"/>
              <a:t>Prevalence </a:t>
            </a:r>
            <a:r>
              <a:rPr lang="en-US" dirty="0"/>
              <a:t>of  fraud prevention </a:t>
            </a:r>
          </a:p>
          <a:p>
            <a:pPr lvl="1">
              <a:buFont typeface="Wingdings" panose="05000000000000000000" pitchFamily="2" charset="2"/>
              <a:buChar char="q"/>
            </a:pPr>
            <a:r>
              <a:rPr lang="en-US" dirty="0"/>
              <a:t>dispute resolution mechanisms and data privacy</a:t>
            </a:r>
          </a:p>
          <a:p>
            <a:r>
              <a:rPr lang="en-US" dirty="0"/>
              <a:t>Agents and their networks introduce new operational risks, the risk of financial crime and the risks associated with Consumer credit </a:t>
            </a:r>
          </a:p>
          <a:p>
            <a:r>
              <a:rPr lang="en-US" dirty="0"/>
              <a:t>Contravening anti-money laundering and financing terrorism rules by keeping records and reporting suspicious transactions </a:t>
            </a:r>
          </a:p>
          <a:p>
            <a:endParaRPr lang="en-US" dirty="0"/>
          </a:p>
        </p:txBody>
      </p:sp>
    </p:spTree>
    <p:extLst>
      <p:ext uri="{BB962C8B-B14F-4D97-AF65-F5344CB8AC3E}">
        <p14:creationId xmlns:p14="http://schemas.microsoft.com/office/powerpoint/2010/main" val="2780465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 of Digital Financial Services (DFS) </a:t>
            </a:r>
            <a:endParaRPr lang="en-US" b="1" dirty="0"/>
          </a:p>
        </p:txBody>
      </p:sp>
      <p:sp>
        <p:nvSpPr>
          <p:cNvPr id="3" name="Content Placeholder 2"/>
          <p:cNvSpPr>
            <a:spLocks noGrp="1"/>
          </p:cNvSpPr>
          <p:nvPr>
            <p:ph idx="1"/>
          </p:nvPr>
        </p:nvSpPr>
        <p:spPr/>
        <p:txBody>
          <a:bodyPr/>
          <a:lstStyle/>
          <a:p>
            <a:r>
              <a:rPr lang="en-US" dirty="0"/>
              <a:t> Contributes to reducing transparency (such as pricing, conditions and remedies), </a:t>
            </a:r>
          </a:p>
          <a:p>
            <a:r>
              <a:rPr lang="en-US" dirty="0"/>
              <a:t>Abuse of C</a:t>
            </a:r>
            <a:r>
              <a:rPr lang="en-US" dirty="0" smtClean="0"/>
              <a:t>onsumers </a:t>
            </a:r>
            <a:r>
              <a:rPr lang="en-US" dirty="0"/>
              <a:t>(including excessive pricing), or insufficient attention to data</a:t>
            </a:r>
          </a:p>
          <a:p>
            <a:r>
              <a:rPr lang="en-US" dirty="0"/>
              <a:t> Lack of confidentiality on Consumers data</a:t>
            </a:r>
          </a:p>
          <a:p>
            <a:r>
              <a:rPr lang="en-US" dirty="0"/>
              <a:t> Disruption and loss of data, including payment instructions (e.g. as a result of deleting messages)</a:t>
            </a:r>
          </a:p>
          <a:p>
            <a:endParaRPr lang="en-US" dirty="0"/>
          </a:p>
        </p:txBody>
      </p:sp>
    </p:spTree>
    <p:extLst>
      <p:ext uri="{BB962C8B-B14F-4D97-AF65-F5344CB8AC3E}">
        <p14:creationId xmlns:p14="http://schemas.microsoft.com/office/powerpoint/2010/main" val="3146441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1837</TotalTime>
  <Words>653</Words>
  <Application>Microsoft Office PowerPoint</Application>
  <PresentationFormat>Widescreen</PresentationFormat>
  <Paragraphs>58</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Wingdings</vt:lpstr>
      <vt:lpstr>Wingdings 3</vt:lpstr>
      <vt:lpstr>Ion Boardroom</vt:lpstr>
      <vt:lpstr>DIGITAL FINANCIAL SERVICES   </vt:lpstr>
      <vt:lpstr>Introduction - 1</vt:lpstr>
      <vt:lpstr>Introduction - 2</vt:lpstr>
      <vt:lpstr>Benefits of Digital Financial Services (DFS)  </vt:lpstr>
      <vt:lpstr>Benefits of Digital Financial Services (DFS)  </vt:lpstr>
      <vt:lpstr>Challenges of Digital Financial Services(DFS)  </vt:lpstr>
      <vt:lpstr>Challenges of Digital Financial Services (DFS)</vt:lpstr>
      <vt:lpstr>Risks of Digital Financial Services (DFS)</vt:lpstr>
      <vt:lpstr>Risks of Digital Financial Services (DFS) </vt:lpstr>
      <vt:lpstr>92-A person who uses a generic number or owns or intends to use a SIM card for voice telephony services shall register that generic number or SIM card with any electronic communications licensee or with the distributor, agent or dealer of the electronic communications licensee, authorized to provide or sell generic numbers or SIM cards. Any electronic communications licensee or the distributor, agent or dealer of the electronic communications licensee, shall__ (a) where a potential subscriber is a natural person, obtain and fill in a form the following information__ (i) the full name of the subscriber; (ii) the identity card number, or any other document that proves the identity of the subscriber; and (iii) the residential and business or registered physical address of the subscriber,</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FINANCIAL SERVICES</dc:title>
  <dc:creator>JK</dc:creator>
  <cp:lastModifiedBy>Johnson</cp:lastModifiedBy>
  <cp:revision>62</cp:revision>
  <dcterms:created xsi:type="dcterms:W3CDTF">2019-10-01T06:23:45Z</dcterms:created>
  <dcterms:modified xsi:type="dcterms:W3CDTF">2022-09-16T09:09:40Z</dcterms:modified>
</cp:coreProperties>
</file>